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 saveSubsetFonts="1">
  <p:sldMasterIdLst>
    <p:sldMasterId id="2147484392" r:id="rId1"/>
  </p:sldMasterIdLst>
  <p:notesMasterIdLst>
    <p:notesMasterId r:id="rId4"/>
  </p:notesMasterIdLst>
  <p:handoutMasterIdLst>
    <p:handoutMasterId r:id="rId5"/>
  </p:handoutMasterIdLst>
  <p:sldIdLst>
    <p:sldId id="335" r:id="rId2"/>
    <p:sldId id="336" r:id="rId3"/>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4EE"/>
    <a:srgbClr val="FEDAF6"/>
    <a:srgbClr val="FEE2FD"/>
    <a:srgbClr val="66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p:scale>
          <a:sx n="77" d="100"/>
          <a:sy n="77" d="100"/>
        </p:scale>
        <p:origin x="-2940" y="756"/>
      </p:cViewPr>
      <p:guideLst>
        <p:guide orient="horz" pos="3120"/>
        <p:guide pos="2160"/>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56" d="100"/>
          <a:sy n="56" d="100"/>
        </p:scale>
        <p:origin x="-2718" y="-84"/>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5659" cy="496331"/>
          </a:xfrm>
          <a:prstGeom prst="rect">
            <a:avLst/>
          </a:prstGeom>
        </p:spPr>
        <p:txBody>
          <a:bodyPr vert="horz" lIns="91398" tIns="45699" rIns="91398" bIns="4569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6" y="0"/>
            <a:ext cx="2945659" cy="496331"/>
          </a:xfrm>
          <a:prstGeom prst="rect">
            <a:avLst/>
          </a:prstGeom>
        </p:spPr>
        <p:txBody>
          <a:bodyPr vert="horz" lIns="91398" tIns="45699" rIns="91398" bIns="45699" rtlCol="0"/>
          <a:lstStyle>
            <a:lvl1pPr algn="r">
              <a:defRPr sz="1200"/>
            </a:lvl1pPr>
          </a:lstStyle>
          <a:p>
            <a:fld id="{AE4783E0-A89E-4099-828A-6E916D986D42}" type="datetimeFigureOut">
              <a:rPr kumimoji="1" lang="ja-JP" altLang="en-US" smtClean="0"/>
              <a:t>2016/4/13</a:t>
            </a:fld>
            <a:endParaRPr kumimoji="1" lang="ja-JP" altLang="en-US"/>
          </a:p>
        </p:txBody>
      </p:sp>
      <p:sp>
        <p:nvSpPr>
          <p:cNvPr id="4" name="フッター プレースホルダー 3"/>
          <p:cNvSpPr>
            <a:spLocks noGrp="1"/>
          </p:cNvSpPr>
          <p:nvPr>
            <p:ph type="ftr" sz="quarter" idx="2"/>
          </p:nvPr>
        </p:nvSpPr>
        <p:spPr>
          <a:xfrm>
            <a:off x="4" y="9428586"/>
            <a:ext cx="2945659" cy="496331"/>
          </a:xfrm>
          <a:prstGeom prst="rect">
            <a:avLst/>
          </a:prstGeom>
        </p:spPr>
        <p:txBody>
          <a:bodyPr vert="horz" lIns="91398" tIns="45699" rIns="91398" bIns="4569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6" y="9428586"/>
            <a:ext cx="2945659" cy="496331"/>
          </a:xfrm>
          <a:prstGeom prst="rect">
            <a:avLst/>
          </a:prstGeom>
        </p:spPr>
        <p:txBody>
          <a:bodyPr vert="horz" lIns="91398" tIns="45699" rIns="91398" bIns="45699" rtlCol="0" anchor="b"/>
          <a:lstStyle>
            <a:lvl1pPr algn="r">
              <a:defRPr sz="1200"/>
            </a:lvl1pPr>
          </a:lstStyle>
          <a:p>
            <a:fld id="{11685324-63FA-481F-BB54-9D479A5378B0}" type="slidenum">
              <a:rPr kumimoji="1" lang="ja-JP" altLang="en-US" smtClean="0"/>
              <a:t>‹#›</a:t>
            </a:fld>
            <a:endParaRPr kumimoji="1" lang="ja-JP" altLang="en-US"/>
          </a:p>
        </p:txBody>
      </p:sp>
    </p:spTree>
    <p:extLst>
      <p:ext uri="{BB962C8B-B14F-4D97-AF65-F5344CB8AC3E}">
        <p14:creationId xmlns:p14="http://schemas.microsoft.com/office/powerpoint/2010/main" val="58217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46400" cy="496889"/>
          </a:xfrm>
          <a:prstGeom prst="rect">
            <a:avLst/>
          </a:prstGeom>
        </p:spPr>
        <p:txBody>
          <a:bodyPr vert="horz" lIns="91398" tIns="45699" rIns="91398"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4"/>
            <a:ext cx="2946400" cy="496889"/>
          </a:xfrm>
          <a:prstGeom prst="rect">
            <a:avLst/>
          </a:prstGeom>
        </p:spPr>
        <p:txBody>
          <a:bodyPr vert="horz" lIns="91398" tIns="45699" rIns="91398" bIns="45699" rtlCol="0"/>
          <a:lstStyle>
            <a:lvl1pPr algn="r">
              <a:defRPr sz="1200"/>
            </a:lvl1pPr>
          </a:lstStyle>
          <a:p>
            <a:fld id="{3D62A2A4-35E6-4460-96DE-32E4AD98FC2D}" type="datetimeFigureOut">
              <a:rPr kumimoji="1" lang="ja-JP" altLang="en-US" smtClean="0"/>
              <a:t>2016/4/13</a:t>
            </a:fld>
            <a:endParaRPr kumimoji="1" lang="ja-JP" altLang="en-US"/>
          </a:p>
        </p:txBody>
      </p:sp>
      <p:sp>
        <p:nvSpPr>
          <p:cNvPr id="4" name="スライド イメージ プレースホルダー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398" tIns="45699" rIns="91398" bIns="45699" rtlCol="0" anchor="ctr"/>
          <a:lstStyle/>
          <a:p>
            <a:endParaRPr lang="ja-JP" altLang="en-US"/>
          </a:p>
        </p:txBody>
      </p:sp>
      <p:sp>
        <p:nvSpPr>
          <p:cNvPr id="5" name="ノート プレースホルダー 4"/>
          <p:cNvSpPr>
            <a:spLocks noGrp="1"/>
          </p:cNvSpPr>
          <p:nvPr>
            <p:ph type="body" sz="quarter" idx="3"/>
          </p:nvPr>
        </p:nvSpPr>
        <p:spPr>
          <a:xfrm>
            <a:off x="679453" y="4714879"/>
            <a:ext cx="5438775" cy="4467225"/>
          </a:xfrm>
          <a:prstGeom prst="rect">
            <a:avLst/>
          </a:prstGeom>
        </p:spPr>
        <p:txBody>
          <a:bodyPr vert="horz" lIns="91398" tIns="45699" rIns="91398" bIns="4569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28166"/>
            <a:ext cx="2946400" cy="496887"/>
          </a:xfrm>
          <a:prstGeom prst="rect">
            <a:avLst/>
          </a:prstGeom>
        </p:spPr>
        <p:txBody>
          <a:bodyPr vert="horz" lIns="91398" tIns="45699" rIns="91398"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66"/>
            <a:ext cx="2946400" cy="496887"/>
          </a:xfrm>
          <a:prstGeom prst="rect">
            <a:avLst/>
          </a:prstGeom>
        </p:spPr>
        <p:txBody>
          <a:bodyPr vert="horz" lIns="91398" tIns="45699" rIns="91398" bIns="45699" rtlCol="0" anchor="b"/>
          <a:lstStyle>
            <a:lvl1pPr algn="r">
              <a:defRPr sz="1200"/>
            </a:lvl1pPr>
          </a:lstStyle>
          <a:p>
            <a:fld id="{C55AF280-6D27-4186-9271-463CBF1C361F}" type="slidenum">
              <a:rPr kumimoji="1" lang="ja-JP" altLang="en-US" smtClean="0"/>
              <a:t>‹#›</a:t>
            </a:fld>
            <a:endParaRPr kumimoji="1" lang="ja-JP" altLang="en-US"/>
          </a:p>
        </p:txBody>
      </p:sp>
    </p:spTree>
    <p:extLst>
      <p:ext uri="{BB962C8B-B14F-4D97-AF65-F5344CB8AC3E}">
        <p14:creationId xmlns:p14="http://schemas.microsoft.com/office/powerpoint/2010/main" val="11640833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3308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2304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6851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2"/>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1"/>
            <a:ext cx="4514850" cy="845220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64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666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09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2474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8901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0544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6758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3436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229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39BB31B2-C5EB-4FA7-BED8-D62DE644B373}" type="datetimeFigureOut">
              <a:rPr lang="ja-JP" altLang="en-US" smtClean="0">
                <a:solidFill>
                  <a:prstClr val="black">
                    <a:tint val="75000"/>
                  </a:prstClr>
                </a:solidFill>
              </a:rPr>
              <a:pPr/>
              <a:t>2016/4/13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D52FE413-C66C-4609-B4D9-5E663E658A5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031560"/>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ord.yahoo.co.jp/o/image/SIG=12j01u5kn/EXP=1458705770;_ylc=X3IDMgRmc3QDMARpZHgDMARvaWQDQU5kOUdjVGJ5UnFDU3BGX1MyWmwyRFpKeGE1TjNBV2M4bnNhVUhycUc1RnR2elpTY0gwNE05QWp0a3lEb3BJBHADNTRTaDVwYVpJT09DcE9PRHFlT0N1ZU9EaU9PQWdPUzZ1dWVKcVEtLQRwb3MDMTA2BHNlYwNzaHcEc2xrA3Jp/**http:/freeillustration.net/wp-content/uploads/student-d-03.jpg" TargetMode="External"/><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6.jpeg"/><Relationship Id="rId17" Type="http://schemas.openxmlformats.org/officeDocument/2006/relationships/image" Target="../media/image9.jpeg"/><Relationship Id="rId2" Type="http://schemas.openxmlformats.org/officeDocument/2006/relationships/notesSlide" Target="../notesSlides/notesSlide1.xml"/><Relationship Id="rId16" Type="http://schemas.microsoft.com/office/2007/relationships/hdphoto" Target="../media/hdphoto3.wdp"/><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hyperlink" Target="http://ord.yahoo.co.jp/o/image/SIG=12plrbvnd/EXP=1458705765;_ylc=X3IDMgRmc3QDMARpZHgDMARvaWQDQU5kOUdjVDZ0dWxnRElwbktqaHFpWFBFeVp2TU4yNVdvNEx5VU82T3JaWlluLTFjS3hwUENRaXM5Q1NXME9VBHADNTRTaDVwYVpJT09DcE9PRHFlT0N1ZU9EaU9PQWdPUzZ1dWVKcVEtLQRwb3MDNjUEc2VjA3NodwRzbGsDcmk-/**http:/freeillustration.net/wp-content/uploads/businesswoman-d-02.jpg" TargetMode="External"/><Relationship Id="rId5" Type="http://schemas.openxmlformats.org/officeDocument/2006/relationships/hyperlink" Target="http://www.pref.hiroshima.lg.jp/site/center/" TargetMode="External"/><Relationship Id="rId15" Type="http://schemas.openxmlformats.org/officeDocument/2006/relationships/image" Target="../media/image8.jpe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microsoft.com/office/2007/relationships/hdphoto" Target="../media/hdphoto10.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2.jpe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11.wdp"/><Relationship Id="rId10" Type="http://schemas.openxmlformats.org/officeDocument/2006/relationships/image" Target="../media/image14.jpeg"/><Relationship Id="rId4" Type="http://schemas.openxmlformats.org/officeDocument/2006/relationships/image" Target="../media/image11.jpeg"/><Relationship Id="rId9" Type="http://schemas.microsoft.com/office/2007/relationships/hdphoto" Target="../media/hdphoto8.wdp"/><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3566704" y="3186875"/>
            <a:ext cx="3240000" cy="32412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eaLnBrk="0" hangingPunct="0">
              <a:lnSpc>
                <a:spcPct val="150000"/>
              </a:lnSpc>
              <a:spcAft>
                <a:spcPts val="0"/>
              </a:spcAft>
            </a:pPr>
            <a:endParaRPr lang="en-US" altLang="ja-JP" sz="1400" dirty="0" smtClean="0">
              <a:solidFill>
                <a:srgbClr val="000000"/>
              </a:solidFill>
              <a:latin typeface="ＭＳ Ｐゴシック"/>
              <a:ea typeface="HGP創英角ﾎﾟｯﾌﾟ体"/>
            </a:endParaRPr>
          </a:p>
          <a:p>
            <a:pPr eaLnBrk="0" hangingPunct="0">
              <a:lnSpc>
                <a:spcPct val="150000"/>
              </a:lnSpc>
              <a:spcAft>
                <a:spcPts val="0"/>
              </a:spcAft>
            </a:pPr>
            <a:r>
              <a:rPr lang="en-US" altLang="ja-JP" sz="1400" dirty="0" smtClean="0">
                <a:solidFill>
                  <a:srgbClr val="000000"/>
                </a:solidFill>
                <a:latin typeface="ＭＳ Ｐゴシック"/>
                <a:ea typeface="HGP創英角ﾎﾟｯﾌﾟ体"/>
              </a:rPr>
              <a:t>【</a:t>
            </a:r>
            <a:r>
              <a:rPr lang="ja-JP" altLang="ja-JP" sz="1400" dirty="0" smtClean="0">
                <a:solidFill>
                  <a:srgbClr val="000000"/>
                </a:solidFill>
                <a:latin typeface="ＭＳ Ｐゴシック"/>
                <a:ea typeface="HGP創英角ﾎﾟｯﾌﾟ体"/>
              </a:rPr>
              <a:t>養成講座</a:t>
            </a:r>
            <a:r>
              <a:rPr lang="ja-JP" altLang="ja-JP" sz="1400" dirty="0">
                <a:solidFill>
                  <a:srgbClr val="000000"/>
                </a:solidFill>
                <a:latin typeface="ＭＳ Ｐゴシック"/>
                <a:ea typeface="HGP創英角ﾎﾟｯﾌﾟ体"/>
              </a:rPr>
              <a:t>を</a:t>
            </a:r>
            <a:r>
              <a:rPr lang="ja-JP" altLang="ja-JP" sz="1400" dirty="0" smtClean="0">
                <a:solidFill>
                  <a:srgbClr val="000000"/>
                </a:solidFill>
                <a:latin typeface="ＭＳ Ｐゴシック"/>
                <a:ea typeface="HGP創英角ﾎﾟｯﾌﾟ体"/>
              </a:rPr>
              <a:t>修了した</a:t>
            </a:r>
            <a:endParaRPr lang="en-US" altLang="ja-JP" sz="1400" dirty="0" smtClean="0">
              <a:solidFill>
                <a:srgbClr val="000000"/>
              </a:solidFill>
              <a:latin typeface="ＭＳ Ｐゴシック"/>
              <a:ea typeface="HGP創英角ﾎﾟｯﾌﾟ体"/>
            </a:endParaRPr>
          </a:p>
          <a:p>
            <a:pPr eaLnBrk="0" hangingPunct="0">
              <a:lnSpc>
                <a:spcPct val="150000"/>
              </a:lnSpc>
              <a:spcAft>
                <a:spcPts val="0"/>
              </a:spcAft>
            </a:pPr>
            <a:r>
              <a:rPr lang="ja-JP" altLang="en-US" sz="1400" dirty="0">
                <a:solidFill>
                  <a:srgbClr val="000000"/>
                </a:solidFill>
                <a:latin typeface="ＭＳ Ｐゴシック"/>
                <a:ea typeface="HGP創英角ﾎﾟｯﾌﾟ体"/>
              </a:rPr>
              <a:t>　</a:t>
            </a:r>
            <a:r>
              <a:rPr lang="ja-JP" altLang="en-US" sz="1400" dirty="0" smtClean="0">
                <a:solidFill>
                  <a:srgbClr val="000000"/>
                </a:solidFill>
                <a:latin typeface="ＭＳ Ｐゴシック"/>
                <a:ea typeface="HGP創英角ﾎﾟｯﾌﾟ体"/>
              </a:rPr>
              <a:t>　　　　　　ファシリテーターが</a:t>
            </a:r>
            <a:r>
              <a:rPr lang="ja-JP" altLang="ja-JP" sz="1400" dirty="0" smtClean="0">
                <a:solidFill>
                  <a:srgbClr val="000000"/>
                </a:solidFill>
                <a:latin typeface="ＭＳ Ｐゴシック"/>
                <a:ea typeface="HGP創英角ﾎﾟｯﾌﾟ体"/>
              </a:rPr>
              <a:t>進行</a:t>
            </a:r>
            <a:r>
              <a:rPr lang="en-US" altLang="ja-JP" sz="1400" dirty="0" smtClean="0">
                <a:solidFill>
                  <a:srgbClr val="000000"/>
                </a:solidFill>
                <a:latin typeface="ＭＳ Ｐゴシック"/>
                <a:ea typeface="HGP創英角ﾎﾟｯﾌﾟ体"/>
              </a:rPr>
              <a:t>】</a:t>
            </a:r>
            <a:endParaRPr lang="en-US" altLang="ja-JP" sz="120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20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20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200" dirty="0">
              <a:solidFill>
                <a:srgbClr val="000000"/>
              </a:solidFill>
              <a:latin typeface="ＭＳ Ｐゴシック"/>
              <a:ea typeface="HGP創英角ﾎﾟｯﾌﾟ体"/>
            </a:endParaRPr>
          </a:p>
          <a:p>
            <a:pPr eaLnBrk="0" hangingPunct="0">
              <a:lnSpc>
                <a:spcPct val="150000"/>
              </a:lnSpc>
              <a:spcAft>
                <a:spcPts val="0"/>
              </a:spcAft>
            </a:pPr>
            <a:endParaRPr lang="en-US" altLang="ja-JP" sz="120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200" dirty="0">
              <a:solidFill>
                <a:srgbClr val="000000"/>
              </a:solidFill>
              <a:latin typeface="ＭＳ Ｐゴシック"/>
              <a:ea typeface="HGP創英角ﾎﾟｯﾌﾟ体"/>
            </a:endParaRPr>
          </a:p>
          <a:p>
            <a:pPr eaLnBrk="0" hangingPunct="0">
              <a:lnSpc>
                <a:spcPct val="150000"/>
              </a:lnSpc>
              <a:spcAft>
                <a:spcPts val="0"/>
              </a:spcAft>
            </a:pPr>
            <a:endParaRPr lang="en-US" altLang="ja-JP" sz="120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200" dirty="0">
              <a:solidFill>
                <a:srgbClr val="000000"/>
              </a:solidFill>
              <a:latin typeface="ＭＳ Ｐゴシック"/>
              <a:ea typeface="HGP創英角ﾎﾟｯﾌﾟ体"/>
            </a:endParaRPr>
          </a:p>
          <a:p>
            <a:pPr eaLnBrk="0" hangingPunct="0">
              <a:lnSpc>
                <a:spcPct val="150000"/>
              </a:lnSpc>
              <a:spcAft>
                <a:spcPts val="0"/>
              </a:spcAft>
            </a:pPr>
            <a:endParaRPr lang="en-US" altLang="ja-JP" sz="1200" dirty="0" smtClean="0">
              <a:solidFill>
                <a:srgbClr val="000000"/>
              </a:solidFill>
              <a:latin typeface="ＭＳ Ｐゴシック"/>
              <a:ea typeface="HGP創英角ﾎﾟｯﾌﾟ体"/>
            </a:endParaRPr>
          </a:p>
          <a:p>
            <a:pPr eaLnBrk="0" hangingPunct="0">
              <a:lnSpc>
                <a:spcPct val="150000"/>
              </a:lnSpc>
              <a:spcAft>
                <a:spcPts val="0"/>
              </a:spcAft>
            </a:pPr>
            <a:r>
              <a:rPr lang="ja-JP" altLang="en-US" sz="1400" dirty="0" smtClean="0">
                <a:solidFill>
                  <a:srgbClr val="000000"/>
                </a:solidFill>
                <a:effectLst/>
                <a:latin typeface="ＭＳ Ｐゴシック"/>
                <a:ea typeface="HGP創英角ﾎﾟｯﾌﾟ体"/>
                <a:cs typeface="ＭＳ Ｐゴシック"/>
              </a:rPr>
              <a:t>　　</a:t>
            </a:r>
            <a:endParaRPr lang="en-US" altLang="ja-JP" sz="1400" dirty="0">
              <a:solidFill>
                <a:srgbClr val="000000"/>
              </a:solidFill>
              <a:effectLst/>
              <a:latin typeface="ＭＳ Ｐゴシック"/>
              <a:ea typeface="HGP創英角ﾎﾟｯﾌﾟ体"/>
              <a:cs typeface="ＭＳ Ｐゴシック"/>
            </a:endParaRPr>
          </a:p>
          <a:p>
            <a:pPr eaLnBrk="0" hangingPunct="0">
              <a:lnSpc>
                <a:spcPct val="150000"/>
              </a:lnSpc>
              <a:spcAft>
                <a:spcPts val="0"/>
              </a:spcAft>
            </a:pPr>
            <a:endParaRPr lang="ja-JP" altLang="ja-JP" sz="1400" dirty="0">
              <a:effectLst/>
              <a:latin typeface="ＭＳ Ｐゴシック"/>
              <a:cs typeface="ＭＳ Ｐゴシック"/>
            </a:endParaRPr>
          </a:p>
        </p:txBody>
      </p:sp>
      <p:sp>
        <p:nvSpPr>
          <p:cNvPr id="45" name="角丸四角形 44"/>
          <p:cNvSpPr/>
          <p:nvPr/>
        </p:nvSpPr>
        <p:spPr>
          <a:xfrm>
            <a:off x="188640" y="3187096"/>
            <a:ext cx="3278421" cy="32410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eaLnBrk="0" hangingPunct="0">
              <a:lnSpc>
                <a:spcPct val="150000"/>
              </a:lnSpc>
              <a:spcAft>
                <a:spcPts val="0"/>
              </a:spcAft>
            </a:pPr>
            <a:endParaRPr lang="en-US" altLang="ja-JP" sz="1400" dirty="0" smtClean="0">
              <a:solidFill>
                <a:srgbClr val="000000"/>
              </a:solidFill>
              <a:latin typeface="ＭＳ Ｐゴシック"/>
              <a:ea typeface="HGP創英角ﾎﾟｯﾌﾟ体"/>
            </a:endParaRPr>
          </a:p>
          <a:p>
            <a:pPr eaLnBrk="0" hangingPunct="0">
              <a:lnSpc>
                <a:spcPct val="150000"/>
              </a:lnSpc>
              <a:spcAft>
                <a:spcPts val="0"/>
              </a:spcAft>
            </a:pPr>
            <a:r>
              <a:rPr lang="en-US" altLang="ja-JP" sz="1400" dirty="0" smtClean="0">
                <a:solidFill>
                  <a:srgbClr val="000000"/>
                </a:solidFill>
                <a:latin typeface="ＭＳ Ｐゴシック"/>
                <a:ea typeface="HGP創英角ﾎﾟｯﾌﾟ体"/>
              </a:rPr>
              <a:t>【</a:t>
            </a:r>
            <a:r>
              <a:rPr lang="ja-JP" altLang="en-US" sz="1400" dirty="0" smtClean="0">
                <a:solidFill>
                  <a:srgbClr val="000000"/>
                </a:solidFill>
                <a:latin typeface="ＭＳ Ｐゴシック"/>
                <a:ea typeface="HGP創英角ﾎﾟｯﾌﾟ体"/>
              </a:rPr>
              <a:t>楽しく話し，聞いて納得す</a:t>
            </a:r>
            <a:r>
              <a:rPr lang="ja-JP" altLang="ja-JP" sz="1400" dirty="0" smtClean="0">
                <a:solidFill>
                  <a:srgbClr val="000000"/>
                </a:solidFill>
                <a:latin typeface="ＭＳ Ｐゴシック"/>
                <a:ea typeface="HGP創英角ﾎﾟｯﾌﾟ体"/>
              </a:rPr>
              <a:t>る</a:t>
            </a:r>
            <a:r>
              <a:rPr lang="ja-JP" altLang="en-US" sz="1400" dirty="0" smtClean="0">
                <a:solidFill>
                  <a:srgbClr val="000000"/>
                </a:solidFill>
                <a:latin typeface="ＭＳ Ｐゴシック"/>
                <a:ea typeface="HGP創英角ﾎﾟｯﾌﾟ体"/>
              </a:rPr>
              <a:t>　　　　　　　　　　　　　　　</a:t>
            </a:r>
            <a:endParaRPr lang="en-US" altLang="ja-JP" sz="1400" dirty="0" smtClean="0">
              <a:solidFill>
                <a:srgbClr val="000000"/>
              </a:solidFill>
              <a:latin typeface="ＭＳ Ｐゴシック"/>
              <a:ea typeface="HGP創英角ﾎﾟｯﾌﾟ体"/>
            </a:endParaRPr>
          </a:p>
          <a:p>
            <a:pPr eaLnBrk="0" hangingPunct="0">
              <a:lnSpc>
                <a:spcPct val="150000"/>
              </a:lnSpc>
              <a:spcAft>
                <a:spcPts val="0"/>
              </a:spcAft>
            </a:pPr>
            <a:r>
              <a:rPr lang="ja-JP" altLang="en-US" sz="1400" dirty="0" smtClean="0">
                <a:solidFill>
                  <a:srgbClr val="000000"/>
                </a:solidFill>
                <a:latin typeface="ＭＳ Ｐゴシック"/>
                <a:ea typeface="HGP創英角ﾎﾟｯﾌﾟ体"/>
              </a:rPr>
              <a:t>　　　　　　　　　　</a:t>
            </a:r>
            <a:r>
              <a:rPr lang="ja-JP" altLang="ja-JP" sz="1400" dirty="0" smtClean="0">
                <a:solidFill>
                  <a:srgbClr val="000000"/>
                </a:solidFill>
                <a:latin typeface="ＭＳ Ｐゴシック"/>
                <a:ea typeface="HGP創英角ﾎﾟｯﾌﾟ体"/>
              </a:rPr>
              <a:t>参加型体験学習</a:t>
            </a:r>
            <a:r>
              <a:rPr lang="en-US" altLang="ja-JP" sz="1400" dirty="0" smtClean="0">
                <a:solidFill>
                  <a:srgbClr val="000000"/>
                </a:solidFill>
                <a:latin typeface="ＭＳ Ｐゴシック"/>
                <a:ea typeface="HGP創英角ﾎﾟｯﾌﾟ体"/>
              </a:rPr>
              <a:t>】</a:t>
            </a:r>
          </a:p>
          <a:p>
            <a:pPr eaLnBrk="0" hangingPunct="0">
              <a:lnSpc>
                <a:spcPct val="150000"/>
              </a:lnSpc>
              <a:spcAft>
                <a:spcPts val="0"/>
              </a:spcAft>
            </a:pPr>
            <a:r>
              <a:rPr lang="ja-JP" altLang="en-US" sz="1200" dirty="0" smtClean="0">
                <a:solidFill>
                  <a:srgbClr val="000000"/>
                </a:solidFill>
                <a:latin typeface="ＭＳ Ｐゴシック"/>
                <a:ea typeface="HGP創英角ﾎﾟｯﾌﾟ体"/>
              </a:rPr>
              <a:t>　</a:t>
            </a:r>
            <a:endParaRPr lang="en-US" altLang="ja-JP" sz="1400" dirty="0">
              <a:solidFill>
                <a:srgbClr val="000000"/>
              </a:solidFill>
              <a:latin typeface="ＭＳ Ｐゴシック"/>
              <a:ea typeface="HGP創英角ﾎﾟｯﾌﾟ体"/>
            </a:endParaRPr>
          </a:p>
          <a:p>
            <a:pPr eaLnBrk="0" hangingPunct="0">
              <a:lnSpc>
                <a:spcPct val="150000"/>
              </a:lnSpc>
              <a:spcAft>
                <a:spcPts val="0"/>
              </a:spcAft>
            </a:pPr>
            <a:endParaRPr lang="en-US" altLang="ja-JP" sz="140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40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05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05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050" dirty="0">
              <a:solidFill>
                <a:srgbClr val="000000"/>
              </a:solidFill>
              <a:latin typeface="ＭＳ Ｐゴシック"/>
              <a:ea typeface="HGP創英角ﾎﾟｯﾌﾟ体"/>
            </a:endParaRPr>
          </a:p>
          <a:p>
            <a:pPr eaLnBrk="0" hangingPunct="0">
              <a:lnSpc>
                <a:spcPct val="150000"/>
              </a:lnSpc>
              <a:spcAft>
                <a:spcPts val="0"/>
              </a:spcAft>
            </a:pPr>
            <a:endParaRPr lang="en-US" altLang="ja-JP" sz="1400" dirty="0" smtClean="0">
              <a:solidFill>
                <a:srgbClr val="000000"/>
              </a:solidFill>
              <a:latin typeface="ＭＳ Ｐゴシック"/>
              <a:ea typeface="HGP創英角ﾎﾟｯﾌﾟ体"/>
            </a:endParaRPr>
          </a:p>
          <a:p>
            <a:pPr eaLnBrk="0" hangingPunct="0">
              <a:lnSpc>
                <a:spcPct val="150000"/>
              </a:lnSpc>
              <a:spcAft>
                <a:spcPts val="0"/>
              </a:spcAft>
            </a:pPr>
            <a:endParaRPr lang="en-US" altLang="ja-JP" sz="1400" dirty="0" smtClean="0">
              <a:solidFill>
                <a:srgbClr val="000000"/>
              </a:solidFill>
              <a:latin typeface="ＭＳ Ｐゴシック"/>
              <a:ea typeface="HGP創英角ﾎﾟｯﾌﾟ体"/>
              <a:cs typeface="ＭＳ Ｐゴシック"/>
            </a:endParaRPr>
          </a:p>
          <a:p>
            <a:pPr eaLnBrk="0" hangingPunct="0">
              <a:lnSpc>
                <a:spcPct val="150000"/>
              </a:lnSpc>
              <a:spcAft>
                <a:spcPts val="0"/>
              </a:spcAft>
            </a:pPr>
            <a:endParaRPr lang="ja-JP" altLang="ja-JP" sz="1200" dirty="0">
              <a:latin typeface="ＭＳ Ｐゴシック"/>
              <a:cs typeface="ＭＳ Ｐゴシック"/>
            </a:endParaRPr>
          </a:p>
        </p:txBody>
      </p:sp>
      <p:sp>
        <p:nvSpPr>
          <p:cNvPr id="4" name="コンテンツ プレースホルダー 3"/>
          <p:cNvSpPr>
            <a:spLocks noGrp="1"/>
          </p:cNvSpPr>
          <p:nvPr>
            <p:ph sz="half" idx="2"/>
          </p:nvPr>
        </p:nvSpPr>
        <p:spPr>
          <a:xfrm>
            <a:off x="2829236" y="7168784"/>
            <a:ext cx="3695566" cy="530906"/>
          </a:xfrm>
        </p:spPr>
        <p:txBody>
          <a:bodyPr>
            <a:normAutofit fontScale="25000" lnSpcReduction="20000"/>
          </a:bodyPr>
          <a:lstStyle/>
          <a:p>
            <a:pPr marL="0" indent="0">
              <a:buNone/>
            </a:pPr>
            <a:endParaRPr kumimoji="1" lang="en-US" altLang="ja-JP" sz="1600" dirty="0" smtClean="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6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1600" dirty="0" smtClean="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1600" dirty="0" smtClean="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500" dirty="0" smtClean="0">
                <a:latin typeface="HGP創英角ﾎﾟｯﾌﾟ体" panose="040B0A00000000000000" pitchFamily="50" charset="-128"/>
                <a:ea typeface="HGP創英角ﾎﾟｯﾌﾟ体" panose="040B0A00000000000000" pitchFamily="50" charset="-128"/>
              </a:rPr>
              <a:t>　　　　　　　　　　（展開例は，裏面をごらんください。）</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7" name="タイトル 1"/>
          <p:cNvSpPr>
            <a:spLocks noGrp="1"/>
          </p:cNvSpPr>
          <p:nvPr>
            <p:ph type="title"/>
          </p:nvPr>
        </p:nvSpPr>
        <p:spPr>
          <a:xfrm>
            <a:off x="136286" y="200472"/>
            <a:ext cx="6670418" cy="150055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kumimoji="1" lang="en-US" altLang="ja-JP" sz="3200" dirty="0" smtClean="0">
                <a:latin typeface="HGP創英角ﾎﾟｯﾌﾟ体" panose="040B0A00000000000000" pitchFamily="50" charset="-128"/>
                <a:ea typeface="HGP創英角ﾎﾟｯﾌﾟ体" panose="040B0A00000000000000" pitchFamily="50" charset="-128"/>
              </a:rPr>
              <a:t/>
            </a:r>
            <a:br>
              <a:rPr kumimoji="1" lang="en-US" altLang="ja-JP" sz="3200" dirty="0" smtClean="0">
                <a:latin typeface="HGP創英角ﾎﾟｯﾌﾟ体" panose="040B0A00000000000000" pitchFamily="50" charset="-128"/>
                <a:ea typeface="HGP創英角ﾎﾟｯﾌﾟ体" panose="040B0A00000000000000" pitchFamily="50" charset="-128"/>
              </a:rPr>
            </a:br>
            <a:r>
              <a:rPr lang="ja-JP" altLang="en-US" sz="3200" dirty="0">
                <a:latin typeface="HGP創英角ﾎﾟｯﾌﾟ体" panose="040B0A00000000000000" pitchFamily="50" charset="-128"/>
                <a:ea typeface="HGP創英角ﾎﾟｯﾌﾟ体" panose="040B0A00000000000000" pitchFamily="50" charset="-128"/>
              </a:rPr>
              <a:t>　</a:t>
            </a:r>
            <a:r>
              <a:rPr kumimoji="1" lang="ja-JP" altLang="en-US" sz="3200" dirty="0" smtClean="0">
                <a:latin typeface="HGP創英角ﾎﾟｯﾌﾟ体" panose="040B0A00000000000000" pitchFamily="50" charset="-128"/>
                <a:ea typeface="HGP創英角ﾎﾟｯﾌﾟ体" panose="040B0A00000000000000" pitchFamily="50" charset="-128"/>
              </a:rPr>
              <a:t>「地域の中で子供を育てる」</a:t>
            </a:r>
            <a:r>
              <a:rPr kumimoji="1" lang="en-US" altLang="ja-JP" sz="3200" dirty="0" smtClean="0">
                <a:latin typeface="HGP創英角ﾎﾟｯﾌﾟ体" panose="040B0A00000000000000" pitchFamily="50" charset="-128"/>
                <a:ea typeface="HGP創英角ﾎﾟｯﾌﾟ体" panose="040B0A00000000000000" pitchFamily="50" charset="-128"/>
              </a:rPr>
              <a:t/>
            </a:r>
            <a:br>
              <a:rPr kumimoji="1" lang="en-US" altLang="ja-JP" sz="3200" dirty="0" smtClean="0">
                <a:latin typeface="HGP創英角ﾎﾟｯﾌﾟ体" panose="040B0A00000000000000" pitchFamily="50" charset="-128"/>
                <a:ea typeface="HGP創英角ﾎﾟｯﾌﾟ体" panose="040B0A00000000000000" pitchFamily="50" charset="-128"/>
              </a:rPr>
            </a:br>
            <a:r>
              <a:rPr lang="ja-JP" altLang="en-US" sz="3200" dirty="0">
                <a:latin typeface="HGP創英角ﾎﾟｯﾌﾟ体" panose="040B0A00000000000000" pitchFamily="50" charset="-128"/>
                <a:ea typeface="HGP創英角ﾎﾟｯﾌﾟ体" panose="040B0A00000000000000" pitchFamily="50" charset="-128"/>
              </a:rPr>
              <a:t>　</a:t>
            </a:r>
            <a:r>
              <a:rPr lang="ja-JP" altLang="en-US" sz="3600" dirty="0">
                <a:latin typeface="HGP創英角ﾎﾟｯﾌﾟ体" panose="040B0A00000000000000" pitchFamily="50" charset="-128"/>
                <a:ea typeface="HGP創英角ﾎﾟｯﾌﾟ体" panose="040B0A00000000000000" pitchFamily="50" charset="-128"/>
              </a:rPr>
              <a:t>　</a:t>
            </a:r>
            <a:r>
              <a:rPr lang="ja-JP" altLang="en-US" sz="2000" dirty="0" smtClean="0">
                <a:latin typeface="HGP創英角ﾎﾟｯﾌﾟ体" panose="040B0A00000000000000" pitchFamily="50" charset="-128"/>
                <a:ea typeface="HGP創英角ﾎﾟｯﾌﾟ体" panose="040B0A00000000000000" pitchFamily="50" charset="-128"/>
              </a:rPr>
              <a:t>～</a:t>
            </a:r>
            <a:r>
              <a:rPr kumimoji="1" lang="ja-JP" altLang="en-US" sz="2000" dirty="0" smtClean="0">
                <a:latin typeface="HGP創英角ﾎﾟｯﾌﾟ体" panose="040B0A00000000000000" pitchFamily="50" charset="-128"/>
                <a:ea typeface="HGP創英角ﾎﾟｯﾌﾟ体" panose="040B0A00000000000000" pitchFamily="50" charset="-128"/>
              </a:rPr>
              <a:t>青少年の主体的な学びを応援します</a:t>
            </a:r>
            <a:r>
              <a:rPr kumimoji="1" lang="ja-JP" altLang="en-US" sz="3100" dirty="0" smtClean="0">
                <a:latin typeface="HGP創英角ﾎﾟｯﾌﾟ体" panose="040B0A00000000000000" pitchFamily="50" charset="-128"/>
                <a:ea typeface="HGP創英角ﾎﾟｯﾌﾟ体" panose="040B0A00000000000000" pitchFamily="50" charset="-128"/>
              </a:rPr>
              <a:t>～</a:t>
            </a:r>
            <a:endParaRPr kumimoji="1" lang="ja-JP" altLang="en-US" sz="3100" dirty="0">
              <a:latin typeface="HGP創英角ﾎﾟｯﾌﾟ体" panose="040B0A00000000000000" pitchFamily="50" charset="-128"/>
              <a:ea typeface="HGP創英角ﾎﾟｯﾌﾟ体" panose="040B0A00000000000000" pitchFamily="50" charset="-128"/>
            </a:endParaRPr>
          </a:p>
        </p:txBody>
      </p:sp>
      <p:sp>
        <p:nvSpPr>
          <p:cNvPr id="12" name="テキスト ボックス 11"/>
          <p:cNvSpPr txBox="1"/>
          <p:nvPr/>
        </p:nvSpPr>
        <p:spPr>
          <a:xfrm>
            <a:off x="3933056" y="-4519"/>
            <a:ext cx="2873648" cy="276999"/>
          </a:xfrm>
          <a:prstGeom prst="rect">
            <a:avLst/>
          </a:prstGeom>
          <a:noFill/>
        </p:spPr>
        <p:txBody>
          <a:bodyPr wrap="square" rtlCol="0">
            <a:spAutoFit/>
          </a:bodyPr>
          <a:lstStyle/>
          <a:p>
            <a:pPr algn="r"/>
            <a:r>
              <a:rPr kumimoji="1" lang="ja-JP" altLang="en-US" sz="1200" dirty="0" smtClean="0">
                <a:latin typeface="HGP創英角ﾎﾟｯﾌﾟ体" panose="040B0A00000000000000" pitchFamily="50" charset="-128"/>
                <a:ea typeface="HGP創英角ﾎﾟｯﾌﾟ体" panose="040B0A00000000000000" pitchFamily="50" charset="-128"/>
              </a:rPr>
              <a:t>中学校・高等学校関係者向け</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pic>
        <p:nvPicPr>
          <p:cNvPr id="1030" name="Picture 6" descr="http://2.bp.blogspot.com/-ZC5B63YgnYA/VpjCdKdYbTI/AAAAAAAA3Ao/rXfZiFLisc8/s800/group_stud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483" y="389291"/>
            <a:ext cx="1268221" cy="1309539"/>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吹き出し 25"/>
          <p:cNvSpPr/>
          <p:nvPr/>
        </p:nvSpPr>
        <p:spPr>
          <a:xfrm>
            <a:off x="1346635" y="2758272"/>
            <a:ext cx="1908000" cy="362016"/>
          </a:xfrm>
          <a:prstGeom prst="wedgeRoundRectCallout">
            <a:avLst>
              <a:gd name="adj1" fmla="val -59973"/>
              <a:gd name="adj2" fmla="val -1401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smtClean="0">
                <a:latin typeface="HGP創英角ﾎﾟｯﾌﾟ体" panose="040B0A00000000000000" pitchFamily="50" charset="-128"/>
                <a:ea typeface="HGP創英角ﾎﾟｯﾌﾟ体" panose="040B0A00000000000000" pitchFamily="50" charset="-128"/>
              </a:rPr>
              <a:t>Ｑ１．学習内容は？</a:t>
            </a:r>
            <a:endParaRPr lang="en-US" altLang="ja-JP" sz="1400" dirty="0" smtClean="0">
              <a:latin typeface="HGP創英角ﾎﾟｯﾌﾟ体" panose="040B0A00000000000000" pitchFamily="50" charset="-128"/>
              <a:ea typeface="HGP創英角ﾎﾟｯﾌﾟ体" panose="040B0A00000000000000" pitchFamily="50" charset="-128"/>
            </a:endParaRPr>
          </a:p>
        </p:txBody>
      </p:sp>
      <p:sp>
        <p:nvSpPr>
          <p:cNvPr id="47" name="角丸四角形吹き出し 46"/>
          <p:cNvSpPr/>
          <p:nvPr/>
        </p:nvSpPr>
        <p:spPr>
          <a:xfrm>
            <a:off x="3654519" y="6933282"/>
            <a:ext cx="2089733" cy="358790"/>
          </a:xfrm>
          <a:prstGeom prst="wedgeRoundRectCallout">
            <a:avLst>
              <a:gd name="adj1" fmla="val -14554"/>
              <a:gd name="adj2" fmla="val 10228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smtClean="0">
                <a:latin typeface="HGP創英角ﾎﾟｯﾌﾟ体" panose="040B0A00000000000000" pitchFamily="50" charset="-128"/>
                <a:ea typeface="HGP創英角ﾎﾟｯﾌﾟ体" panose="040B0A00000000000000" pitchFamily="50" charset="-128"/>
              </a:rPr>
              <a:t>Ｑ２．誰が進行するの？</a:t>
            </a:r>
            <a:endParaRPr lang="en-US" altLang="ja-JP" sz="1400" dirty="0">
              <a:latin typeface="HGP創英角ﾎﾟｯﾌﾟ体" panose="040B0A00000000000000" pitchFamily="50" charset="-128"/>
              <a:ea typeface="HGP創英角ﾎﾟｯﾌﾟ体" panose="040B0A00000000000000" pitchFamily="50" charset="-128"/>
            </a:endParaRPr>
          </a:p>
        </p:txBody>
      </p:sp>
      <p:sp>
        <p:nvSpPr>
          <p:cNvPr id="48" name="角丸四角形吹き出し 47"/>
          <p:cNvSpPr/>
          <p:nvPr/>
        </p:nvSpPr>
        <p:spPr>
          <a:xfrm>
            <a:off x="4409963" y="2758273"/>
            <a:ext cx="2272064" cy="362016"/>
          </a:xfrm>
          <a:prstGeom prst="wedgeRoundRectCallout">
            <a:avLst>
              <a:gd name="adj1" fmla="val -60144"/>
              <a:gd name="adj2" fmla="val -69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altLang="ja-JP" sz="1400" dirty="0" smtClean="0">
              <a:latin typeface="HGP創英角ﾎﾟｯﾌﾟ体" panose="040B0A00000000000000" pitchFamily="50" charset="-128"/>
              <a:ea typeface="HGP創英角ﾎﾟｯﾌﾟ体" panose="040B0A00000000000000" pitchFamily="50" charset="-128"/>
            </a:endParaRPr>
          </a:p>
          <a:p>
            <a:r>
              <a:rPr lang="ja-JP" altLang="en-US" sz="1400" dirty="0" smtClean="0">
                <a:latin typeface="HGP創英角ﾎﾟｯﾌﾟ体" panose="040B0A00000000000000" pitchFamily="50" charset="-128"/>
                <a:ea typeface="HGP創英角ﾎﾟｯﾌﾟ体" panose="040B0A00000000000000" pitchFamily="50" charset="-128"/>
              </a:rPr>
              <a:t>Ｑ２．</a:t>
            </a:r>
            <a:r>
              <a:rPr lang="ja-JP" altLang="en-US" sz="1400" dirty="0">
                <a:latin typeface="HGP創英角ﾎﾟｯﾌﾟ体" panose="040B0A00000000000000" pitchFamily="50" charset="-128"/>
                <a:ea typeface="HGP創英角ﾎﾟｯﾌﾟ体" panose="040B0A00000000000000" pitchFamily="50" charset="-128"/>
              </a:rPr>
              <a:t>進行</a:t>
            </a:r>
            <a:r>
              <a:rPr lang="ja-JP" altLang="en-US" sz="1400" dirty="0" smtClean="0">
                <a:latin typeface="HGP創英角ﾎﾟｯﾌﾟ体" panose="040B0A00000000000000" pitchFamily="50" charset="-128"/>
                <a:ea typeface="HGP創英角ﾎﾟｯﾌﾟ体" panose="040B0A00000000000000" pitchFamily="50" charset="-128"/>
              </a:rPr>
              <a:t>は，誰がするの？</a:t>
            </a:r>
            <a:endParaRPr lang="en-US" altLang="ja-JP" sz="1400" dirty="0" smtClean="0">
              <a:latin typeface="HGP創英角ﾎﾟｯﾌﾟ体" panose="040B0A00000000000000" pitchFamily="50" charset="-128"/>
              <a:ea typeface="HGP創英角ﾎﾟｯﾌﾟ体" panose="040B0A00000000000000" pitchFamily="50" charset="-128"/>
            </a:endParaRPr>
          </a:p>
          <a:p>
            <a:endParaRPr lang="en-US" altLang="ja-JP" sz="1400" dirty="0" smtClean="0">
              <a:latin typeface="HGP創英角ﾎﾟｯﾌﾟ体" panose="040B0A00000000000000" pitchFamily="50" charset="-128"/>
              <a:ea typeface="HGP創英角ﾎﾟｯﾌﾟ体" panose="040B0A00000000000000" pitchFamily="50" charset="-128"/>
            </a:endParaRPr>
          </a:p>
        </p:txBody>
      </p:sp>
      <p:pic>
        <p:nvPicPr>
          <p:cNvPr id="18" name="コンテンツ プレースホルダー 8"/>
          <p:cNvPicPr/>
          <p:nvPr/>
        </p:nvPicPr>
        <p:blipFill rotWithShape="1">
          <a:blip r:embed="rId4" cstate="print">
            <a:extLst>
              <a:ext uri="{28A0092B-C50C-407E-A947-70E740481C1C}">
                <a14:useLocalDpi xmlns:a14="http://schemas.microsoft.com/office/drawing/2010/main" val="0"/>
              </a:ext>
            </a:extLst>
          </a:blip>
          <a:srcRect l="12184" t="22571" r="39081" b="15672"/>
          <a:stretch/>
        </p:blipFill>
        <p:spPr bwMode="auto">
          <a:xfrm>
            <a:off x="3622594" y="6511012"/>
            <a:ext cx="3082466" cy="2258412"/>
          </a:xfrm>
          <a:prstGeom prst="rect">
            <a:avLst/>
          </a:prstGeom>
          <a:ln>
            <a:solidFill>
              <a:schemeClr val="tx1"/>
            </a:solidFill>
          </a:ln>
          <a:extLst>
            <a:ext uri="{53640926-AAD7-44D8-BBD7-CCE9431645EC}">
              <a14:shadowObscured xmlns:a14="http://schemas.microsoft.com/office/drawing/2010/main"/>
            </a:ext>
          </a:extLst>
        </p:spPr>
      </p:pic>
      <p:sp>
        <p:nvSpPr>
          <p:cNvPr id="2" name="Text Box 3"/>
          <p:cNvSpPr txBox="1">
            <a:spLocks noChangeArrowheads="1"/>
          </p:cNvSpPr>
          <p:nvPr/>
        </p:nvSpPr>
        <p:spPr bwMode="auto">
          <a:xfrm>
            <a:off x="202238" y="9167524"/>
            <a:ext cx="6529649" cy="630361"/>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52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広島県立生涯学習センター　ＴＥＬ：</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082-248-8848</a:t>
            </a:r>
            <a:r>
              <a:rPr kumimoji="1" lang="ja-JP" altLang="en-US"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　</a:t>
            </a:r>
          </a:p>
          <a:p>
            <a:pPr marL="0" marR="0" lvl="0" indent="0" algn="just" defTabSz="914400" rtl="0" eaLnBrk="1" fontAlgn="base" latinLnBrk="0" hangingPunct="1">
              <a:lnSpc>
                <a:spcPct val="96000"/>
              </a:lnSpc>
              <a:spcBef>
                <a:spcPct val="0"/>
              </a:spcBef>
              <a:spcAft>
                <a:spcPct val="0"/>
              </a:spcAft>
              <a:buClrTx/>
              <a:buSzTx/>
              <a:buFontTx/>
              <a:buNone/>
              <a:tabLst/>
            </a:pPr>
            <a:r>
              <a:rPr kumimoji="1" lang="ja-JP" altLang="en-US" sz="800" b="1"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メール：</a:t>
            </a:r>
            <a:r>
              <a:rPr kumimoji="1" lang="en-US" altLang="ja-JP" sz="8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sgcshinkou@pref.hiroshima.lg.jp</a:t>
            </a:r>
            <a:r>
              <a:rPr kumimoji="1" lang="ja-JP" altLang="en-US" sz="8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　</a:t>
            </a:r>
          </a:p>
          <a:p>
            <a:pPr marL="0" marR="0" lvl="0" indent="0" algn="just" defTabSz="914400" rtl="0" eaLnBrk="1" fontAlgn="base" latinLnBrk="0" hangingPunct="1">
              <a:lnSpc>
                <a:spcPct val="96000"/>
              </a:lnSpc>
              <a:spcBef>
                <a:spcPct val="0"/>
              </a:spcBef>
              <a:spcAft>
                <a:spcPct val="0"/>
              </a:spcAft>
              <a:buClrTx/>
              <a:buSzTx/>
              <a:buFontTx/>
              <a:buNone/>
              <a:tabLst/>
            </a:pPr>
            <a:r>
              <a:rPr kumimoji="1" lang="ja-JP" altLang="en-US" sz="800" b="1"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Ｈ  Ｐ：</a:t>
            </a:r>
            <a:r>
              <a:rPr kumimoji="1" lang="en-US" altLang="ja-JP" sz="8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hlinkClick r:id="rId5"/>
              </a:rPr>
              <a:t>http://www.pref.hiroshima.lg.jp/site/center/</a:t>
            </a:r>
            <a:r>
              <a:rPr kumimoji="1" lang="ja-JP" altLang="en-US" sz="800" b="1"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または各市町の「家庭教育担当課」へお問い合わせください。</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Text Box 4"/>
          <p:cNvSpPr txBox="1">
            <a:spLocks noChangeArrowheads="1"/>
          </p:cNvSpPr>
          <p:nvPr/>
        </p:nvSpPr>
        <p:spPr bwMode="auto">
          <a:xfrm>
            <a:off x="188641" y="8817232"/>
            <a:ext cx="6543246" cy="32994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ＭＳ Ｐゴシック" pitchFamily="50" charset="-128"/>
              </a:rPr>
              <a:t>「</a:t>
            </a:r>
            <a:r>
              <a:rPr kumimoji="1" lang="en-US" altLang="ja-JP" sz="11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ＭＳ Ｐゴシック" pitchFamily="50" charset="-128"/>
              </a:rPr>
              <a:t>『</a:t>
            </a:r>
            <a:r>
              <a:rPr kumimoji="1" lang="ja-JP" altLang="en-US" sz="11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ＭＳ Ｐゴシック" pitchFamily="50" charset="-128"/>
              </a:rPr>
              <a:t>親の力</a:t>
            </a:r>
            <a:r>
              <a:rPr kumimoji="1" lang="en-US" altLang="ja-JP" sz="11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ＭＳ Ｐゴシック" pitchFamily="50" charset="-128"/>
              </a:rPr>
              <a:t>』</a:t>
            </a:r>
            <a:r>
              <a:rPr kumimoji="1" lang="ja-JP" altLang="en-US" sz="11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ＭＳ Ｐゴシック" pitchFamily="50" charset="-128"/>
              </a:rPr>
              <a:t>をまなびあう学習プログラム」講座についてのお問い合わせは　今すぐこちらまで！</a:t>
            </a:r>
            <a:endParaRPr kumimoji="1" lang="ja-JP" alt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 name="図 19"/>
          <p:cNvPicPr/>
          <p:nvPr/>
        </p:nvPicPr>
        <p:blipFill>
          <a:blip r:embed="rId6">
            <a:extLst>
              <a:ext uri="{28A0092B-C50C-407E-A947-70E740481C1C}">
                <a14:useLocalDpi xmlns:a14="http://schemas.microsoft.com/office/drawing/2010/main" val="0"/>
              </a:ext>
            </a:extLst>
          </a:blip>
          <a:srcRect/>
          <a:stretch>
            <a:fillRect/>
          </a:stretch>
        </p:blipFill>
        <p:spPr bwMode="auto">
          <a:xfrm>
            <a:off x="5780992" y="9147175"/>
            <a:ext cx="659309" cy="650710"/>
          </a:xfrm>
          <a:prstGeom prst="rect">
            <a:avLst/>
          </a:prstGeom>
          <a:noFill/>
          <a:ln>
            <a:noFill/>
          </a:ln>
        </p:spPr>
      </p:pic>
      <p:sp>
        <p:nvSpPr>
          <p:cNvPr id="24" name="テキスト ボックス 48"/>
          <p:cNvSpPr txBox="1"/>
          <p:nvPr/>
        </p:nvSpPr>
        <p:spPr>
          <a:xfrm>
            <a:off x="215310" y="6511011"/>
            <a:ext cx="3351394" cy="2258413"/>
          </a:xfrm>
          <a:prstGeom prst="rect">
            <a:avLst/>
          </a:prstGeom>
          <a:solidFill>
            <a:srgbClr val="FFCC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spcAft>
                <a:spcPts val="0"/>
              </a:spcAft>
            </a:pPr>
            <a:endParaRPr lang="en-US" altLang="ja-JP" sz="1200" b="1" kern="100" dirty="0" smtClean="0">
              <a:effectLst/>
              <a:latin typeface="HGP創英角ｺﾞｼｯｸUB" panose="020B0900000000000000" pitchFamily="50" charset="-128"/>
              <a:ea typeface="HGP創英角ｺﾞｼｯｸUB" panose="020B0900000000000000" pitchFamily="50" charset="-128"/>
              <a:cs typeface="Times New Roman"/>
            </a:endParaRPr>
          </a:p>
          <a:p>
            <a:pPr algn="just">
              <a:lnSpc>
                <a:spcPts val="1000"/>
              </a:lnSpc>
              <a:spcAft>
                <a:spcPts val="0"/>
              </a:spcAft>
            </a:pPr>
            <a:r>
              <a:rPr lang="ja-JP" sz="1200" b="1" kern="100" dirty="0" smtClean="0">
                <a:effectLst/>
                <a:latin typeface="HGP創英角ｺﾞｼｯｸUB" panose="020B0900000000000000" pitchFamily="50" charset="-128"/>
                <a:ea typeface="HGP創英角ｺﾞｼｯｸUB" panose="020B0900000000000000" pitchFamily="50" charset="-128"/>
                <a:cs typeface="Times New Roman"/>
              </a:rPr>
              <a:t>【</a:t>
            </a:r>
            <a:r>
              <a:rPr lang="ja-JP" sz="1200" b="1" kern="100" dirty="0">
                <a:effectLst/>
                <a:latin typeface="HGP創英角ｺﾞｼｯｸUB" panose="020B0900000000000000" pitchFamily="50" charset="-128"/>
                <a:ea typeface="HGP創英角ｺﾞｼｯｸUB" panose="020B0900000000000000" pitchFamily="50" charset="-128"/>
                <a:cs typeface="Times New Roman"/>
              </a:rPr>
              <a:t>講座を受けた生徒の声</a:t>
            </a:r>
            <a:r>
              <a:rPr lang="ja-JP" sz="1200" b="1" kern="100" dirty="0" smtClean="0">
                <a:effectLst/>
                <a:latin typeface="HGP創英角ｺﾞｼｯｸUB" panose="020B0900000000000000" pitchFamily="50" charset="-128"/>
                <a:ea typeface="HGP創英角ｺﾞｼｯｸUB" panose="020B0900000000000000" pitchFamily="50" charset="-128"/>
                <a:cs typeface="Times New Roman"/>
              </a:rPr>
              <a:t>】</a:t>
            </a:r>
            <a:r>
              <a:rPr lang="en-US" sz="1200" kern="100" dirty="0">
                <a:effectLst/>
                <a:latin typeface="HGP創英角ｺﾞｼｯｸUB" panose="020B0900000000000000" pitchFamily="50" charset="-128"/>
                <a:ea typeface="HGP創英角ｺﾞｼｯｸUB" panose="020B0900000000000000" pitchFamily="50" charset="-128"/>
                <a:cs typeface="Times New Roman"/>
              </a:rPr>
              <a:t> </a:t>
            </a:r>
            <a:endParaRPr lang="en-US" sz="1200" kern="100" dirty="0" smtClean="0">
              <a:effectLst/>
              <a:latin typeface="HGP創英角ｺﾞｼｯｸUB" panose="020B0900000000000000" pitchFamily="50" charset="-128"/>
              <a:ea typeface="HGP創英角ｺﾞｼｯｸUB" panose="020B0900000000000000" pitchFamily="50" charset="-128"/>
              <a:cs typeface="Times New Roman"/>
            </a:endParaRPr>
          </a:p>
          <a:p>
            <a:pPr algn="just">
              <a:lnSpc>
                <a:spcPts val="1000"/>
              </a:lnSpc>
              <a:spcAft>
                <a:spcPts val="0"/>
              </a:spcAft>
            </a:pPr>
            <a:endParaRPr lang="ja-JP" sz="1050" kern="100" dirty="0">
              <a:effectLst/>
              <a:latin typeface="+mj-ea"/>
              <a:ea typeface="+mj-ea"/>
              <a:cs typeface="Times New Roman"/>
            </a:endParaRPr>
          </a:p>
          <a:p>
            <a:pPr marL="139700" indent="-139700" algn="just">
              <a:lnSpc>
                <a:spcPts val="1000"/>
              </a:lnSpc>
              <a:spcAft>
                <a:spcPts val="0"/>
              </a:spcAft>
            </a:pPr>
            <a:r>
              <a:rPr lang="ja-JP" sz="1050" kern="100" dirty="0">
                <a:effectLst/>
                <a:latin typeface="+mn-ea"/>
                <a:cs typeface="Times New Roman"/>
              </a:rPr>
              <a:t>○友だちの意見を聞くことができて，自分と同じような考えがあることが</a:t>
            </a:r>
            <a:r>
              <a:rPr lang="ja-JP" sz="1050" kern="100" dirty="0" smtClean="0">
                <a:effectLst/>
                <a:latin typeface="+mn-ea"/>
                <a:cs typeface="Times New Roman"/>
              </a:rPr>
              <a:t>わか</a:t>
            </a:r>
            <a:r>
              <a:rPr lang="ja-JP" altLang="en-US" sz="1050" kern="100" dirty="0" smtClean="0">
                <a:effectLst/>
                <a:latin typeface="+mn-ea"/>
                <a:cs typeface="Times New Roman"/>
              </a:rPr>
              <a:t>りました</a:t>
            </a:r>
            <a:r>
              <a:rPr lang="ja-JP" sz="1050" kern="100" dirty="0" smtClean="0">
                <a:effectLst/>
                <a:latin typeface="+mn-ea"/>
                <a:cs typeface="Times New Roman"/>
              </a:rPr>
              <a:t>。</a:t>
            </a:r>
            <a:endParaRPr lang="ja-JP" sz="1050" kern="100" dirty="0">
              <a:effectLst/>
              <a:latin typeface="+mn-ea"/>
              <a:cs typeface="Times New Roman"/>
            </a:endParaRPr>
          </a:p>
          <a:p>
            <a:pPr algn="just">
              <a:lnSpc>
                <a:spcPts val="1000"/>
              </a:lnSpc>
              <a:spcAft>
                <a:spcPts val="0"/>
              </a:spcAft>
            </a:pPr>
            <a:r>
              <a:rPr lang="ja-JP" sz="1050" kern="100" dirty="0">
                <a:effectLst/>
                <a:latin typeface="+mn-ea"/>
                <a:cs typeface="Times New Roman"/>
              </a:rPr>
              <a:t>○自分と親との関係を考えること</a:t>
            </a:r>
            <a:r>
              <a:rPr lang="ja-JP" sz="1050" kern="100" dirty="0" smtClean="0">
                <a:effectLst/>
                <a:latin typeface="+mn-ea"/>
                <a:cs typeface="Times New Roman"/>
              </a:rPr>
              <a:t>が</a:t>
            </a:r>
            <a:r>
              <a:rPr lang="ja-JP" altLang="en-US" sz="1050" kern="100" dirty="0" smtClean="0">
                <a:effectLst/>
                <a:latin typeface="+mn-ea"/>
                <a:cs typeface="Times New Roman"/>
              </a:rPr>
              <a:t>できました。</a:t>
            </a:r>
            <a:endParaRPr lang="ja-JP" sz="1050" kern="100" dirty="0">
              <a:effectLst/>
              <a:latin typeface="+mn-ea"/>
              <a:cs typeface="Times New Roman"/>
            </a:endParaRPr>
          </a:p>
          <a:p>
            <a:pPr marL="139700" indent="-139700" algn="just">
              <a:lnSpc>
                <a:spcPts val="1100"/>
              </a:lnSpc>
              <a:spcAft>
                <a:spcPts val="0"/>
              </a:spcAft>
            </a:pPr>
            <a:r>
              <a:rPr lang="ja-JP" sz="1050" kern="100" dirty="0">
                <a:effectLst/>
                <a:latin typeface="+mn-ea"/>
                <a:cs typeface="Times New Roman"/>
              </a:rPr>
              <a:t>○これから親になるかもし</a:t>
            </a:r>
            <a:r>
              <a:rPr lang="ja-JP" sz="1050" kern="100" dirty="0">
                <a:effectLst/>
                <a:latin typeface="+mj-ea"/>
                <a:ea typeface="+mj-ea"/>
                <a:cs typeface="Times New Roman"/>
              </a:rPr>
              <a:t>れないのでその時のこと</a:t>
            </a:r>
            <a:r>
              <a:rPr lang="ja-JP" sz="1050" kern="100" dirty="0" smtClean="0">
                <a:effectLst/>
                <a:latin typeface="+mj-ea"/>
                <a:ea typeface="+mj-ea"/>
                <a:cs typeface="Times New Roman"/>
              </a:rPr>
              <a:t>を</a:t>
            </a:r>
            <a:r>
              <a:rPr lang="ja-JP" altLang="en-US" sz="1050" kern="100" dirty="0" smtClean="0">
                <a:effectLst/>
                <a:latin typeface="+mj-ea"/>
                <a:ea typeface="+mj-ea"/>
                <a:cs typeface="Times New Roman"/>
              </a:rPr>
              <a:t>考える</a:t>
            </a:r>
            <a:r>
              <a:rPr lang="ja-JP" sz="1050" kern="100" dirty="0" smtClean="0">
                <a:effectLst/>
                <a:latin typeface="+mj-ea"/>
                <a:ea typeface="+mj-ea"/>
                <a:cs typeface="Times New Roman"/>
              </a:rPr>
              <a:t>ことが</a:t>
            </a:r>
            <a:r>
              <a:rPr lang="ja-JP" altLang="en-US" sz="1050" kern="100" dirty="0" smtClean="0">
                <a:effectLst/>
                <a:latin typeface="+mj-ea"/>
                <a:ea typeface="+mj-ea"/>
                <a:cs typeface="Times New Roman"/>
              </a:rPr>
              <a:t>できました。</a:t>
            </a:r>
            <a:endParaRPr lang="en-US" altLang="ja-JP" sz="1050" kern="100" dirty="0" smtClean="0">
              <a:effectLst/>
              <a:latin typeface="+mj-ea"/>
              <a:ea typeface="+mj-ea"/>
              <a:cs typeface="Times New Roman"/>
            </a:endParaRPr>
          </a:p>
          <a:p>
            <a:pPr marL="139700" indent="-139700" algn="just">
              <a:lnSpc>
                <a:spcPts val="1100"/>
              </a:lnSpc>
              <a:spcAft>
                <a:spcPts val="0"/>
              </a:spcAft>
            </a:pPr>
            <a:endParaRPr lang="en-US" altLang="ja-JP" sz="1200" kern="100" dirty="0" smtClean="0">
              <a:effectLst/>
              <a:latin typeface="+mj-ea"/>
              <a:ea typeface="+mj-ea"/>
              <a:cs typeface="Times New Roman"/>
            </a:endParaRPr>
          </a:p>
          <a:p>
            <a:pPr marL="139700" indent="-139700" algn="just">
              <a:lnSpc>
                <a:spcPts val="1100"/>
              </a:lnSpc>
              <a:spcAft>
                <a:spcPts val="0"/>
              </a:spcAft>
            </a:pPr>
            <a:r>
              <a:rPr lang="en-US" altLang="ja-JP" sz="1100" b="1" kern="100" dirty="0" smtClean="0">
                <a:latin typeface="HGP創英角ｺﾞｼｯｸUB" panose="020B0900000000000000" pitchFamily="50" charset="-128"/>
                <a:ea typeface="HGP創英角ｺﾞｼｯｸUB" panose="020B0900000000000000" pitchFamily="50" charset="-128"/>
                <a:cs typeface="Times New Roman"/>
              </a:rPr>
              <a:t>【</a:t>
            </a:r>
            <a:r>
              <a:rPr lang="ja-JP" altLang="en-US" sz="1100" b="1" kern="100" dirty="0" smtClean="0">
                <a:latin typeface="HGP創英角ｺﾞｼｯｸUB" panose="020B0900000000000000" pitchFamily="50" charset="-128"/>
                <a:ea typeface="HGP創英角ｺﾞｼｯｸUB" panose="020B0900000000000000" pitchFamily="50" charset="-128"/>
                <a:cs typeface="Times New Roman"/>
              </a:rPr>
              <a:t>講座を実施した教師の声</a:t>
            </a:r>
            <a:r>
              <a:rPr lang="en-US" altLang="ja-JP" sz="1100" b="1" kern="100" dirty="0" smtClean="0">
                <a:latin typeface="HGP創英角ｺﾞｼｯｸUB" panose="020B0900000000000000" pitchFamily="50" charset="-128"/>
                <a:ea typeface="HGP創英角ｺﾞｼｯｸUB" panose="020B0900000000000000" pitchFamily="50" charset="-128"/>
                <a:cs typeface="Times New Roman"/>
              </a:rPr>
              <a:t>】</a:t>
            </a:r>
          </a:p>
          <a:p>
            <a:pPr marL="139700" indent="-139700" algn="just">
              <a:lnSpc>
                <a:spcPts val="1100"/>
              </a:lnSpc>
              <a:spcAft>
                <a:spcPts val="0"/>
              </a:spcAft>
            </a:pPr>
            <a:endParaRPr lang="en-US" altLang="ja-JP" sz="1100" kern="100" dirty="0" smtClean="0">
              <a:effectLst/>
              <a:latin typeface="+mj-ea"/>
              <a:ea typeface="+mj-ea"/>
              <a:cs typeface="Times New Roman"/>
            </a:endParaRPr>
          </a:p>
          <a:p>
            <a:pPr marL="139700" indent="-139700" algn="just">
              <a:lnSpc>
                <a:spcPts val="1100"/>
              </a:lnSpc>
              <a:spcAft>
                <a:spcPts val="0"/>
              </a:spcAft>
            </a:pPr>
            <a:r>
              <a:rPr lang="ja-JP" altLang="en-US" sz="1100" kern="100" dirty="0" smtClean="0">
                <a:effectLst/>
                <a:latin typeface="+mj-ea"/>
                <a:ea typeface="+mj-ea"/>
                <a:cs typeface="Times New Roman"/>
              </a:rPr>
              <a:t>○</a:t>
            </a:r>
            <a:r>
              <a:rPr lang="ja-JP" altLang="en-US" sz="1050" kern="100" dirty="0" smtClean="0">
                <a:effectLst/>
                <a:latin typeface="+mj-ea"/>
                <a:ea typeface="+mj-ea"/>
                <a:cs typeface="Times New Roman"/>
              </a:rPr>
              <a:t>他教科では見られない</a:t>
            </a:r>
            <a:endParaRPr lang="en-US" altLang="ja-JP" sz="1050" kern="100" dirty="0" smtClean="0">
              <a:effectLst/>
              <a:latin typeface="+mj-ea"/>
              <a:ea typeface="+mj-ea"/>
              <a:cs typeface="Times New Roman"/>
            </a:endParaRPr>
          </a:p>
          <a:p>
            <a:pPr marL="139700" indent="-139700" algn="just">
              <a:lnSpc>
                <a:spcPts val="1100"/>
              </a:lnSpc>
              <a:spcAft>
                <a:spcPts val="0"/>
              </a:spcAft>
            </a:pPr>
            <a:r>
              <a:rPr lang="ja-JP" altLang="en-US" sz="1050" kern="100" dirty="0">
                <a:latin typeface="+mj-ea"/>
                <a:ea typeface="+mj-ea"/>
                <a:cs typeface="Times New Roman"/>
              </a:rPr>
              <a:t>　</a:t>
            </a:r>
            <a:r>
              <a:rPr lang="ja-JP" altLang="en-US" sz="1050" kern="100" dirty="0" smtClean="0">
                <a:effectLst/>
                <a:latin typeface="+mj-ea"/>
                <a:ea typeface="+mj-ea"/>
                <a:cs typeface="Times New Roman"/>
              </a:rPr>
              <a:t>生徒の姿を客観的に見る</a:t>
            </a:r>
            <a:endParaRPr lang="en-US" altLang="ja-JP" sz="1050" kern="100" dirty="0" smtClean="0">
              <a:effectLst/>
              <a:latin typeface="+mj-ea"/>
              <a:ea typeface="+mj-ea"/>
              <a:cs typeface="Times New Roman"/>
            </a:endParaRPr>
          </a:p>
          <a:p>
            <a:pPr marL="139700" indent="-139700" algn="just">
              <a:lnSpc>
                <a:spcPts val="1100"/>
              </a:lnSpc>
              <a:spcAft>
                <a:spcPts val="0"/>
              </a:spcAft>
            </a:pPr>
            <a:r>
              <a:rPr lang="ja-JP" altLang="en-US" sz="1050" kern="100" dirty="0" smtClean="0">
                <a:effectLst/>
                <a:latin typeface="+mj-ea"/>
                <a:ea typeface="+mj-ea"/>
                <a:cs typeface="Times New Roman"/>
              </a:rPr>
              <a:t>　ことができました。</a:t>
            </a:r>
            <a:endParaRPr lang="en-US" altLang="ja-JP" sz="1050" kern="100" dirty="0" smtClean="0">
              <a:effectLst/>
              <a:latin typeface="+mj-ea"/>
              <a:ea typeface="+mj-ea"/>
              <a:cs typeface="Times New Roman"/>
            </a:endParaRPr>
          </a:p>
          <a:p>
            <a:pPr marL="139700" indent="-139700" algn="just">
              <a:lnSpc>
                <a:spcPts val="1100"/>
              </a:lnSpc>
              <a:spcAft>
                <a:spcPts val="0"/>
              </a:spcAft>
            </a:pPr>
            <a:r>
              <a:rPr lang="ja-JP" altLang="en-US" sz="1050" kern="100" dirty="0" smtClean="0">
                <a:effectLst/>
                <a:latin typeface="+mj-ea"/>
                <a:ea typeface="+mj-ea"/>
                <a:cs typeface="Times New Roman"/>
              </a:rPr>
              <a:t>○ファシリテーターの進行の</a:t>
            </a:r>
            <a:endParaRPr lang="en-US" altLang="ja-JP" sz="1050" kern="100" dirty="0" smtClean="0">
              <a:effectLst/>
              <a:latin typeface="+mj-ea"/>
              <a:ea typeface="+mj-ea"/>
              <a:cs typeface="Times New Roman"/>
            </a:endParaRPr>
          </a:p>
          <a:p>
            <a:pPr marL="139700" indent="-139700" algn="just">
              <a:lnSpc>
                <a:spcPts val="1100"/>
              </a:lnSpc>
              <a:spcAft>
                <a:spcPts val="0"/>
              </a:spcAft>
            </a:pPr>
            <a:r>
              <a:rPr lang="ja-JP" altLang="en-US" sz="1050" kern="100" dirty="0">
                <a:latin typeface="+mj-ea"/>
                <a:ea typeface="+mj-ea"/>
                <a:cs typeface="Times New Roman"/>
              </a:rPr>
              <a:t>　</a:t>
            </a:r>
            <a:r>
              <a:rPr lang="ja-JP" altLang="en-US" sz="1050" kern="100" dirty="0" smtClean="0">
                <a:latin typeface="+mj-ea"/>
                <a:ea typeface="+mj-ea"/>
                <a:cs typeface="Times New Roman"/>
              </a:rPr>
              <a:t>仕方が授業に生かせそうでした。</a:t>
            </a:r>
            <a:endParaRPr lang="ja-JP" sz="1050" kern="100" dirty="0">
              <a:effectLst/>
              <a:latin typeface="+mj-ea"/>
              <a:ea typeface="+mj-ea"/>
              <a:cs typeface="Times New Roman"/>
            </a:endParaRPr>
          </a:p>
          <a:p>
            <a:pPr algn="just">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a:rPr>
              <a:t> </a:t>
            </a:r>
            <a:endParaRPr lang="ja-JP" sz="1050" kern="100" dirty="0">
              <a:effectLst/>
              <a:latin typeface="HG丸ｺﾞｼｯｸM-PRO" panose="020F0600000000000000" pitchFamily="50" charset="-128"/>
              <a:ea typeface="HG丸ｺﾞｼｯｸM-PRO" panose="020F0600000000000000" pitchFamily="50" charset="-128"/>
              <a:cs typeface="Times New Roman"/>
            </a:endParaRPr>
          </a:p>
        </p:txBody>
      </p:sp>
      <p:pic>
        <p:nvPicPr>
          <p:cNvPr id="25" name="図 24" descr="K:\生涯学習センター\振興課　【平成27年度】\家庭教育支援\05「親プロ」の教材開発に係る懇談会\06試行\0４試行写真\芸北分校1208\P1030086.JPG"/>
          <p:cNvPicPr/>
          <p:nvPr/>
        </p:nvPicPr>
        <p:blipFill>
          <a:blip r:embed="rId7" cstate="print">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972764" y="7576289"/>
            <a:ext cx="1026902" cy="792088"/>
          </a:xfrm>
          <a:prstGeom prst="rect">
            <a:avLst/>
          </a:prstGeom>
          <a:ln>
            <a:noFill/>
          </a:ln>
          <a:effectLst>
            <a:softEdge rad="112500"/>
          </a:effectLst>
        </p:spPr>
      </p:pic>
      <p:pic>
        <p:nvPicPr>
          <p:cNvPr id="28" name="図 27" descr="K:\生涯学習センター\振興課　【平成27年度】\家庭教育支援\05「親プロ」の教材開発に係る懇談会\06試行\0４試行写真\芸北分校1208\P1030078.JPG"/>
          <p:cNvPicPr/>
          <p:nvPr/>
        </p:nvPicPr>
        <p:blipFill>
          <a:blip r:embed="rId9" cstate="print">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330030" y="7972333"/>
            <a:ext cx="1223602" cy="844899"/>
          </a:xfrm>
          <a:prstGeom prst="rect">
            <a:avLst/>
          </a:prstGeom>
          <a:ln>
            <a:noFill/>
          </a:ln>
          <a:effectLst>
            <a:softEdge rad="112500"/>
          </a:effectLst>
        </p:spPr>
      </p:pic>
      <p:sp>
        <p:nvSpPr>
          <p:cNvPr id="5" name="WordArt 2"/>
          <p:cNvSpPr>
            <a:spLocks noChangeArrowheads="1" noChangeShapeType="1" noTextEdit="1"/>
          </p:cNvSpPr>
          <p:nvPr/>
        </p:nvSpPr>
        <p:spPr bwMode="auto">
          <a:xfrm>
            <a:off x="188641" y="485534"/>
            <a:ext cx="5475882" cy="2786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2000" kern="10" spc="0" dirty="0" smtClean="0">
                <a:ln>
                  <a:noFill/>
                </a:ln>
                <a:solidFill>
                  <a:srgbClr val="000000"/>
                </a:solidFill>
                <a:effectLst/>
                <a:latin typeface="HG創英角ﾎﾟｯﾌﾟ体"/>
                <a:ea typeface="HG創英角ﾎﾟｯﾌﾟ体"/>
              </a:rPr>
              <a:t>「親の力」をまなびあう学習プログラム中学・高校生向け</a:t>
            </a:r>
            <a:endParaRPr lang="ja-JP" altLang="en-US" sz="2000" kern="10" spc="0" dirty="0">
              <a:ln>
                <a:noFill/>
              </a:ln>
              <a:solidFill>
                <a:srgbClr val="000000"/>
              </a:solidFill>
              <a:effectLst/>
              <a:latin typeface="HG創英角ﾎﾟｯﾌﾟ体"/>
              <a:ea typeface="HG創英角ﾎﾟｯﾌﾟ体"/>
            </a:endParaRPr>
          </a:p>
        </p:txBody>
      </p:sp>
      <p:sp>
        <p:nvSpPr>
          <p:cNvPr id="8" name="テキスト ボックス 7"/>
          <p:cNvSpPr txBox="1"/>
          <p:nvPr/>
        </p:nvSpPr>
        <p:spPr>
          <a:xfrm>
            <a:off x="293519" y="1692678"/>
            <a:ext cx="6525231" cy="1015663"/>
          </a:xfrm>
          <a:prstGeom prst="rect">
            <a:avLst/>
          </a:prstGeom>
          <a:noFill/>
        </p:spPr>
        <p:txBody>
          <a:bodyPr wrap="square" rtlCol="0">
            <a:spAutoFit/>
          </a:bodyPr>
          <a:lstStyle/>
          <a:p>
            <a:r>
              <a:rPr kumimoji="1" lang="ja-JP" altLang="en-US" sz="1200" dirty="0" smtClean="0"/>
              <a:t>　広島県教育委員会では</a:t>
            </a:r>
            <a:r>
              <a:rPr lang="ja-JP" altLang="en-US" sz="1200" dirty="0" smtClean="0"/>
              <a:t>，家庭の教育力の向上を目指して，</a:t>
            </a:r>
            <a:r>
              <a:rPr kumimoji="1" lang="ja-JP" altLang="en-US" sz="1200" dirty="0" smtClean="0"/>
              <a:t>「</a:t>
            </a:r>
            <a:r>
              <a:rPr kumimoji="1" lang="en-US" altLang="ja-JP" sz="1200" dirty="0" smtClean="0"/>
              <a:t>『</a:t>
            </a:r>
            <a:r>
              <a:rPr kumimoji="1" lang="ja-JP" altLang="en-US" sz="1200" dirty="0" smtClean="0"/>
              <a:t>親の力</a:t>
            </a:r>
            <a:r>
              <a:rPr kumimoji="1" lang="en-US" altLang="ja-JP" sz="1200" dirty="0" smtClean="0"/>
              <a:t>』</a:t>
            </a:r>
            <a:r>
              <a:rPr kumimoji="1" lang="ja-JP" altLang="en-US" sz="1200" dirty="0" smtClean="0"/>
              <a:t>をまなびあう学習プログラム」（通称「親プロ」）を活用した学習機会の充実に取り組んでいます。このプログラムは，これから親になろうとする若い世代から子育て真</a:t>
            </a:r>
            <a:r>
              <a:rPr kumimoji="1" lang="ja-JP" altLang="en-US" sz="1200" dirty="0" err="1" smtClean="0"/>
              <a:t>っ</a:t>
            </a:r>
            <a:r>
              <a:rPr kumimoji="1" lang="ja-JP" altLang="en-US" sz="1200" dirty="0" smtClean="0"/>
              <a:t>最中の方，中・高年齢層の方までみんなが寄って，話すという参加型学習で，「まなびあう」ことによって，自らの気づきをさらに伸ばしてほしいという願いが込められています。</a:t>
            </a:r>
            <a:endParaRPr kumimoji="1" lang="ja-JP" altLang="en-US" sz="1200" dirty="0"/>
          </a:p>
        </p:txBody>
      </p:sp>
      <p:pic>
        <p:nvPicPr>
          <p:cNvPr id="29" name="imgBoxImg" descr="クリックすると新しいウィンドウで開きます">
            <a:hlinkClick r:id="rId11" tgtFrame="&quot;imagewin&quot;"/>
          </p:cNvPr>
          <p:cNvPicPr/>
          <p:nvPr/>
        </p:nvPicPr>
        <p:blipFill rotWithShape="1">
          <a:blip r:embed="rId12">
            <a:extLst>
              <a:ext uri="{28A0092B-C50C-407E-A947-70E740481C1C}">
                <a14:useLocalDpi xmlns:a14="http://schemas.microsoft.com/office/drawing/2010/main" val="0"/>
              </a:ext>
            </a:extLst>
          </a:blip>
          <a:srcRect l="34662" t="4478" r="34661" b="54228"/>
          <a:stretch/>
        </p:blipFill>
        <p:spPr bwMode="auto">
          <a:xfrm>
            <a:off x="3654519" y="2629017"/>
            <a:ext cx="557073" cy="558079"/>
          </a:xfrm>
          <a:prstGeom prst="rect">
            <a:avLst/>
          </a:prstGeom>
          <a:noFill/>
          <a:ln>
            <a:noFill/>
          </a:ln>
          <a:extLst>
            <a:ext uri="{53640926-AAD7-44D8-BBD7-CCE9431645EC}">
              <a14:shadowObscured xmlns:a14="http://schemas.microsoft.com/office/drawing/2010/main"/>
            </a:ext>
          </a:extLst>
        </p:spPr>
      </p:pic>
      <p:pic>
        <p:nvPicPr>
          <p:cNvPr id="30" name="imgBoxImg" descr="クリックすると新しいウィンドウで開きます">
            <a:hlinkClick r:id="rId13" tgtFrame="&quot;imagewin&quot;"/>
          </p:cNvPr>
          <p:cNvPicPr/>
          <p:nvPr/>
        </p:nvPicPr>
        <p:blipFill rotWithShape="1">
          <a:blip r:embed="rId14">
            <a:extLst>
              <a:ext uri="{28A0092B-C50C-407E-A947-70E740481C1C}">
                <a14:useLocalDpi xmlns:a14="http://schemas.microsoft.com/office/drawing/2010/main" val="0"/>
              </a:ext>
            </a:extLst>
          </a:blip>
          <a:srcRect l="34662" t="53233" r="37450" b="4975"/>
          <a:stretch/>
        </p:blipFill>
        <p:spPr bwMode="auto">
          <a:xfrm>
            <a:off x="619349" y="2658037"/>
            <a:ext cx="512953" cy="462252"/>
          </a:xfrm>
          <a:prstGeom prst="rect">
            <a:avLst/>
          </a:prstGeom>
          <a:noFill/>
          <a:ln>
            <a:noFill/>
          </a:ln>
          <a:extLst>
            <a:ext uri="{53640926-AAD7-44D8-BBD7-CCE9431645EC}">
              <a14:shadowObscured xmlns:a14="http://schemas.microsoft.com/office/drawing/2010/main"/>
            </a:ext>
          </a:extLst>
        </p:spPr>
      </p:pic>
      <p:sp>
        <p:nvSpPr>
          <p:cNvPr id="14" name="テキスト ボックス 13"/>
          <p:cNvSpPr txBox="1"/>
          <p:nvPr/>
        </p:nvSpPr>
        <p:spPr>
          <a:xfrm>
            <a:off x="315370" y="4043543"/>
            <a:ext cx="1179797"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1200" dirty="0" smtClean="0"/>
              <a:t>講義を聴くなどの学習方法</a:t>
            </a:r>
            <a:endParaRPr kumimoji="1" lang="ja-JP" altLang="en-US" sz="1200" dirty="0"/>
          </a:p>
        </p:txBody>
      </p:sp>
      <p:sp>
        <p:nvSpPr>
          <p:cNvPr id="15" name="右矢印 14"/>
          <p:cNvSpPr/>
          <p:nvPr/>
        </p:nvSpPr>
        <p:spPr>
          <a:xfrm>
            <a:off x="1536655" y="4131987"/>
            <a:ext cx="519589" cy="26006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7" name="テキスト ボックス 36"/>
          <p:cNvSpPr txBox="1"/>
          <p:nvPr/>
        </p:nvSpPr>
        <p:spPr>
          <a:xfrm>
            <a:off x="2107620" y="4043541"/>
            <a:ext cx="124417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1200" dirty="0" smtClean="0"/>
              <a:t>生徒が</a:t>
            </a:r>
            <a:endParaRPr kumimoji="1" lang="en-US" altLang="ja-JP" sz="1200" dirty="0" smtClean="0"/>
          </a:p>
          <a:p>
            <a:r>
              <a:rPr kumimoji="1" lang="ja-JP" altLang="en-US" sz="1200" dirty="0" smtClean="0"/>
              <a:t>　「学びの主体」</a:t>
            </a:r>
            <a:endParaRPr kumimoji="1" lang="ja-JP" altLang="en-US" sz="1200" dirty="0"/>
          </a:p>
        </p:txBody>
      </p:sp>
      <p:sp>
        <p:nvSpPr>
          <p:cNvPr id="16" name="円/楕円 15"/>
          <p:cNvSpPr/>
          <p:nvPr/>
        </p:nvSpPr>
        <p:spPr>
          <a:xfrm>
            <a:off x="756156" y="4492209"/>
            <a:ext cx="1950512" cy="880022"/>
          </a:xfrm>
          <a:prstGeom prst="ellipse">
            <a:avLst/>
          </a:prstGeom>
          <a:solidFill>
            <a:srgbClr val="FEDAF6"/>
          </a:solidFill>
          <a:ln>
            <a:solidFill>
              <a:srgbClr val="FEB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lnSpc>
                <a:spcPct val="150000"/>
              </a:lnSpc>
            </a:pPr>
            <a:r>
              <a:rPr lang="ja-JP" altLang="en-US" sz="1200" dirty="0" smtClean="0">
                <a:solidFill>
                  <a:srgbClr val="000000"/>
                </a:solidFill>
                <a:latin typeface="ＭＳ Ｐゴシック"/>
                <a:ea typeface="HGP創英角ﾎﾟｯﾌﾟ体"/>
              </a:rPr>
              <a:t>生徒</a:t>
            </a:r>
            <a:r>
              <a:rPr lang="ja-JP" altLang="en-US" sz="1200" dirty="0">
                <a:solidFill>
                  <a:srgbClr val="000000"/>
                </a:solidFill>
                <a:latin typeface="ＭＳ Ｐゴシック"/>
                <a:ea typeface="HGP創英角ﾎﾟｯﾌﾟ体"/>
              </a:rPr>
              <a:t>が</a:t>
            </a:r>
            <a:r>
              <a:rPr lang="ja-JP" altLang="en-US" sz="1200" dirty="0" smtClean="0">
                <a:solidFill>
                  <a:srgbClr val="000000"/>
                </a:solidFill>
                <a:latin typeface="ＭＳ Ｐゴシック"/>
                <a:ea typeface="HGP創英角ﾎﾟｯﾌﾟ体"/>
              </a:rPr>
              <a:t>話し合い</a:t>
            </a:r>
            <a:endParaRPr lang="en-US" altLang="ja-JP" sz="1200" dirty="0" smtClean="0">
              <a:solidFill>
                <a:srgbClr val="000000"/>
              </a:solidFill>
              <a:latin typeface="ＭＳ Ｐゴシック"/>
              <a:ea typeface="HGP創英角ﾎﾟｯﾌﾟ体"/>
            </a:endParaRPr>
          </a:p>
          <a:p>
            <a:pPr lvl="0" eaLnBrk="0" hangingPunct="0">
              <a:lnSpc>
                <a:spcPct val="150000"/>
              </a:lnSpc>
            </a:pPr>
            <a:r>
              <a:rPr lang="ja-JP" altLang="en-US" sz="1200" dirty="0">
                <a:solidFill>
                  <a:srgbClr val="000000"/>
                </a:solidFill>
                <a:latin typeface="ＭＳ Ｐゴシック"/>
                <a:ea typeface="HGP創英角ﾎﾟｯﾌﾟ体"/>
              </a:rPr>
              <a:t>知恵</a:t>
            </a:r>
            <a:r>
              <a:rPr lang="ja-JP" altLang="en-US" sz="1200" dirty="0" smtClean="0">
                <a:solidFill>
                  <a:srgbClr val="000000"/>
                </a:solidFill>
                <a:latin typeface="ＭＳ Ｐゴシック"/>
                <a:ea typeface="HGP創英角ﾎﾟｯﾌﾟ体"/>
              </a:rPr>
              <a:t>を出し合い</a:t>
            </a:r>
            <a:endParaRPr lang="en-US" altLang="ja-JP" sz="1200" dirty="0">
              <a:solidFill>
                <a:srgbClr val="000000"/>
              </a:solidFill>
              <a:latin typeface="ＭＳ Ｐゴシック"/>
              <a:ea typeface="HGP創英角ﾎﾟｯﾌﾟ体"/>
            </a:endParaRPr>
          </a:p>
          <a:p>
            <a:pPr lvl="0" eaLnBrk="0" hangingPunct="0">
              <a:lnSpc>
                <a:spcPct val="150000"/>
              </a:lnSpc>
            </a:pPr>
            <a:r>
              <a:rPr lang="ja-JP" altLang="en-US" sz="1200" dirty="0" smtClean="0">
                <a:solidFill>
                  <a:srgbClr val="000000"/>
                </a:solidFill>
                <a:latin typeface="ＭＳ Ｐゴシック"/>
                <a:ea typeface="HGP創英角ﾎﾟｯﾌﾟ体"/>
              </a:rPr>
              <a:t>お互い</a:t>
            </a:r>
            <a:r>
              <a:rPr lang="ja-JP" altLang="en-US" sz="1200" dirty="0">
                <a:solidFill>
                  <a:srgbClr val="000000"/>
                </a:solidFill>
                <a:latin typeface="ＭＳ Ｐゴシック"/>
                <a:ea typeface="HGP創英角ﾎﾟｯﾌﾟ体"/>
              </a:rPr>
              <a:t>に学び合う</a:t>
            </a:r>
            <a:endParaRPr lang="en-US" altLang="ja-JP" sz="1200" dirty="0">
              <a:solidFill>
                <a:srgbClr val="000000"/>
              </a:solidFill>
              <a:latin typeface="ＭＳ Ｐゴシック"/>
              <a:ea typeface="HGP創英角ﾎﾟｯﾌﾟ体"/>
            </a:endParaRPr>
          </a:p>
        </p:txBody>
      </p:sp>
      <p:sp>
        <p:nvSpPr>
          <p:cNvPr id="19" name="テキスト ボックス 18"/>
          <p:cNvSpPr txBox="1"/>
          <p:nvPr/>
        </p:nvSpPr>
        <p:spPr>
          <a:xfrm>
            <a:off x="329808" y="5372231"/>
            <a:ext cx="3031230" cy="92333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eaLnBrk="0" hangingPunct="0">
              <a:lnSpc>
                <a:spcPct val="150000"/>
              </a:lnSpc>
              <a:spcAft>
                <a:spcPts val="0"/>
              </a:spcAft>
            </a:pPr>
            <a:r>
              <a:rPr lang="ja-JP" altLang="en-US" sz="1200" dirty="0" smtClean="0">
                <a:solidFill>
                  <a:srgbClr val="000000"/>
                </a:solidFill>
                <a:latin typeface="ＭＳ Ｐゴシック"/>
                <a:ea typeface="HGP創英角ﾎﾟｯﾌﾟ体"/>
              </a:rPr>
              <a:t>　</a:t>
            </a:r>
            <a:r>
              <a:rPr lang="ja-JP" altLang="ja-JP" sz="1200" dirty="0" smtClean="0">
                <a:solidFill>
                  <a:srgbClr val="000000"/>
                </a:solidFill>
                <a:latin typeface="+mn-ea"/>
              </a:rPr>
              <a:t>自分</a:t>
            </a:r>
            <a:r>
              <a:rPr lang="ja-JP" altLang="en-US" sz="1200" dirty="0">
                <a:solidFill>
                  <a:srgbClr val="000000"/>
                </a:solidFill>
                <a:latin typeface="+mn-ea"/>
              </a:rPr>
              <a:t>と親</a:t>
            </a:r>
            <a:r>
              <a:rPr lang="ja-JP" altLang="ja-JP" sz="1200" dirty="0">
                <a:solidFill>
                  <a:srgbClr val="000000"/>
                </a:solidFill>
                <a:latin typeface="+mn-ea"/>
              </a:rPr>
              <a:t>との関係</a:t>
            </a:r>
            <a:r>
              <a:rPr lang="ja-JP" altLang="en-US" sz="1200" dirty="0">
                <a:solidFill>
                  <a:srgbClr val="000000"/>
                </a:solidFill>
                <a:latin typeface="+mn-ea"/>
              </a:rPr>
              <a:t>や</a:t>
            </a:r>
            <a:r>
              <a:rPr lang="ja-JP" altLang="ja-JP" sz="1200" dirty="0">
                <a:solidFill>
                  <a:srgbClr val="000000"/>
                </a:solidFill>
                <a:latin typeface="+mn-ea"/>
              </a:rPr>
              <a:t>，自己理</a:t>
            </a:r>
            <a:r>
              <a:rPr lang="ja-JP" altLang="en-US" sz="1200" dirty="0">
                <a:solidFill>
                  <a:srgbClr val="000000"/>
                </a:solidFill>
                <a:latin typeface="+mn-ea"/>
              </a:rPr>
              <a:t>解</a:t>
            </a:r>
            <a:r>
              <a:rPr lang="ja-JP" altLang="ja-JP" sz="1200" dirty="0">
                <a:solidFill>
                  <a:srgbClr val="000000"/>
                </a:solidFill>
                <a:latin typeface="+mn-ea"/>
              </a:rPr>
              <a:t>と他者</a:t>
            </a:r>
            <a:r>
              <a:rPr lang="ja-JP" altLang="en-US" sz="1200" dirty="0">
                <a:solidFill>
                  <a:srgbClr val="000000"/>
                </a:solidFill>
                <a:latin typeface="+mn-ea"/>
              </a:rPr>
              <a:t>理解や</a:t>
            </a:r>
            <a:r>
              <a:rPr lang="ja-JP" altLang="ja-JP" sz="1200" dirty="0">
                <a:solidFill>
                  <a:srgbClr val="000000"/>
                </a:solidFill>
                <a:latin typeface="+mn-ea"/>
              </a:rPr>
              <a:t>自己</a:t>
            </a:r>
            <a:r>
              <a:rPr lang="ja-JP" altLang="en-US" sz="1200" dirty="0">
                <a:solidFill>
                  <a:srgbClr val="000000"/>
                </a:solidFill>
                <a:latin typeface="+mn-ea"/>
              </a:rPr>
              <a:t>肯定</a:t>
            </a:r>
            <a:r>
              <a:rPr lang="ja-JP" altLang="ja-JP" sz="1200" dirty="0">
                <a:solidFill>
                  <a:srgbClr val="000000"/>
                </a:solidFill>
                <a:latin typeface="+mn-ea"/>
              </a:rPr>
              <a:t>感の向上を</a:t>
            </a:r>
            <a:r>
              <a:rPr lang="ja-JP" altLang="en-US" sz="1200" dirty="0">
                <a:solidFill>
                  <a:srgbClr val="000000"/>
                </a:solidFill>
                <a:latin typeface="+mn-ea"/>
              </a:rPr>
              <a:t>図ります</a:t>
            </a:r>
            <a:r>
              <a:rPr lang="ja-JP" altLang="en-US" sz="1200" dirty="0" smtClean="0">
                <a:solidFill>
                  <a:srgbClr val="000000"/>
                </a:solidFill>
                <a:latin typeface="+mn-ea"/>
              </a:rPr>
              <a:t>。</a:t>
            </a:r>
            <a:endParaRPr lang="en-US" altLang="ja-JP" sz="1200" dirty="0" smtClean="0">
              <a:solidFill>
                <a:srgbClr val="000000"/>
              </a:solidFill>
              <a:latin typeface="+mn-ea"/>
            </a:endParaRPr>
          </a:p>
          <a:p>
            <a:pPr eaLnBrk="0" hangingPunct="0">
              <a:lnSpc>
                <a:spcPct val="150000"/>
              </a:lnSpc>
              <a:spcAft>
                <a:spcPts val="0"/>
              </a:spcAft>
            </a:pPr>
            <a:r>
              <a:rPr lang="ja-JP" altLang="en-US" sz="1200" dirty="0" smtClean="0">
                <a:solidFill>
                  <a:srgbClr val="000000"/>
                </a:solidFill>
                <a:latin typeface="+mn-ea"/>
              </a:rPr>
              <a:t>　さらに</a:t>
            </a:r>
            <a:r>
              <a:rPr lang="ja-JP" altLang="en-US" sz="1200" dirty="0">
                <a:solidFill>
                  <a:srgbClr val="000000"/>
                </a:solidFill>
                <a:latin typeface="+mn-ea"/>
              </a:rPr>
              <a:t>は，自</a:t>
            </a:r>
            <a:r>
              <a:rPr lang="ja-JP" altLang="ja-JP" sz="1200" dirty="0">
                <a:solidFill>
                  <a:srgbClr val="000000"/>
                </a:solidFill>
                <a:latin typeface="+mn-ea"/>
              </a:rPr>
              <a:t>分の</a:t>
            </a:r>
            <a:r>
              <a:rPr lang="ja-JP" altLang="en-US" sz="1200" dirty="0">
                <a:solidFill>
                  <a:srgbClr val="000000"/>
                </a:solidFill>
                <a:latin typeface="+mn-ea"/>
              </a:rPr>
              <a:t>将来について考えます。</a:t>
            </a:r>
            <a:endParaRPr lang="en-US" altLang="ja-JP" sz="1200" dirty="0">
              <a:solidFill>
                <a:srgbClr val="000000"/>
              </a:solidFill>
              <a:latin typeface="+mn-ea"/>
            </a:endParaRPr>
          </a:p>
        </p:txBody>
      </p:sp>
      <p:sp>
        <p:nvSpPr>
          <p:cNvPr id="21" name="テキスト ボックス 20"/>
          <p:cNvSpPr txBox="1"/>
          <p:nvPr/>
        </p:nvSpPr>
        <p:spPr>
          <a:xfrm>
            <a:off x="3654520" y="3951207"/>
            <a:ext cx="302750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eaLnBrk="0" hangingPunct="0">
              <a:lnSpc>
                <a:spcPct val="150000"/>
              </a:lnSpc>
              <a:spcAft>
                <a:spcPts val="0"/>
              </a:spcAft>
            </a:pPr>
            <a:r>
              <a:rPr lang="ja-JP" altLang="en-US" sz="1050" dirty="0" smtClean="0">
                <a:solidFill>
                  <a:srgbClr val="000000"/>
                </a:solidFill>
                <a:latin typeface="ＭＳ Ｐゴシック"/>
                <a:ea typeface="HGP創英角ﾎﾟｯﾌﾟ体"/>
              </a:rPr>
              <a:t>　</a:t>
            </a:r>
            <a:r>
              <a:rPr lang="ja-JP" altLang="ja-JP" sz="1200" dirty="0" smtClean="0">
                <a:solidFill>
                  <a:srgbClr val="000000"/>
                </a:solidFill>
                <a:latin typeface="+mn-ea"/>
              </a:rPr>
              <a:t>参加者</a:t>
            </a:r>
            <a:r>
              <a:rPr lang="ja-JP" altLang="ja-JP" sz="1200" dirty="0">
                <a:solidFill>
                  <a:srgbClr val="000000"/>
                </a:solidFill>
                <a:latin typeface="+mn-ea"/>
              </a:rPr>
              <a:t>自ら</a:t>
            </a:r>
            <a:r>
              <a:rPr lang="ja-JP" altLang="en-US" sz="1200" dirty="0">
                <a:solidFill>
                  <a:srgbClr val="000000"/>
                </a:solidFill>
                <a:latin typeface="+mn-ea"/>
              </a:rPr>
              <a:t>の</a:t>
            </a:r>
            <a:r>
              <a:rPr lang="ja-JP" altLang="ja-JP" sz="1200" dirty="0">
                <a:solidFill>
                  <a:srgbClr val="000000"/>
                </a:solidFill>
                <a:latin typeface="+mn-ea"/>
              </a:rPr>
              <a:t>気づき</a:t>
            </a:r>
            <a:r>
              <a:rPr lang="ja-JP" altLang="en-US" sz="1200" dirty="0">
                <a:solidFill>
                  <a:srgbClr val="000000"/>
                </a:solidFill>
                <a:latin typeface="+mn-ea"/>
              </a:rPr>
              <a:t>や</a:t>
            </a:r>
            <a:r>
              <a:rPr lang="ja-JP" altLang="ja-JP" sz="1200" dirty="0">
                <a:solidFill>
                  <a:srgbClr val="000000"/>
                </a:solidFill>
                <a:latin typeface="+mn-ea"/>
              </a:rPr>
              <a:t>学ぶ力を</a:t>
            </a:r>
            <a:r>
              <a:rPr lang="ja-JP" altLang="ja-JP" sz="1200" dirty="0" smtClean="0">
                <a:solidFill>
                  <a:srgbClr val="000000"/>
                </a:solidFill>
                <a:latin typeface="+mn-ea"/>
              </a:rPr>
              <a:t>引き出</a:t>
            </a:r>
            <a:r>
              <a:rPr lang="ja-JP" altLang="en-US" sz="1200" dirty="0" smtClean="0">
                <a:solidFill>
                  <a:srgbClr val="000000"/>
                </a:solidFill>
                <a:latin typeface="+mn-ea"/>
              </a:rPr>
              <a:t>し，皆</a:t>
            </a:r>
            <a:r>
              <a:rPr lang="ja-JP" altLang="en-US" sz="1200" dirty="0">
                <a:solidFill>
                  <a:srgbClr val="000000"/>
                </a:solidFill>
                <a:latin typeface="+mn-ea"/>
              </a:rPr>
              <a:t>が平等に発言できるようにします。</a:t>
            </a:r>
            <a:endParaRPr lang="en-US" altLang="ja-JP" sz="1200" dirty="0">
              <a:solidFill>
                <a:srgbClr val="000000"/>
              </a:solidFill>
              <a:latin typeface="+mn-ea"/>
            </a:endParaRPr>
          </a:p>
        </p:txBody>
      </p:sp>
      <p:sp>
        <p:nvSpPr>
          <p:cNvPr id="42" name="テキスト ボックス 41"/>
          <p:cNvSpPr txBox="1"/>
          <p:nvPr/>
        </p:nvSpPr>
        <p:spPr>
          <a:xfrm>
            <a:off x="3654520" y="4701387"/>
            <a:ext cx="3027507"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1200" kern="100" dirty="0" smtClean="0">
                <a:latin typeface="+mn-ea"/>
                <a:cs typeface="Times New Roman"/>
              </a:rPr>
              <a:t>　ワークシート</a:t>
            </a:r>
            <a:r>
              <a:rPr lang="ja-JP" altLang="en-US" sz="1200" kern="100" dirty="0">
                <a:latin typeface="+mn-ea"/>
                <a:cs typeface="Times New Roman"/>
              </a:rPr>
              <a:t>を使って学習します</a:t>
            </a:r>
            <a:r>
              <a:rPr lang="ja-JP" altLang="en-US" sz="1200" kern="100" dirty="0" smtClean="0">
                <a:latin typeface="+mn-ea"/>
                <a:cs typeface="Times New Roman"/>
              </a:rPr>
              <a:t>。当日の進め方については，短時間</a:t>
            </a:r>
            <a:r>
              <a:rPr lang="ja-JP" altLang="en-US" sz="1200" kern="100" dirty="0">
                <a:latin typeface="+mn-ea"/>
                <a:cs typeface="Times New Roman"/>
              </a:rPr>
              <a:t>で</a:t>
            </a:r>
            <a:r>
              <a:rPr lang="ja-JP" altLang="en-US" sz="1200" kern="100" dirty="0" smtClean="0">
                <a:latin typeface="+mn-ea"/>
                <a:cs typeface="Times New Roman"/>
              </a:rPr>
              <a:t>事前に先生方と相談しながら</a:t>
            </a:r>
            <a:r>
              <a:rPr lang="ja-JP" altLang="ja-JP" sz="1200" kern="100" dirty="0" smtClean="0">
                <a:latin typeface="+mn-ea"/>
                <a:cs typeface="Times New Roman"/>
              </a:rPr>
              <a:t>授業</a:t>
            </a:r>
            <a:r>
              <a:rPr lang="ja-JP" altLang="ja-JP" sz="1200" kern="100" dirty="0">
                <a:latin typeface="+mn-ea"/>
                <a:cs typeface="Times New Roman"/>
              </a:rPr>
              <a:t>の流れ</a:t>
            </a:r>
            <a:r>
              <a:rPr lang="ja-JP" altLang="ja-JP" sz="1200" kern="100" dirty="0" smtClean="0">
                <a:latin typeface="+mn-ea"/>
                <a:cs typeface="Times New Roman"/>
              </a:rPr>
              <a:t>を</a:t>
            </a:r>
            <a:r>
              <a:rPr lang="ja-JP" altLang="en-US" sz="1200" kern="100" dirty="0" smtClean="0">
                <a:latin typeface="+mn-ea"/>
                <a:cs typeface="Times New Roman"/>
              </a:rPr>
              <a:t>決めていきます。</a:t>
            </a:r>
            <a:endParaRPr lang="en-US" altLang="ja-JP" sz="1200" kern="100" dirty="0" smtClean="0">
              <a:latin typeface="+mn-ea"/>
              <a:cs typeface="Times New Roman"/>
            </a:endParaRPr>
          </a:p>
        </p:txBody>
      </p:sp>
      <p:pic>
        <p:nvPicPr>
          <p:cNvPr id="43" name="図 42" descr="K:\生涯学習センター\振興課　【平成27年度】\家庭教育支援\05「親プロ」の教材開発に係る懇談会\07試行写真\P1030144.JPG"/>
          <p:cNvPicPr/>
          <p:nvPr/>
        </p:nvPicPr>
        <p:blipFill>
          <a:blip r:embed="rId15" cstate="print">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798759" y="5582998"/>
            <a:ext cx="1214418" cy="855740"/>
          </a:xfrm>
          <a:prstGeom prst="rect">
            <a:avLst/>
          </a:prstGeom>
          <a:ln>
            <a:noFill/>
          </a:ln>
          <a:effectLst>
            <a:softEdge rad="112500"/>
          </a:effectLst>
        </p:spPr>
      </p:pic>
      <p:pic>
        <p:nvPicPr>
          <p:cNvPr id="46" name="図 45" descr="K:\生涯学習センター\振興課　【平成27年度】\家庭教育支援\05「親プロ」の教材開発に係る懇談会\06試行\0４試行写真\呉市立両城中学校\P1030093.JPG"/>
          <p:cNvPicPr/>
          <p:nvPr/>
        </p:nvPicPr>
        <p:blipFill>
          <a:blip r:embed="rId17" cstate="print">
            <a:extLst>
              <a:ext uri="{BEBA8EAE-BF5A-486C-A8C5-ECC9F3942E4B}">
                <a14:imgProps xmlns:a14="http://schemas.microsoft.com/office/drawing/2010/main">
                  <a14:imgLayer r:embed="rId18">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338721" y="5563510"/>
            <a:ext cx="1190625" cy="894715"/>
          </a:xfrm>
          <a:prstGeom prst="rect">
            <a:avLst/>
          </a:prstGeom>
          <a:ln>
            <a:noFill/>
          </a:ln>
          <a:effectLst>
            <a:softEdge rad="112500"/>
          </a:effectLst>
        </p:spPr>
      </p:pic>
    </p:spTree>
    <p:extLst>
      <p:ext uri="{BB962C8B-B14F-4D97-AF65-F5344CB8AC3E}">
        <p14:creationId xmlns:p14="http://schemas.microsoft.com/office/powerpoint/2010/main" val="1089737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221963" y="7611898"/>
            <a:ext cx="6444000" cy="2091321"/>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pPr>
            <a:r>
              <a:rPr lang="en-US" altLang="ja-JP" sz="1600" b="1" dirty="0">
                <a:solidFill>
                  <a:prstClr val="black"/>
                </a:solidFill>
                <a:latin typeface="ＭＳ Ｐゴシック"/>
              </a:rPr>
              <a:t>【</a:t>
            </a:r>
            <a:r>
              <a:rPr lang="ja-JP" altLang="en-US" sz="1600" b="1" dirty="0">
                <a:solidFill>
                  <a:prstClr val="black"/>
                </a:solidFill>
                <a:latin typeface="ＭＳ Ｐゴシック"/>
              </a:rPr>
              <a:t>振り返り</a:t>
            </a:r>
            <a:r>
              <a:rPr lang="en-US" altLang="ja-JP" sz="1600" b="1" dirty="0">
                <a:solidFill>
                  <a:prstClr val="black"/>
                </a:solidFill>
                <a:latin typeface="ＭＳ Ｐゴシック"/>
              </a:rPr>
              <a:t>】</a:t>
            </a:r>
          </a:p>
          <a:p>
            <a:pPr lvl="0"/>
            <a:r>
              <a:rPr lang="ja-JP" altLang="en-US" sz="1400" b="1" kern="0" dirty="0" smtClean="0">
                <a:solidFill>
                  <a:prstClr val="black"/>
                </a:solidFill>
              </a:rPr>
              <a:t>　将来</a:t>
            </a:r>
            <a:r>
              <a:rPr lang="ja-JP" altLang="en-US" sz="1400" b="1" kern="0" dirty="0">
                <a:solidFill>
                  <a:prstClr val="black"/>
                </a:solidFill>
              </a:rPr>
              <a:t>，大人になった自分自身をイメージしながら，今日の学習で感じたことや考えたことが将来の自分につながっていることに気付いて</a:t>
            </a:r>
            <a:r>
              <a:rPr lang="ja-JP" altLang="en-US" sz="1400" b="1" kern="0" dirty="0" smtClean="0">
                <a:solidFill>
                  <a:prstClr val="black"/>
                </a:solidFill>
              </a:rPr>
              <a:t>もらいます。ファシリテーター</a:t>
            </a:r>
            <a:r>
              <a:rPr lang="ja-JP" altLang="en-US" sz="1400" b="1" kern="0" dirty="0">
                <a:solidFill>
                  <a:prstClr val="black"/>
                </a:solidFill>
              </a:rPr>
              <a:t>がこれからの子育てに</a:t>
            </a:r>
            <a:r>
              <a:rPr lang="ja-JP" altLang="en-US" sz="1400" b="1" kern="0" dirty="0" smtClean="0">
                <a:solidFill>
                  <a:prstClr val="black"/>
                </a:solidFill>
              </a:rPr>
              <a:t>は，親</a:t>
            </a:r>
            <a:r>
              <a:rPr lang="ja-JP" altLang="en-US" sz="1400" b="1" kern="0" dirty="0">
                <a:solidFill>
                  <a:prstClr val="black"/>
                </a:solidFill>
              </a:rPr>
              <a:t>だけでなく社会全体でしっかり関わっていくことが求められていることを伝えます</a:t>
            </a:r>
            <a:r>
              <a:rPr lang="ja-JP" altLang="en-US" sz="1400" b="1" kern="0" dirty="0" smtClean="0">
                <a:solidFill>
                  <a:prstClr val="black"/>
                </a:solidFill>
              </a:rPr>
              <a:t>。</a:t>
            </a:r>
            <a:endParaRPr lang="en-US" altLang="ja-JP" sz="1400" b="1" kern="0" dirty="0" smtClean="0">
              <a:solidFill>
                <a:prstClr val="black"/>
              </a:solidFill>
            </a:endParaRPr>
          </a:p>
          <a:p>
            <a:pPr lvl="0"/>
            <a:endParaRPr lang="en-US" altLang="ja-JP" sz="1400" b="1" kern="0" dirty="0">
              <a:solidFill>
                <a:prstClr val="black"/>
              </a:solidFill>
            </a:endParaRPr>
          </a:p>
          <a:p>
            <a:pPr lvl="0"/>
            <a:endParaRPr lang="en-US" altLang="ja-JP" sz="1400" b="1" kern="0" dirty="0" smtClean="0">
              <a:solidFill>
                <a:prstClr val="black"/>
              </a:solidFill>
            </a:endParaRPr>
          </a:p>
          <a:p>
            <a:pPr lvl="0"/>
            <a:endParaRPr lang="ja-JP" altLang="en-US" sz="1400" b="1" kern="0" dirty="0">
              <a:solidFill>
                <a:prstClr val="black"/>
              </a:solidFill>
            </a:endParaRPr>
          </a:p>
          <a:p>
            <a:pPr marL="342900" lvl="0" indent="-342900">
              <a:spcBef>
                <a:spcPct val="20000"/>
              </a:spcBef>
            </a:pPr>
            <a:endParaRPr lang="en-US" altLang="ja-JP" sz="1400" b="1" dirty="0">
              <a:solidFill>
                <a:prstClr val="black"/>
              </a:solidFill>
              <a:latin typeface="ＭＳ Ｐゴシック"/>
            </a:endParaRPr>
          </a:p>
        </p:txBody>
      </p:sp>
      <p:sp>
        <p:nvSpPr>
          <p:cNvPr id="31" name="角丸四角形 30"/>
          <p:cNvSpPr/>
          <p:nvPr/>
        </p:nvSpPr>
        <p:spPr>
          <a:xfrm>
            <a:off x="221964" y="5520864"/>
            <a:ext cx="6444000" cy="2024423"/>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pPr>
            <a:endParaRPr lang="en-US" altLang="ja-JP" sz="1400" dirty="0" smtClean="0">
              <a:solidFill>
                <a:prstClr val="black"/>
              </a:solidFill>
            </a:endParaRPr>
          </a:p>
          <a:p>
            <a:pPr marL="342900" lvl="0" indent="-342900">
              <a:spcBef>
                <a:spcPct val="20000"/>
              </a:spcBef>
            </a:pPr>
            <a:endParaRPr lang="en-US" altLang="ja-JP" sz="1400" dirty="0">
              <a:solidFill>
                <a:prstClr val="black"/>
              </a:solidFill>
            </a:endParaRPr>
          </a:p>
          <a:p>
            <a:pPr marL="342900" lvl="0" indent="-342900">
              <a:spcBef>
                <a:spcPct val="20000"/>
              </a:spcBef>
            </a:pPr>
            <a:endParaRPr lang="en-US" altLang="ja-JP" sz="1600" b="1" dirty="0" smtClean="0">
              <a:solidFill>
                <a:prstClr val="black"/>
              </a:solidFill>
            </a:endParaRPr>
          </a:p>
          <a:p>
            <a:pPr marL="342900" lvl="0" indent="-342900">
              <a:spcBef>
                <a:spcPct val="20000"/>
              </a:spcBef>
            </a:pPr>
            <a:r>
              <a:rPr lang="ja-JP" altLang="en-US" sz="1600" b="1" dirty="0" smtClean="0">
                <a:solidFill>
                  <a:prstClr val="black"/>
                </a:solidFill>
              </a:rPr>
              <a:t>　</a:t>
            </a:r>
            <a:endParaRPr lang="en-US" altLang="ja-JP" sz="1600" b="1" dirty="0" smtClean="0">
              <a:solidFill>
                <a:prstClr val="black"/>
              </a:solidFill>
            </a:endParaRPr>
          </a:p>
          <a:p>
            <a:pPr marL="342900" lvl="0" indent="-342900">
              <a:spcBef>
                <a:spcPct val="20000"/>
              </a:spcBef>
            </a:pPr>
            <a:r>
              <a:rPr lang="en-US" altLang="ja-JP" sz="1600" b="1" dirty="0" smtClean="0">
                <a:solidFill>
                  <a:prstClr val="black"/>
                </a:solidFill>
              </a:rPr>
              <a:t>【</a:t>
            </a:r>
            <a:r>
              <a:rPr lang="ja-JP" altLang="en-US" sz="1600" b="1" dirty="0" smtClean="0">
                <a:solidFill>
                  <a:prstClr val="black"/>
                </a:solidFill>
              </a:rPr>
              <a:t>話し合い活動に</a:t>
            </a:r>
            <a:r>
              <a:rPr lang="ja-JP" altLang="en-US" sz="1600" b="1" dirty="0">
                <a:solidFill>
                  <a:prstClr val="black"/>
                </a:solidFill>
              </a:rPr>
              <a:t>ついて</a:t>
            </a:r>
            <a:r>
              <a:rPr lang="en-US" altLang="ja-JP" sz="1400" dirty="0">
                <a:solidFill>
                  <a:prstClr val="black"/>
                </a:solidFill>
              </a:rPr>
              <a:t>】</a:t>
            </a:r>
          </a:p>
          <a:p>
            <a:pPr marL="342900" lvl="0" indent="-342900">
              <a:spcBef>
                <a:spcPct val="20000"/>
              </a:spcBef>
            </a:pPr>
            <a:r>
              <a:rPr lang="ja-JP" altLang="en-US" sz="1400" b="1" dirty="0" smtClean="0">
                <a:solidFill>
                  <a:prstClr val="black"/>
                </a:solidFill>
                <a:latin typeface="ＭＳ Ｐゴシック"/>
              </a:rPr>
              <a:t>　教材に自分の思いを記入しグループで話し合います。</a:t>
            </a:r>
            <a:endParaRPr lang="en-US" altLang="ja-JP" sz="1400" b="1" dirty="0" smtClean="0">
              <a:solidFill>
                <a:prstClr val="black"/>
              </a:solidFill>
              <a:latin typeface="ＭＳ Ｐゴシック"/>
            </a:endParaRPr>
          </a:p>
          <a:p>
            <a:pPr marL="342900" lvl="0" indent="-342900">
              <a:spcBef>
                <a:spcPct val="20000"/>
              </a:spcBef>
            </a:pPr>
            <a:r>
              <a:rPr lang="ja-JP" altLang="en-US" sz="1400" b="1" dirty="0" smtClean="0">
                <a:solidFill>
                  <a:prstClr val="black"/>
                </a:solidFill>
                <a:latin typeface="ＭＳ Ｐゴシック"/>
              </a:rPr>
              <a:t>　話し合いでは，３つの約束をします。</a:t>
            </a:r>
            <a:endParaRPr lang="en-US" altLang="ja-JP" sz="1400" b="1" dirty="0" smtClean="0">
              <a:solidFill>
                <a:prstClr val="black"/>
              </a:solidFill>
              <a:latin typeface="ＭＳ Ｐゴシック"/>
            </a:endParaRPr>
          </a:p>
          <a:p>
            <a:pPr marL="342900" lvl="0" indent="-342900">
              <a:spcBef>
                <a:spcPct val="20000"/>
              </a:spcBef>
            </a:pPr>
            <a:endParaRPr lang="en-US" altLang="ja-JP" sz="1400" b="1" dirty="0" smtClean="0">
              <a:solidFill>
                <a:prstClr val="black"/>
              </a:solidFill>
              <a:latin typeface="ＭＳ Ｐゴシック"/>
            </a:endParaRPr>
          </a:p>
          <a:p>
            <a:pPr marL="342900" lvl="0" indent="-342900">
              <a:spcBef>
                <a:spcPct val="20000"/>
              </a:spcBef>
            </a:pPr>
            <a:r>
              <a:rPr kumimoji="1" lang="ja-JP" altLang="en-US" sz="1400" b="1" dirty="0">
                <a:solidFill>
                  <a:prstClr val="black"/>
                </a:solidFill>
                <a:latin typeface="ＭＳ Ｐゴシック"/>
              </a:rPr>
              <a:t>　</a:t>
            </a:r>
            <a:r>
              <a:rPr kumimoji="1" lang="ja-JP" altLang="en-US" sz="1400" b="1" dirty="0" smtClean="0">
                <a:solidFill>
                  <a:prstClr val="black"/>
                </a:solidFill>
                <a:latin typeface="ＭＳ Ｐゴシック"/>
              </a:rPr>
              <a:t>①生徒皆が発言できるように・・・発言は平等に</a:t>
            </a:r>
            <a:endParaRPr kumimoji="1" lang="en-US" altLang="ja-JP" sz="1400" b="1" dirty="0" smtClean="0">
              <a:solidFill>
                <a:prstClr val="black"/>
              </a:solidFill>
              <a:latin typeface="ＭＳ Ｐゴシック"/>
            </a:endParaRPr>
          </a:p>
          <a:p>
            <a:pPr marL="342900" lvl="0" indent="-342900">
              <a:spcBef>
                <a:spcPct val="20000"/>
              </a:spcBef>
            </a:pPr>
            <a:r>
              <a:rPr lang="ja-JP" altLang="en-US" sz="1400" b="1" dirty="0">
                <a:solidFill>
                  <a:prstClr val="black"/>
                </a:solidFill>
                <a:latin typeface="ＭＳ Ｐゴシック"/>
              </a:rPr>
              <a:t>　</a:t>
            </a:r>
            <a:r>
              <a:rPr lang="ja-JP" altLang="en-US" sz="1400" b="1" dirty="0" smtClean="0">
                <a:solidFill>
                  <a:prstClr val="black"/>
                </a:solidFill>
                <a:latin typeface="ＭＳ Ｐゴシック"/>
              </a:rPr>
              <a:t>②一人一人の考えをじっくり聞く・・・否定しない</a:t>
            </a:r>
            <a:endParaRPr lang="en-US" altLang="ja-JP" sz="1400" b="1" dirty="0" smtClean="0">
              <a:solidFill>
                <a:prstClr val="black"/>
              </a:solidFill>
              <a:latin typeface="ＭＳ Ｐゴシック"/>
            </a:endParaRPr>
          </a:p>
          <a:p>
            <a:pPr marL="342900" lvl="0" indent="-342900">
              <a:spcBef>
                <a:spcPct val="20000"/>
              </a:spcBef>
            </a:pPr>
            <a:r>
              <a:rPr lang="ja-JP" altLang="en-US" sz="1400" b="1" dirty="0" smtClean="0">
                <a:solidFill>
                  <a:prstClr val="black"/>
                </a:solidFill>
                <a:latin typeface="ＭＳ Ｐゴシック"/>
              </a:rPr>
              <a:t>　③話し合いの場で聞いたことは置いて帰る・・・秘密を守る</a:t>
            </a:r>
            <a:endParaRPr lang="en-US" altLang="ja-JP" sz="1400" b="1" dirty="0" smtClean="0">
              <a:solidFill>
                <a:prstClr val="black"/>
              </a:solidFill>
              <a:latin typeface="ＭＳ Ｐゴシック"/>
            </a:endParaRPr>
          </a:p>
          <a:p>
            <a:pPr marL="342900" lvl="0" indent="-342900">
              <a:spcBef>
                <a:spcPct val="20000"/>
              </a:spcBef>
            </a:pPr>
            <a:endParaRPr kumimoji="1" lang="en-US" altLang="ja-JP" sz="1400" b="1" dirty="0">
              <a:solidFill>
                <a:prstClr val="black"/>
              </a:solidFill>
              <a:latin typeface="ＭＳ Ｐゴシック"/>
            </a:endParaRPr>
          </a:p>
          <a:p>
            <a:pPr marL="347345" indent="-347345">
              <a:spcBef>
                <a:spcPts val="335"/>
              </a:spcBef>
              <a:spcAft>
                <a:spcPts val="0"/>
              </a:spcAft>
            </a:pPr>
            <a:endParaRPr lang="ja-JP" altLang="ja-JP" sz="1100" dirty="0" smtClean="0">
              <a:latin typeface="ＭＳ Ｐゴシック"/>
              <a:cs typeface="ＭＳ Ｐゴシック"/>
            </a:endParaRPr>
          </a:p>
          <a:p>
            <a:pPr marL="342900" lvl="0" indent="-342900">
              <a:spcBef>
                <a:spcPct val="20000"/>
              </a:spcBef>
            </a:pPr>
            <a:endParaRPr lang="en-US" altLang="ja-JP" sz="1400" b="1" dirty="0" smtClean="0">
              <a:solidFill>
                <a:prstClr val="black"/>
              </a:solidFill>
              <a:latin typeface="ＭＳ Ｐゴシック"/>
            </a:endParaRPr>
          </a:p>
          <a:p>
            <a:pPr marL="342900" lvl="0" indent="-342900">
              <a:spcBef>
                <a:spcPct val="20000"/>
              </a:spcBef>
            </a:pPr>
            <a:endParaRPr kumimoji="1" lang="ja-JP" altLang="en-US" dirty="0"/>
          </a:p>
        </p:txBody>
      </p:sp>
      <p:sp>
        <p:nvSpPr>
          <p:cNvPr id="19" name="角丸四角形 18"/>
          <p:cNvSpPr/>
          <p:nvPr/>
        </p:nvSpPr>
        <p:spPr>
          <a:xfrm>
            <a:off x="257078" y="1023006"/>
            <a:ext cx="6444000" cy="2221226"/>
          </a:xfrm>
          <a:prstGeom prst="roundRect">
            <a:avLst/>
          </a:prstGeom>
          <a:solidFill>
            <a:schemeClr val="bg1"/>
          </a:solidFill>
          <a:ln>
            <a:solidFill>
              <a:srgbClr val="FEB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endParaRPr lang="en-US" altLang="ja-JP" sz="1400" b="1" dirty="0" smtClean="0">
              <a:solidFill>
                <a:prstClr val="black"/>
              </a:solidFill>
            </a:endParaRPr>
          </a:p>
          <a:p>
            <a:pPr lvl="0">
              <a:spcBef>
                <a:spcPct val="20000"/>
              </a:spcBef>
            </a:pPr>
            <a:endParaRPr lang="en-US" altLang="ja-JP" sz="1400" b="1" dirty="0">
              <a:solidFill>
                <a:prstClr val="black"/>
              </a:solidFill>
            </a:endParaRPr>
          </a:p>
          <a:p>
            <a:pPr lvl="0">
              <a:spcBef>
                <a:spcPct val="20000"/>
              </a:spcBef>
            </a:pPr>
            <a:endParaRPr lang="en-US" altLang="ja-JP" sz="1400" b="1" dirty="0" smtClean="0">
              <a:solidFill>
                <a:prstClr val="black"/>
              </a:solidFill>
            </a:endParaRPr>
          </a:p>
          <a:p>
            <a:pPr lvl="0">
              <a:spcBef>
                <a:spcPct val="20000"/>
              </a:spcBef>
            </a:pPr>
            <a:r>
              <a:rPr lang="en-US" altLang="ja-JP" sz="1400" b="1" dirty="0" smtClean="0">
                <a:solidFill>
                  <a:prstClr val="black"/>
                </a:solidFill>
              </a:rPr>
              <a:t>【</a:t>
            </a:r>
            <a:r>
              <a:rPr lang="ja-JP" altLang="en-US" sz="1400" b="1" dirty="0" smtClean="0">
                <a:solidFill>
                  <a:prstClr val="black"/>
                </a:solidFill>
              </a:rPr>
              <a:t>内容</a:t>
            </a:r>
            <a:r>
              <a:rPr lang="en-US" altLang="ja-JP" sz="1400" b="1" dirty="0" smtClean="0">
                <a:solidFill>
                  <a:prstClr val="black"/>
                </a:solidFill>
              </a:rPr>
              <a:t>】</a:t>
            </a:r>
            <a:r>
              <a:rPr lang="ja-JP" altLang="en-US" sz="1400" b="1" dirty="0" smtClean="0">
                <a:solidFill>
                  <a:prstClr val="black"/>
                </a:solidFill>
              </a:rPr>
              <a:t>　</a:t>
            </a:r>
            <a:endParaRPr lang="en-US" altLang="ja-JP" sz="1400" b="1" dirty="0" smtClean="0">
              <a:solidFill>
                <a:prstClr val="black"/>
              </a:solidFill>
            </a:endParaRPr>
          </a:p>
          <a:p>
            <a:pPr lvl="0">
              <a:lnSpc>
                <a:spcPct val="120000"/>
              </a:lnSpc>
              <a:spcBef>
                <a:spcPct val="20000"/>
              </a:spcBef>
            </a:pPr>
            <a:r>
              <a:rPr lang="ja-JP" altLang="en-US" sz="1400" b="1" dirty="0">
                <a:solidFill>
                  <a:prstClr val="black"/>
                </a:solidFill>
              </a:rPr>
              <a:t>　生徒には，ワークシートの中にある</a:t>
            </a:r>
            <a:r>
              <a:rPr lang="ja-JP" altLang="ja-JP" sz="1400" b="1" dirty="0">
                <a:solidFill>
                  <a:prstClr val="black"/>
                </a:solidFill>
              </a:rPr>
              <a:t>子育てマップを参考にして，子どもの頃を思い出し</a:t>
            </a:r>
            <a:r>
              <a:rPr lang="ja-JP" altLang="en-US" sz="1400" b="1" dirty="0">
                <a:solidFill>
                  <a:prstClr val="black"/>
                </a:solidFill>
              </a:rPr>
              <a:t>てもらい</a:t>
            </a:r>
            <a:r>
              <a:rPr lang="ja-JP" altLang="ja-JP" sz="1400" b="1" dirty="0">
                <a:solidFill>
                  <a:prstClr val="black"/>
                </a:solidFill>
              </a:rPr>
              <a:t>，家族だけでなくいろいろな人々に支えられて成長してきたこと</a:t>
            </a:r>
            <a:r>
              <a:rPr lang="ja-JP" altLang="en-US" sz="1400" b="1" dirty="0">
                <a:solidFill>
                  <a:prstClr val="black"/>
                </a:solidFill>
              </a:rPr>
              <a:t>をグループワークをしながら</a:t>
            </a:r>
            <a:r>
              <a:rPr lang="ja-JP" altLang="ja-JP" sz="1400" b="1" dirty="0">
                <a:solidFill>
                  <a:prstClr val="black"/>
                </a:solidFill>
              </a:rPr>
              <a:t>気付</a:t>
            </a:r>
            <a:r>
              <a:rPr lang="ja-JP" altLang="en-US" sz="1400" b="1" dirty="0">
                <a:solidFill>
                  <a:prstClr val="black"/>
                </a:solidFill>
              </a:rPr>
              <a:t>いてもらいます。</a:t>
            </a:r>
            <a:endParaRPr lang="en-US" altLang="ja-JP" sz="1400" b="1" dirty="0">
              <a:solidFill>
                <a:prstClr val="black"/>
              </a:solidFill>
            </a:endParaRPr>
          </a:p>
          <a:p>
            <a:pPr lvl="0">
              <a:lnSpc>
                <a:spcPct val="120000"/>
              </a:lnSpc>
              <a:spcBef>
                <a:spcPct val="20000"/>
              </a:spcBef>
            </a:pPr>
            <a:r>
              <a:rPr lang="ja-JP" altLang="en-US" sz="1400" b="1" dirty="0">
                <a:solidFill>
                  <a:prstClr val="black"/>
                </a:solidFill>
              </a:rPr>
              <a:t>　また，</a:t>
            </a:r>
            <a:r>
              <a:rPr lang="ja-JP" altLang="ja-JP" sz="1400" b="1" dirty="0">
                <a:solidFill>
                  <a:prstClr val="black"/>
                </a:solidFill>
              </a:rPr>
              <a:t>子</a:t>
            </a:r>
            <a:r>
              <a:rPr lang="ja-JP" altLang="en-US" sz="1400" b="1" dirty="0">
                <a:solidFill>
                  <a:prstClr val="black"/>
                </a:solidFill>
              </a:rPr>
              <a:t>どもを育てるということは，</a:t>
            </a:r>
            <a:r>
              <a:rPr lang="ja-JP" altLang="ja-JP" sz="1400" b="1" dirty="0">
                <a:solidFill>
                  <a:prstClr val="black"/>
                </a:solidFill>
              </a:rPr>
              <a:t>親だけで行うものではなく，地域には助けになる施設や人の存在があることに気付</a:t>
            </a:r>
            <a:r>
              <a:rPr lang="ja-JP" altLang="en-US" sz="1400" b="1" dirty="0">
                <a:solidFill>
                  <a:prstClr val="black"/>
                </a:solidFill>
              </a:rPr>
              <a:t>いてもらいます。さらには，将来，</a:t>
            </a:r>
            <a:r>
              <a:rPr lang="ja-JP" altLang="ja-JP" sz="1400" b="1" dirty="0">
                <a:solidFill>
                  <a:prstClr val="black"/>
                </a:solidFill>
              </a:rPr>
              <a:t>自分が大人になった</a:t>
            </a:r>
            <a:r>
              <a:rPr lang="ja-JP" altLang="en-US" sz="1400" b="1" dirty="0">
                <a:solidFill>
                  <a:prstClr val="black"/>
                </a:solidFill>
              </a:rPr>
              <a:t>時</a:t>
            </a:r>
            <a:r>
              <a:rPr lang="ja-JP" altLang="ja-JP" sz="1400" b="1" dirty="0">
                <a:solidFill>
                  <a:prstClr val="black"/>
                </a:solidFill>
              </a:rPr>
              <a:t>，親あるいは地域社会の一員として子どもとどう関わり</a:t>
            </a:r>
            <a:r>
              <a:rPr lang="ja-JP" altLang="ja-JP" sz="1400" b="1" dirty="0" smtClean="0">
                <a:solidFill>
                  <a:prstClr val="black"/>
                </a:solidFill>
              </a:rPr>
              <a:t>，</a:t>
            </a:r>
            <a:r>
              <a:rPr lang="ja-JP" altLang="en-US" sz="1400" b="1" dirty="0" smtClean="0">
                <a:solidFill>
                  <a:prstClr val="black"/>
                </a:solidFill>
              </a:rPr>
              <a:t>子どもをどう育んでいくかを考えます。</a:t>
            </a:r>
            <a:endParaRPr lang="ja-JP" altLang="ja-JP" sz="2900" b="1" dirty="0">
              <a:solidFill>
                <a:prstClr val="black"/>
              </a:solidFill>
            </a:endParaRPr>
          </a:p>
          <a:p>
            <a:pPr lvl="0">
              <a:lnSpc>
                <a:spcPct val="120000"/>
              </a:lnSpc>
              <a:spcBef>
                <a:spcPct val="20000"/>
              </a:spcBef>
            </a:pPr>
            <a:endParaRPr lang="ja-JP" altLang="en-US" sz="2900" dirty="0">
              <a:solidFill>
                <a:prstClr val="black"/>
              </a:solidFill>
            </a:endParaRPr>
          </a:p>
        </p:txBody>
      </p:sp>
      <p:sp>
        <p:nvSpPr>
          <p:cNvPr id="13" name="WordArt 2"/>
          <p:cNvSpPr>
            <a:spLocks noChangeArrowheads="1" noChangeShapeType="1" noTextEdit="1"/>
          </p:cNvSpPr>
          <p:nvPr/>
        </p:nvSpPr>
        <p:spPr bwMode="auto">
          <a:xfrm>
            <a:off x="1792307" y="281238"/>
            <a:ext cx="3600400" cy="34572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4000" b="1" kern="10" spc="0" dirty="0" smtClean="0">
                <a:ln w="9525">
                  <a:solidFill>
                    <a:srgbClr val="000000"/>
                  </a:solidFill>
                  <a:round/>
                  <a:headEnd/>
                  <a:tailEnd/>
                </a:ln>
                <a:solidFill>
                  <a:srgbClr val="FF6600"/>
                </a:solidFill>
                <a:effectLst/>
                <a:latin typeface="HGS創英角ﾎﾟｯﾌﾟ体"/>
                <a:ea typeface="HGS創英角ﾎﾟｯﾌﾟ体"/>
              </a:rPr>
              <a:t>地域ぐるみで子育て！</a:t>
            </a:r>
            <a:endParaRPr lang="ja-JP" altLang="en-US" sz="4000" b="1" kern="10" spc="0" dirty="0">
              <a:ln w="9525">
                <a:solidFill>
                  <a:srgbClr val="000000"/>
                </a:solidFill>
                <a:round/>
                <a:headEnd/>
                <a:tailEnd/>
              </a:ln>
              <a:solidFill>
                <a:srgbClr val="FF6600"/>
              </a:solidFill>
              <a:effectLst/>
              <a:latin typeface="HGS創英角ﾎﾟｯﾌﾟ体"/>
              <a:ea typeface="HGS創英角ﾎﾟｯﾌﾟ体"/>
            </a:endParaRPr>
          </a:p>
        </p:txBody>
      </p:sp>
      <p:sp>
        <p:nvSpPr>
          <p:cNvPr id="14" name="WordArt 3"/>
          <p:cNvSpPr>
            <a:spLocks noChangeArrowheads="1" noChangeShapeType="1" noTextEdit="1"/>
          </p:cNvSpPr>
          <p:nvPr/>
        </p:nvSpPr>
        <p:spPr bwMode="auto">
          <a:xfrm>
            <a:off x="1789695" y="643681"/>
            <a:ext cx="3491979" cy="2579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4000" b="1" kern="10" spc="0" dirty="0" smtClean="0">
                <a:ln w="9525">
                  <a:solidFill>
                    <a:srgbClr val="000000"/>
                  </a:solidFill>
                  <a:round/>
                  <a:headEnd/>
                  <a:tailEnd/>
                </a:ln>
                <a:solidFill>
                  <a:srgbClr val="FF6600"/>
                </a:solidFill>
                <a:effectLst/>
                <a:latin typeface="HGS創英角ﾎﾟｯﾌﾟ体"/>
                <a:ea typeface="HGS創英角ﾎﾟｯﾌﾟ体"/>
              </a:rPr>
              <a:t>～親の立場で考えてみよう～</a:t>
            </a:r>
            <a:endParaRPr lang="ja-JP" altLang="en-US" sz="4000" b="1" kern="10" spc="0" dirty="0">
              <a:ln w="9525">
                <a:solidFill>
                  <a:srgbClr val="000000"/>
                </a:solidFill>
                <a:round/>
                <a:headEnd/>
                <a:tailEnd/>
              </a:ln>
              <a:solidFill>
                <a:srgbClr val="FF6600"/>
              </a:solidFill>
              <a:effectLst/>
              <a:latin typeface="HGS創英角ﾎﾟｯﾌﾟ体"/>
              <a:ea typeface="HGS創英角ﾎﾟｯﾌﾟ体"/>
            </a:endParaRPr>
          </a:p>
        </p:txBody>
      </p:sp>
      <p:sp>
        <p:nvSpPr>
          <p:cNvPr id="15" name="テキスト ボックス 14"/>
          <p:cNvSpPr txBox="1"/>
          <p:nvPr/>
        </p:nvSpPr>
        <p:spPr>
          <a:xfrm>
            <a:off x="286826" y="283614"/>
            <a:ext cx="1152128" cy="3693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smtClean="0"/>
              <a:t>　</a:t>
            </a:r>
            <a:r>
              <a:rPr kumimoji="1" lang="ja-JP" altLang="en-US" b="1" dirty="0" smtClean="0"/>
              <a:t>展開例</a:t>
            </a:r>
            <a:endParaRPr kumimoji="1" lang="ja-JP" altLang="en-US" b="1" dirty="0"/>
          </a:p>
        </p:txBody>
      </p:sp>
      <p:sp>
        <p:nvSpPr>
          <p:cNvPr id="21" name="角丸四角形 20"/>
          <p:cNvSpPr/>
          <p:nvPr/>
        </p:nvSpPr>
        <p:spPr>
          <a:xfrm>
            <a:off x="257078" y="3320790"/>
            <a:ext cx="6444000" cy="2091321"/>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pPr>
            <a:r>
              <a:rPr lang="en-US" altLang="ja-JP" sz="1400" dirty="0">
                <a:solidFill>
                  <a:prstClr val="black"/>
                </a:solidFill>
              </a:rPr>
              <a:t>【</a:t>
            </a:r>
            <a:r>
              <a:rPr lang="ja-JP" altLang="en-US" sz="1600" b="1" dirty="0">
                <a:solidFill>
                  <a:prstClr val="black"/>
                </a:solidFill>
              </a:rPr>
              <a:t>進行について</a:t>
            </a:r>
            <a:r>
              <a:rPr lang="en-US" altLang="ja-JP" sz="1400" dirty="0">
                <a:solidFill>
                  <a:prstClr val="black"/>
                </a:solidFill>
              </a:rPr>
              <a:t>】</a:t>
            </a:r>
          </a:p>
          <a:p>
            <a:pPr marL="342900" lvl="0" indent="-342900">
              <a:spcBef>
                <a:spcPct val="20000"/>
              </a:spcBef>
            </a:pPr>
            <a:r>
              <a:rPr lang="ja-JP" altLang="en-US" sz="1400" b="1" dirty="0">
                <a:solidFill>
                  <a:prstClr val="black"/>
                </a:solidFill>
                <a:latin typeface="ＭＳ Ｐゴシック"/>
              </a:rPr>
              <a:t>　プログラムの進行は，「</a:t>
            </a:r>
            <a:r>
              <a:rPr lang="ja-JP" altLang="en-US" sz="1400" b="1" dirty="0" smtClean="0">
                <a:solidFill>
                  <a:prstClr val="black"/>
                </a:solidFill>
                <a:latin typeface="ＭＳ Ｐゴシック"/>
              </a:rPr>
              <a:t>ファシリテーター」（進行役</a:t>
            </a:r>
            <a:r>
              <a:rPr lang="ja-JP" altLang="en-US" sz="1400" b="1" dirty="0">
                <a:solidFill>
                  <a:prstClr val="black"/>
                </a:solidFill>
                <a:latin typeface="ＭＳ Ｐゴシック"/>
              </a:rPr>
              <a:t>）</a:t>
            </a:r>
            <a:r>
              <a:rPr lang="ja-JP" altLang="en-US" sz="1400" b="1" dirty="0" smtClean="0">
                <a:solidFill>
                  <a:prstClr val="black"/>
                </a:solidFill>
                <a:latin typeface="ＭＳ Ｐゴシック"/>
              </a:rPr>
              <a:t>が</a:t>
            </a:r>
            <a:endParaRPr lang="en-US" altLang="ja-JP" sz="1400" b="1" dirty="0" smtClean="0">
              <a:solidFill>
                <a:prstClr val="black"/>
              </a:solidFill>
              <a:latin typeface="ＭＳ Ｐゴシック"/>
            </a:endParaRPr>
          </a:p>
          <a:p>
            <a:pPr marL="342900" lvl="0" indent="-342900">
              <a:spcBef>
                <a:spcPct val="20000"/>
              </a:spcBef>
            </a:pPr>
            <a:r>
              <a:rPr lang="ja-JP" altLang="en-US" sz="1400" b="1" dirty="0" smtClean="0">
                <a:solidFill>
                  <a:prstClr val="black"/>
                </a:solidFill>
                <a:latin typeface="ＭＳ Ｐゴシック"/>
              </a:rPr>
              <a:t>行います</a:t>
            </a:r>
            <a:r>
              <a:rPr lang="ja-JP" altLang="en-US" sz="1400" b="1" dirty="0">
                <a:solidFill>
                  <a:prstClr val="black"/>
                </a:solidFill>
                <a:latin typeface="ＭＳ Ｐゴシック"/>
              </a:rPr>
              <a:t>。生徒同士が</a:t>
            </a:r>
            <a:r>
              <a:rPr lang="ja-JP" altLang="en-US" sz="1400" b="1" dirty="0" smtClean="0">
                <a:solidFill>
                  <a:prstClr val="black"/>
                </a:solidFill>
                <a:latin typeface="ＭＳ Ｐゴシック"/>
              </a:rPr>
              <a:t>話し合い，学び合い，生徒</a:t>
            </a:r>
            <a:r>
              <a:rPr lang="ja-JP" altLang="en-US" sz="1400" b="1" dirty="0">
                <a:solidFill>
                  <a:prstClr val="black"/>
                </a:solidFill>
                <a:latin typeface="ＭＳ Ｐゴシック"/>
              </a:rPr>
              <a:t>に</a:t>
            </a:r>
            <a:r>
              <a:rPr lang="ja-JP" altLang="en-US" sz="1400" b="1" dirty="0" smtClean="0">
                <a:solidFill>
                  <a:prstClr val="black"/>
                </a:solidFill>
                <a:latin typeface="ＭＳ Ｐゴシック"/>
              </a:rPr>
              <a:t>気付き</a:t>
            </a:r>
            <a:endParaRPr lang="en-US" altLang="ja-JP" sz="1400" b="1" dirty="0" smtClean="0">
              <a:solidFill>
                <a:prstClr val="black"/>
              </a:solidFill>
              <a:latin typeface="ＭＳ Ｐゴシック"/>
            </a:endParaRPr>
          </a:p>
          <a:p>
            <a:pPr marL="342900" lvl="0" indent="-342900">
              <a:spcBef>
                <a:spcPct val="20000"/>
              </a:spcBef>
            </a:pPr>
            <a:r>
              <a:rPr lang="ja-JP" altLang="en-US" sz="1400" b="1" dirty="0" smtClean="0">
                <a:solidFill>
                  <a:prstClr val="black"/>
                </a:solidFill>
                <a:latin typeface="ＭＳ Ｐゴシック"/>
              </a:rPr>
              <a:t>を促すよう</a:t>
            </a:r>
            <a:r>
              <a:rPr lang="ja-JP" altLang="en-US" sz="1400" b="1" dirty="0">
                <a:solidFill>
                  <a:prstClr val="black"/>
                </a:solidFill>
                <a:latin typeface="ＭＳ Ｐゴシック"/>
              </a:rPr>
              <a:t>に学習</a:t>
            </a:r>
            <a:r>
              <a:rPr lang="ja-JP" altLang="en-US" sz="1400" b="1" dirty="0" smtClean="0">
                <a:solidFill>
                  <a:prstClr val="black"/>
                </a:solidFill>
                <a:latin typeface="ＭＳ Ｐゴシック"/>
              </a:rPr>
              <a:t>を進めていきます。</a:t>
            </a:r>
            <a:endParaRPr lang="en-US" altLang="ja-JP" sz="1400" b="1" dirty="0" smtClean="0">
              <a:solidFill>
                <a:prstClr val="black"/>
              </a:solidFill>
              <a:latin typeface="ＭＳ Ｐゴシック"/>
            </a:endParaRPr>
          </a:p>
          <a:p>
            <a:pPr marL="342900" lvl="0" indent="-342900">
              <a:spcBef>
                <a:spcPct val="20000"/>
              </a:spcBef>
            </a:pPr>
            <a:endParaRPr lang="en-US" altLang="ja-JP" sz="1400" b="1" dirty="0" smtClean="0">
              <a:solidFill>
                <a:prstClr val="black"/>
              </a:solidFill>
              <a:latin typeface="ＭＳ Ｐゴシック"/>
            </a:endParaRPr>
          </a:p>
          <a:p>
            <a:pPr marL="342900" lvl="0" indent="-342900">
              <a:spcBef>
                <a:spcPct val="20000"/>
              </a:spcBef>
            </a:pPr>
            <a:endParaRPr kumimoji="1" lang="en-US" altLang="ja-JP" sz="1400" b="1" dirty="0">
              <a:solidFill>
                <a:prstClr val="black"/>
              </a:solidFill>
              <a:latin typeface="ＭＳ Ｐゴシック"/>
            </a:endParaRPr>
          </a:p>
          <a:p>
            <a:pPr marL="342900" lvl="0" indent="-342900">
              <a:spcBef>
                <a:spcPct val="20000"/>
              </a:spcBef>
            </a:pPr>
            <a:endParaRPr kumimoji="1" lang="ja-JP" altLang="en-US" dirty="0"/>
          </a:p>
        </p:txBody>
      </p:sp>
      <p:pic>
        <p:nvPicPr>
          <p:cNvPr id="2052" name="Picture 4" descr="K:\生涯学習センター\振興課　【平成27年度】\家庭教育支援\05「親プロ」の教材開発に係る懇談会\06試行\0４試行写真\安田女子高等学校\P1030130.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888691" y="3464652"/>
            <a:ext cx="1420629" cy="1065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3715675" y="4530124"/>
            <a:ext cx="2730028" cy="738664"/>
          </a:xfrm>
          <a:prstGeom prst="rect">
            <a:avLst/>
          </a:prstGeom>
          <a:noFill/>
          <a:ln>
            <a:solidFill>
              <a:srgbClr val="00B0F0"/>
            </a:solidFill>
          </a:ln>
        </p:spPr>
        <p:txBody>
          <a:bodyPr wrap="square" rtlCol="0">
            <a:spAutoFit/>
          </a:bodyPr>
          <a:lstStyle/>
          <a:p>
            <a:r>
              <a:rPr kumimoji="1" lang="ja-JP" altLang="en-US" sz="1400" dirty="0" smtClean="0"/>
              <a:t>アイスブレイク（雰囲気作り）をしてリラックスして学習ができるようにします。</a:t>
            </a:r>
            <a:endParaRPr kumimoji="1" lang="ja-JP" altLang="en-US" sz="1400" dirty="0"/>
          </a:p>
        </p:txBody>
      </p:sp>
      <p:pic>
        <p:nvPicPr>
          <p:cNvPr id="29" name="図 28" descr="K:\生涯学習センター\振興課　【平成27年度】\家庭教育支援\05「親プロ」の教材開発に係る懇談会\06試行\0４試行写真\広島市青少年センター\DSC_0079.JPG"/>
          <p:cNvPicPr/>
          <p:nvPr/>
        </p:nvPicPr>
        <p:blipFill>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819531" y="5745088"/>
            <a:ext cx="1642307" cy="1156704"/>
          </a:xfrm>
          <a:prstGeom prst="rect">
            <a:avLst/>
          </a:prstGeom>
          <a:ln>
            <a:noFill/>
          </a:ln>
          <a:effectLst>
            <a:softEdge rad="112500"/>
          </a:effectLst>
        </p:spPr>
      </p:pic>
      <p:sp>
        <p:nvSpPr>
          <p:cNvPr id="32" name="テキスト ボックス 31"/>
          <p:cNvSpPr txBox="1"/>
          <p:nvPr/>
        </p:nvSpPr>
        <p:spPr>
          <a:xfrm>
            <a:off x="4943140" y="6901792"/>
            <a:ext cx="1395087" cy="523220"/>
          </a:xfrm>
          <a:prstGeom prst="rect">
            <a:avLst/>
          </a:prstGeom>
          <a:noFill/>
          <a:ln>
            <a:solidFill>
              <a:srgbClr val="00B0F0"/>
            </a:solidFill>
          </a:ln>
        </p:spPr>
        <p:txBody>
          <a:bodyPr wrap="square" rtlCol="0">
            <a:spAutoFit/>
          </a:bodyPr>
          <a:lstStyle/>
          <a:p>
            <a:r>
              <a:rPr kumimoji="1" lang="ja-JP" altLang="en-US" sz="1400" dirty="0" smtClean="0"/>
              <a:t>教材に記入して，</a:t>
            </a:r>
            <a:r>
              <a:rPr lang="ja-JP" altLang="en-US" sz="1400" dirty="0" smtClean="0"/>
              <a:t>話し合います</a:t>
            </a:r>
            <a:r>
              <a:rPr lang="ja-JP" altLang="en-US" sz="1400" dirty="0"/>
              <a:t>。</a:t>
            </a:r>
            <a:endParaRPr kumimoji="1" lang="ja-JP" altLang="en-US" sz="1400" dirty="0"/>
          </a:p>
        </p:txBody>
      </p:sp>
      <p:pic>
        <p:nvPicPr>
          <p:cNvPr id="34" name="図 33" descr="K:\生涯学習センター\振興課　【平成27年度】\家庭教育支援\05「親プロ」の教材開発に係る懇談会\06試行\0４試行写真\三次高等学校\P1030228.JPG"/>
          <p:cNvPicPr/>
          <p:nvPr/>
        </p:nvPicPr>
        <p:blipFill>
          <a:blip r:embed="rId6" cstate="print">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719248" y="8657559"/>
            <a:ext cx="1590072" cy="993505"/>
          </a:xfrm>
          <a:prstGeom prst="rect">
            <a:avLst/>
          </a:prstGeom>
          <a:ln>
            <a:noFill/>
          </a:ln>
          <a:effectLst>
            <a:softEdge rad="112500"/>
          </a:effectLst>
        </p:spPr>
      </p:pic>
      <p:pic>
        <p:nvPicPr>
          <p:cNvPr id="35" name="図 34" descr="K:\生涯学習センター\振興課　【平成27年度】\家庭教育支援\05「親プロ」の教材開発に係る懇談会\06試行\0４試行写真\東広島市立高美が丘中学校\P1030156.JPG"/>
          <p:cNvPicPr/>
          <p:nvPr/>
        </p:nvPicPr>
        <p:blipFill>
          <a:blip r:embed="rId8" cstate="print">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862890" y="8717268"/>
            <a:ext cx="1524000" cy="985951"/>
          </a:xfrm>
          <a:prstGeom prst="rect">
            <a:avLst/>
          </a:prstGeom>
          <a:ln>
            <a:noFill/>
          </a:ln>
          <a:effectLst>
            <a:softEdge rad="112500"/>
          </a:effectLst>
        </p:spPr>
      </p:pic>
      <p:pic>
        <p:nvPicPr>
          <p:cNvPr id="36" name="Picture 4" descr="K:\生涯学習センター\振興課　【平成27年度】\家庭教育支援\05「親プロ」の教材開発に係る懇談会\07試行写真\P1030095.JPG"/>
          <p:cNvPicPr/>
          <p:nvPr/>
        </p:nvPicPr>
        <p:blipFill>
          <a:blip r:embed="rId10" cstate="print">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853833" y="8721658"/>
            <a:ext cx="1477348" cy="933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図 36" descr="K:\生涯学習センター\振興課　【平成27年度】\家庭教育支援\05「親プロ」の教材開発に係る懇談会\06試行\0４試行写真\府中町1216\P1140641.JPG"/>
          <p:cNvPicPr/>
          <p:nvPr/>
        </p:nvPicPr>
        <p:blipFill>
          <a:blip r:embed="rId12" cstate="print">
            <a:extLst>
              <a:ext uri="{BEBA8EAE-BF5A-486C-A8C5-ECC9F3942E4B}">
                <a14:imgProps xmlns:a14="http://schemas.microsoft.com/office/drawing/2010/main">
                  <a14:imgLayer r:embed="rId1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092193" y="4486719"/>
            <a:ext cx="1323362" cy="892819"/>
          </a:xfrm>
          <a:prstGeom prst="rect">
            <a:avLst/>
          </a:prstGeom>
          <a:ln>
            <a:solidFill>
              <a:srgbClr val="FF0000"/>
            </a:solidFill>
          </a:ln>
          <a:effectLst>
            <a:softEdge rad="112500"/>
          </a:effectLst>
        </p:spPr>
      </p:pic>
      <p:pic>
        <p:nvPicPr>
          <p:cNvPr id="38" name="図 37" descr="K:\生涯学習センター\振興課　【平成27年度】\家庭教育支援\05「親プロ」の教材開発に係る懇談会\06試行\0４試行写真\経済大学\P1030114.JPG"/>
          <p:cNvPicPr/>
          <p:nvPr/>
        </p:nvPicPr>
        <p:blipFill>
          <a:blip r:embed="rId14" cstate="print">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48680" y="4530124"/>
            <a:ext cx="1243628" cy="806011"/>
          </a:xfrm>
          <a:prstGeom prst="rect">
            <a:avLst/>
          </a:prstGeom>
          <a:ln>
            <a:noFill/>
          </a:ln>
          <a:effectLst>
            <a:softEdge rad="112500"/>
          </a:effectLst>
        </p:spPr>
      </p:pic>
      <p:sp>
        <p:nvSpPr>
          <p:cNvPr id="3" name="爆発 2 2"/>
          <p:cNvSpPr/>
          <p:nvPr/>
        </p:nvSpPr>
        <p:spPr>
          <a:xfrm rot="19968320">
            <a:off x="5087626" y="72969"/>
            <a:ext cx="1954046" cy="1159953"/>
          </a:xfrm>
          <a:prstGeom prst="irregularSeal2">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New</a:t>
            </a:r>
            <a:endParaRPr kumimoji="1" lang="en-US" altLang="ja-JP" sz="1600" dirty="0" smtClean="0">
              <a:solidFill>
                <a:srgbClr val="FF0000"/>
              </a:solidFill>
            </a:endParaRPr>
          </a:p>
          <a:p>
            <a:pPr algn="ctr"/>
            <a:r>
              <a:rPr kumimoji="1" lang="ja-JP" altLang="en-US" sz="1100" dirty="0" smtClean="0">
                <a:solidFill>
                  <a:srgbClr val="FF0000"/>
                </a:solidFill>
              </a:rPr>
              <a:t>プログラム</a:t>
            </a:r>
            <a:endParaRPr kumimoji="1" lang="ja-JP" altLang="en-US" sz="1400" dirty="0">
              <a:solidFill>
                <a:srgbClr val="FF0000"/>
              </a:solidFill>
            </a:endParaRPr>
          </a:p>
        </p:txBody>
      </p:sp>
    </p:spTree>
    <p:extLst>
      <p:ext uri="{BB962C8B-B14F-4D97-AF65-F5344CB8AC3E}">
        <p14:creationId xmlns:p14="http://schemas.microsoft.com/office/powerpoint/2010/main" val="18492466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3015</TotalTime>
  <Words>149</Words>
  <Application>Microsoft Office PowerPoint</Application>
  <PresentationFormat>A4 210 x 297 mm</PresentationFormat>
  <Paragraphs>99</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 　「地域の中で子供を育てる」 　　～青少年の主体的な学びを応援します～</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将来親になるため中学・高校生向け教材開発について</dc:title>
  <dc:creator>owner</dc:creator>
  <cp:lastModifiedBy>広島県</cp:lastModifiedBy>
  <cp:revision>220</cp:revision>
  <cp:lastPrinted>2016-03-30T07:13:35Z</cp:lastPrinted>
  <dcterms:created xsi:type="dcterms:W3CDTF">2015-11-22T16:03:07Z</dcterms:created>
  <dcterms:modified xsi:type="dcterms:W3CDTF">2016-04-13T04:35:39Z</dcterms:modified>
</cp:coreProperties>
</file>