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
  </p:notesMasterIdLst>
  <p:handoutMasterIdLst>
    <p:handoutMasterId r:id="rId9"/>
  </p:handoutMasterIdLst>
  <p:sldIdLst>
    <p:sldId id="323" r:id="rId2"/>
    <p:sldId id="388" r:id="rId3"/>
    <p:sldId id="392" r:id="rId4"/>
    <p:sldId id="394" r:id="rId5"/>
    <p:sldId id="393" r:id="rId6"/>
    <p:sldId id="391" r:id="rId7"/>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FFB7FF"/>
    <a:srgbClr val="FF5050"/>
    <a:srgbClr val="FFFF66"/>
    <a:srgbClr val="292929"/>
    <a:srgbClr val="66FF33"/>
    <a:srgbClr val="99FF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74561" autoAdjust="0"/>
  </p:normalViewPr>
  <p:slideViewPr>
    <p:cSldViewPr>
      <p:cViewPr varScale="1">
        <p:scale>
          <a:sx n="66" d="100"/>
          <a:sy n="66" d="100"/>
        </p:scale>
        <p:origin x="-2448" y="-114"/>
      </p:cViewPr>
      <p:guideLst>
        <p:guide orient="horz" pos="2160"/>
        <p:guide pos="2880"/>
      </p:guideLst>
    </p:cSldViewPr>
  </p:slideViewPr>
  <p:notesTextViewPr>
    <p:cViewPr>
      <p:scale>
        <a:sx n="100" d="100"/>
        <a:sy n="100" d="100"/>
      </p:scale>
      <p:origin x="0" y="1320"/>
    </p:cViewPr>
  </p:notesTextViewPr>
  <p:sorterViewPr>
    <p:cViewPr>
      <p:scale>
        <a:sx n="66" d="100"/>
        <a:sy n="66" d="100"/>
      </p:scale>
      <p:origin x="0" y="0"/>
    </p:cViewPr>
  </p:sorterViewPr>
  <p:notesViewPr>
    <p:cSldViewPr>
      <p:cViewPr>
        <p:scale>
          <a:sx n="100" d="100"/>
          <a:sy n="100" d="100"/>
        </p:scale>
        <p:origin x="-1548" y="64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92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BE9F78B3-0FD5-4FC3-B4B5-26BAF742F50D}" type="slidenum">
              <a:rPr lang="en-US" altLang="ja-JP"/>
              <a:pPr>
                <a:defRPr/>
              </a:pPr>
              <a:t>‹#›</a:t>
            </a:fld>
            <a:endParaRPr lang="en-US" altLang="ja-JP"/>
          </a:p>
        </p:txBody>
      </p:sp>
    </p:spTree>
    <p:extLst>
      <p:ext uri="{BB962C8B-B14F-4D97-AF65-F5344CB8AC3E}">
        <p14:creationId xmlns:p14="http://schemas.microsoft.com/office/powerpoint/2010/main" val="279897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9220"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3288"/>
            <a:ext cx="5438775" cy="446881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ea typeface="ＭＳ Ｐゴシック" pitchFamily="50" charset="-128"/>
              </a:defRPr>
            </a:lvl1pPr>
          </a:lstStyle>
          <a:p>
            <a:pPr>
              <a:defRPr/>
            </a:pPr>
            <a:fld id="{EB5DF0C7-8DBE-486E-A06C-CCDEDFB90CC5}" type="slidenum">
              <a:rPr lang="en-US" altLang="ja-JP"/>
              <a:pPr>
                <a:defRPr/>
              </a:pPr>
              <a:t>‹#›</a:t>
            </a:fld>
            <a:endParaRPr lang="en-US" altLang="ja-JP"/>
          </a:p>
        </p:txBody>
      </p:sp>
    </p:spTree>
    <p:extLst>
      <p:ext uri="{BB962C8B-B14F-4D97-AF65-F5344CB8AC3E}">
        <p14:creationId xmlns:p14="http://schemas.microsoft.com/office/powerpoint/2010/main" val="2301381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851AA56B-2BC6-4DC3-AF7F-D22834941D11}" type="slidenum">
              <a:rPr lang="en-US" altLang="ja-JP" smtClean="0">
                <a:ea typeface="ＭＳ Ｐゴシック" charset="-128"/>
              </a:rPr>
              <a:pPr eaLnBrk="1" hangingPunct="1">
                <a:spcBef>
                  <a:spcPct val="0"/>
                </a:spcBef>
              </a:pPr>
              <a:t>1</a:t>
            </a:fld>
            <a:endParaRPr lang="en-US" altLang="ja-JP">
              <a:ea typeface="ＭＳ Ｐゴシック" charset="-128"/>
            </a:endParaRPr>
          </a:p>
        </p:txBody>
      </p:sp>
      <p:sp>
        <p:nvSpPr>
          <p:cNvPr id="1024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74BA9D97-B663-46FA-A330-C6AC3B6A48F3}" type="slidenum">
              <a:rPr lang="en-US" altLang="ja-JP">
                <a:ea typeface="ＭＳ Ｐゴシック" charset="-128"/>
              </a:rPr>
              <a:pPr algn="r" eaLnBrk="1" hangingPunct="1">
                <a:spcBef>
                  <a:spcPct val="0"/>
                </a:spcBef>
              </a:pPr>
              <a:t>1</a:t>
            </a:fld>
            <a:endParaRPr lang="en-US" altLang="ja-JP">
              <a:ea typeface="ＭＳ Ｐゴシック" charset="-128"/>
            </a:endParaRPr>
          </a:p>
        </p:txBody>
      </p:sp>
      <p:sp>
        <p:nvSpPr>
          <p:cNvPr id="10244" name="Rectangle 2"/>
          <p:cNvSpPr>
            <a:spLocks noGrp="1" noRot="1" noChangeAspect="1" noChangeArrowheads="1" noTextEdit="1"/>
          </p:cNvSpPr>
          <p:nvPr>
            <p:ph type="sldImg"/>
          </p:nvPr>
        </p:nvSpPr>
        <p:spPr>
          <a:xfrm>
            <a:off x="920750" y="744538"/>
            <a:ext cx="4959350" cy="3719512"/>
          </a:xfrm>
          <a:ln/>
        </p:spPr>
      </p:sp>
      <p:sp>
        <p:nvSpPr>
          <p:cNvPr id="10245" name="Rectangle 3"/>
          <p:cNvSpPr>
            <a:spLocks noGrp="1" noChangeArrowheads="1"/>
          </p:cNvSpPr>
          <p:nvPr>
            <p:ph type="body" idx="1"/>
          </p:nvPr>
        </p:nvSpPr>
        <p:spPr>
          <a:xfrm>
            <a:off x="679450" y="4711700"/>
            <a:ext cx="54387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これから，実際に「学習プログラム」研修で使用するワークシートＡを作成してみましょう。</a:t>
            </a:r>
          </a:p>
          <a:p>
            <a:pPr eaLnBrk="1" hangingPunct="1"/>
            <a:endParaRPr lang="ja-JP" altLang="en-US" dirty="0"/>
          </a:p>
          <a:p>
            <a:pPr eaLnBrk="1" hangingPunct="1"/>
            <a:r>
              <a:rPr lang="ja-JP" altLang="en-US" dirty="0"/>
              <a:t>予習プログラム②でも述べたとおり，</a:t>
            </a:r>
          </a:p>
          <a:p>
            <a:pPr eaLnBrk="1" hangingPunct="1"/>
            <a:r>
              <a:rPr lang="ja-JP" altLang="en-US" dirty="0">
                <a:latin typeface="ＭＳ Ｐ明朝" pitchFamily="18" charset="-128"/>
              </a:rPr>
              <a:t>ワークシートＡは，学習プログラム開発を進めていく上で，とても重要となります。</a:t>
            </a:r>
          </a:p>
          <a:p>
            <a:pPr eaLnBrk="1" hangingPunct="1"/>
            <a:r>
              <a:rPr lang="ja-JP" altLang="en-US" dirty="0">
                <a:latin typeface="ＭＳ Ｐ明朝" pitchFamily="18" charset="-128"/>
              </a:rPr>
              <a:t>目的や目標を作成していく準備段階として，検討しておく必要のあるものを</a:t>
            </a:r>
          </a:p>
          <a:p>
            <a:pPr eaLnBrk="1" hangingPunct="1"/>
            <a:r>
              <a:rPr lang="ja-JP" altLang="en-US" dirty="0">
                <a:latin typeface="ＭＳ Ｐ明朝" pitchFamily="18" charset="-128"/>
              </a:rPr>
              <a:t>整理するためのものです。</a:t>
            </a:r>
            <a:endParaRPr lang="en-US" altLang="ja-JP" dirty="0">
              <a:latin typeface="ＭＳ Ｐ明朝" pitchFamily="18" charset="-128"/>
            </a:endParaRPr>
          </a:p>
          <a:p>
            <a:pPr eaLnBrk="1" hangingPunct="1">
              <a:spcBef>
                <a:spcPct val="0"/>
              </a:spcBef>
            </a:pPr>
            <a:endParaRPr lang="ja-JP" altLang="en-US" dirty="0"/>
          </a:p>
          <a:p>
            <a:pPr eaLnBrk="1" hangingPunct="1">
              <a:spcBef>
                <a:spcPct val="0"/>
              </a:spcBef>
            </a:pPr>
            <a:endParaRPr lang="ja-JP" altLang="en-US" dirty="0"/>
          </a:p>
          <a:p>
            <a:pPr eaLnBrk="1" hangingPunct="1">
              <a:spcBef>
                <a:spcPct val="0"/>
              </a:spcBef>
            </a:pPr>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BA38122C-B6A5-4342-9428-CAFA89B9F01C}" type="slidenum">
              <a:rPr lang="en-US" altLang="ja-JP">
                <a:ea typeface="ＭＳ Ｐゴシック" charset="-128"/>
              </a:rPr>
              <a:pPr algn="r" eaLnBrk="1" hangingPunct="1">
                <a:spcBef>
                  <a:spcPct val="0"/>
                </a:spcBef>
              </a:pPr>
              <a:t>2</a:t>
            </a:fld>
            <a:endParaRPr lang="en-US" altLang="ja-JP">
              <a:ea typeface="ＭＳ Ｐゴシック" charset="-128"/>
            </a:endParaRPr>
          </a:p>
        </p:txBody>
      </p:sp>
      <p:sp>
        <p:nvSpPr>
          <p:cNvPr id="11267" name="Rectangle 2"/>
          <p:cNvSpPr>
            <a:spLocks noGrp="1" noRot="1" noChangeAspect="1" noChangeArrowheads="1" noTextEdit="1"/>
          </p:cNvSpPr>
          <p:nvPr>
            <p:ph type="sldImg"/>
          </p:nvPr>
        </p:nvSpPr>
        <p:spPr>
          <a:xfrm>
            <a:off x="920750" y="744538"/>
            <a:ext cx="4965700" cy="3724275"/>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Ｐ明朝" pitchFamily="18" charset="-128"/>
              </a:rPr>
              <a:t>それでは，さっそく「ワークシート</a:t>
            </a:r>
            <a:r>
              <a:rPr lang="en-US" altLang="ja-JP" dirty="0">
                <a:latin typeface="ＭＳ Ｐ明朝" pitchFamily="18" charset="-128"/>
              </a:rPr>
              <a:t>A</a:t>
            </a:r>
            <a:r>
              <a:rPr lang="ja-JP" altLang="en-US" dirty="0">
                <a:latin typeface="ＭＳ Ｐ明朝" pitchFamily="18" charset="-128"/>
              </a:rPr>
              <a:t>」を作っていきましょう。</a:t>
            </a:r>
            <a:endParaRPr lang="en-US" altLang="ja-JP" dirty="0">
              <a:latin typeface="ＭＳ Ｐ明朝" pitchFamily="18" charset="-128"/>
            </a:endParaRPr>
          </a:p>
          <a:p>
            <a:r>
              <a:rPr lang="ja-JP" altLang="en-US" dirty="0">
                <a:latin typeface="ＭＳ Ｐ明朝" pitchFamily="18" charset="-128"/>
              </a:rPr>
              <a:t>まず「テーマ」です。</a:t>
            </a:r>
          </a:p>
          <a:p>
            <a:r>
              <a:rPr lang="ja-JP" altLang="en-US" dirty="0">
                <a:latin typeface="ＭＳ Ｐ明朝" pitchFamily="18" charset="-128"/>
              </a:rPr>
              <a:t>通常は，年間事業計画から一つの事業を選択することになると思いますが，</a:t>
            </a:r>
          </a:p>
          <a:p>
            <a:r>
              <a:rPr lang="ja-JP" altLang="en-US" dirty="0">
                <a:latin typeface="ＭＳ Ｐ明朝" pitchFamily="18" charset="-128"/>
              </a:rPr>
              <a:t>本研修では，事前アンケートで希望していただいたテーマごとのグループに分かれて研修を行います。</a:t>
            </a:r>
          </a:p>
          <a:p>
            <a:r>
              <a:rPr lang="ja-JP" altLang="en-US" dirty="0">
                <a:latin typeface="ＭＳ Ｐ明朝" pitchFamily="18" charset="-128"/>
              </a:rPr>
              <a:t>ここには，希望された「青少年教育」，「家庭教育支援」，「高齢者教育」のいずれかのテーマを記入します。</a:t>
            </a:r>
          </a:p>
          <a:p>
            <a:endParaRPr lang="ja-JP" altLang="en-US" dirty="0">
              <a:latin typeface="ＭＳ Ｐ明朝" pitchFamily="18" charset="-128"/>
            </a:endParaRPr>
          </a:p>
          <a:p>
            <a:pPr defTabSz="914326">
              <a:defRPr/>
            </a:pPr>
            <a:r>
              <a:rPr lang="ja-JP" altLang="en-US" dirty="0">
                <a:latin typeface="ＭＳ Ｐ明朝" pitchFamily="18" charset="-128"/>
              </a:rPr>
              <a:t>次に「市の概要」ですが，当日は様々な市町から御参加いただいていますので，思い描いている市町のイメージは違うと思います。</a:t>
            </a:r>
            <a:endParaRPr lang="en-US" altLang="ja-JP" dirty="0">
              <a:latin typeface="ＭＳ Ｐ明朝" pitchFamily="18" charset="-128"/>
            </a:endParaRPr>
          </a:p>
          <a:p>
            <a:pPr defTabSz="914326">
              <a:defRPr/>
            </a:pPr>
            <a:endParaRPr lang="en-US" altLang="ja-JP" dirty="0">
              <a:latin typeface="ＭＳ Ｐ明朝" pitchFamily="18" charset="-128"/>
            </a:endParaRPr>
          </a:p>
          <a:p>
            <a:pPr defTabSz="914326">
              <a:defRPr/>
            </a:pPr>
            <a:r>
              <a:rPr lang="ja-JP" altLang="en-US" dirty="0">
                <a:latin typeface="ＭＳ Ｐ明朝" pitchFamily="18" charset="-128"/>
              </a:rPr>
              <a:t>この研修では，グループで一つの学習プログラムを作成していただきます。</a:t>
            </a:r>
          </a:p>
          <a:p>
            <a:pPr defTabSz="914326">
              <a:defRPr/>
            </a:pPr>
            <a:r>
              <a:rPr lang="ja-JP" altLang="en-US" dirty="0">
                <a:latin typeface="ＭＳ Ｐ明朝" pitchFamily="18" charset="-128"/>
              </a:rPr>
              <a:t>当日は，架空の市「ぱれっと市」を想定し，</a:t>
            </a:r>
          </a:p>
          <a:p>
            <a:pPr defTabSz="914326">
              <a:defRPr/>
            </a:pPr>
            <a:r>
              <a:rPr lang="ja-JP" altLang="en-US" dirty="0">
                <a:latin typeface="ＭＳ Ｐ明朝" pitchFamily="18" charset="-128"/>
              </a:rPr>
              <a:t>また，「</a:t>
            </a:r>
            <a:r>
              <a:rPr lang="ja-JP" altLang="en-US" dirty="0" err="1">
                <a:latin typeface="ＭＳ Ｐ明朝" pitchFamily="18" charset="-128"/>
              </a:rPr>
              <a:t>ぱれっと</a:t>
            </a:r>
            <a:r>
              <a:rPr lang="ja-JP" altLang="en-US" dirty="0">
                <a:latin typeface="ＭＳ Ｐ明朝" pitchFamily="18" charset="-128"/>
              </a:rPr>
              <a:t>市」の市民として考えていただきたいと思います。</a:t>
            </a:r>
          </a:p>
          <a:p>
            <a:endParaRPr lang="ja-JP" altLang="en-US" dirty="0">
              <a:latin typeface="ＭＳ Ｐ明朝" pitchFamily="18" charset="-128"/>
            </a:endParaRPr>
          </a:p>
          <a:p>
            <a:r>
              <a:rPr lang="ja-JP" altLang="en-US" dirty="0"/>
              <a:t>市の概要については，こちらの</a:t>
            </a:r>
            <a:r>
              <a:rPr lang="en-US" altLang="ja-JP" dirty="0"/>
              <a:t>A</a:t>
            </a:r>
            <a:r>
              <a:rPr lang="ja-JP" altLang="en-US" dirty="0"/>
              <a:t>～</a:t>
            </a:r>
            <a:r>
              <a:rPr lang="en-US" altLang="ja-JP" dirty="0"/>
              <a:t>C</a:t>
            </a:r>
            <a:r>
              <a:rPr lang="ja-JP" altLang="en-US" dirty="0"/>
              <a:t>のいずれかを選んでいただくこととなりますが，</a:t>
            </a:r>
          </a:p>
          <a:p>
            <a:r>
              <a:rPr lang="ja-JP" altLang="en-US" dirty="0"/>
              <a:t>ここではまだ決定しません。</a:t>
            </a:r>
          </a:p>
          <a:p>
            <a:r>
              <a:rPr lang="ja-JP" altLang="en-US" dirty="0">
                <a:latin typeface="ＭＳ Ｐ明朝" pitchFamily="18" charset="-128"/>
              </a:rPr>
              <a:t>研修当日に，グループで「市の概要」を１つ決めていただき，</a:t>
            </a:r>
          </a:p>
          <a:p>
            <a:r>
              <a:rPr lang="ja-JP" altLang="en-US" dirty="0">
                <a:latin typeface="ＭＳ Ｐ明朝" pitchFamily="18" charset="-128"/>
              </a:rPr>
              <a:t>共通理解を図りながら学習プログラムを作成していくこととしています。</a:t>
            </a:r>
          </a:p>
          <a:p>
            <a:endParaRPr lang="ja-JP" altLang="en-US" dirty="0"/>
          </a:p>
          <a:p>
            <a:r>
              <a:rPr lang="ja-JP" altLang="en-US" dirty="0"/>
              <a:t>皆さんは，</a:t>
            </a:r>
            <a:r>
              <a:rPr lang="ja-JP" altLang="en-US" dirty="0" err="1"/>
              <a:t>ぱれっと</a:t>
            </a:r>
            <a:r>
              <a:rPr lang="ja-JP" altLang="en-US" dirty="0"/>
              <a:t>市をどういう市としてとらえます</a:t>
            </a:r>
            <a:r>
              <a:rPr lang="ja-JP" altLang="en-US" dirty="0" smtClean="0"/>
              <a:t>か。</a:t>
            </a:r>
            <a:endParaRPr lang="en-US" altLang="ja-JP" dirty="0"/>
          </a:p>
          <a:p>
            <a:r>
              <a:rPr lang="ja-JP" altLang="ja-JP" dirty="0"/>
              <a:t>Ａ：少子高齢化が進む中山間地域</a:t>
            </a:r>
            <a:endParaRPr lang="en-US" altLang="ja-JP" dirty="0"/>
          </a:p>
          <a:p>
            <a:r>
              <a:rPr lang="ja-JP" altLang="ja-JP" dirty="0"/>
              <a:t>Ｂ：新しい住宅団地（ニュータウン）</a:t>
            </a:r>
            <a:endParaRPr lang="ja-JP" altLang="en-US" dirty="0"/>
          </a:p>
          <a:p>
            <a:r>
              <a:rPr lang="ja-JP" altLang="ja-JP" sz="800" dirty="0"/>
              <a:t>（地元出身の旧住民と，引っ越してきた新住民とが混在している地域）</a:t>
            </a:r>
            <a:r>
              <a:rPr lang="en-US" altLang="ja-JP" sz="800" dirty="0"/>
              <a:t> </a:t>
            </a:r>
            <a:endParaRPr lang="en-US" altLang="ja-JP" sz="1100" dirty="0"/>
          </a:p>
          <a:p>
            <a:r>
              <a:rPr lang="ja-JP" altLang="ja-JP" dirty="0"/>
              <a:t>Ｃ：地域のつながりが希薄化する都市地域</a:t>
            </a:r>
          </a:p>
          <a:p>
            <a:endParaRPr lang="en-US" altLang="ja-JP" dirty="0"/>
          </a:p>
          <a:p>
            <a:r>
              <a:rPr lang="ja-JP" altLang="en-US" dirty="0">
                <a:latin typeface="ＭＳ Ｐ明朝" pitchFamily="18" charset="-128"/>
              </a:rPr>
              <a:t>学習プログラムを作っていく上で，</a:t>
            </a:r>
            <a:r>
              <a:rPr lang="ja-JP" altLang="en-US" dirty="0" err="1">
                <a:latin typeface="ＭＳ Ｐ明朝" pitchFamily="18" charset="-128"/>
              </a:rPr>
              <a:t>ぱれっと</a:t>
            </a:r>
            <a:r>
              <a:rPr lang="ja-JP" altLang="en-US" dirty="0">
                <a:latin typeface="ＭＳ Ｐ明朝" pitchFamily="18" charset="-128"/>
              </a:rPr>
              <a:t>市をどういう市としてイメージして作成する</a:t>
            </a:r>
            <a:r>
              <a:rPr lang="ja-JP" altLang="en-US" dirty="0" smtClean="0">
                <a:latin typeface="ＭＳ Ｐ明朝" pitchFamily="18" charset="-128"/>
              </a:rPr>
              <a:t>か自分</a:t>
            </a:r>
            <a:r>
              <a:rPr lang="ja-JP" altLang="en-US" dirty="0">
                <a:latin typeface="ＭＳ Ｐ明朝" pitchFamily="18" charset="-128"/>
              </a:rPr>
              <a:t>なりに考えておいてください。</a:t>
            </a:r>
          </a:p>
          <a:p>
            <a:endParaRPr lang="ja-JP" altLang="en-US" dirty="0">
              <a:latin typeface="ＭＳ Ｐ明朝"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3</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テーマを記入したところで，「個人の要望」と「社会の要請」を診断していきます。</a:t>
            </a:r>
            <a:r>
              <a:rPr lang="en-US" altLang="ja-JP" dirty="0"/>
              <a:t/>
            </a:r>
            <a:br>
              <a:rPr lang="en-US" altLang="ja-JP" dirty="0"/>
            </a:br>
            <a:endParaRPr lang="ja-JP" altLang="en-US" dirty="0">
              <a:latin typeface="ＭＳ Ｐ明朝" pitchFamily="18" charset="-128"/>
            </a:endParaRPr>
          </a:p>
          <a:p>
            <a:pPr eaLnBrk="1" hangingPunct="1"/>
            <a:r>
              <a:rPr lang="ja-JP" altLang="en-US" dirty="0">
                <a:latin typeface="ＭＳ Ｐ明朝" pitchFamily="18" charset="-128"/>
              </a:rPr>
              <a:t>まず，「個人の要望」について説明します。</a:t>
            </a:r>
          </a:p>
          <a:p>
            <a:pPr eaLnBrk="1" hangingPunct="1"/>
            <a:r>
              <a:rPr lang="ja-JP" altLang="en-US" dirty="0">
                <a:latin typeface="ＭＳ Ｐ明朝" pitchFamily="18" charset="-128"/>
              </a:rPr>
              <a:t>言い換えると「このような学習や活動をしたい。」「このような課題を解決したい。」「もっとこういうところをよくしたい。」といった住民の学習ニーズです。</a:t>
            </a:r>
            <a:endParaRPr lang="en-US" altLang="ja-JP" dirty="0">
              <a:latin typeface="ＭＳ Ｐ明朝" pitchFamily="18" charset="-128"/>
            </a:endParaRPr>
          </a:p>
          <a:p>
            <a:pPr eaLnBrk="1" hangingPunct="1"/>
            <a:r>
              <a:rPr lang="ja-JP" altLang="en-US" dirty="0">
                <a:latin typeface="ＭＳ Ｐ明朝" pitchFamily="18" charset="-128"/>
              </a:rPr>
              <a:t>個人の要望を調べるには，アンケートや，日常的な住民との交流の中から，テーマに関連するニーズを把握したりする方法があります。</a:t>
            </a:r>
            <a:endParaRPr lang="en-US" altLang="ja-JP" dirty="0">
              <a:latin typeface="ＭＳ Ｐ明朝" pitchFamily="18" charset="-128"/>
            </a:endParaRPr>
          </a:p>
          <a:p>
            <a:pPr eaLnBrk="1" hangingPunct="1"/>
            <a:r>
              <a:rPr lang="ja-JP" altLang="en-US" dirty="0">
                <a:latin typeface="ＭＳ Ｐ明朝" pitchFamily="18" charset="-128"/>
              </a:rPr>
              <a:t>今回は資料３～６を参考にしてください。</a:t>
            </a:r>
            <a:endParaRPr lang="en-US" altLang="ja-JP" dirty="0">
              <a:latin typeface="ＭＳ Ｐ明朝" pitchFamily="18" charset="-128"/>
            </a:endParaRPr>
          </a:p>
          <a:p>
            <a:pPr eaLnBrk="1" hangingPunct="1"/>
            <a:r>
              <a:rPr lang="ja-JP" altLang="en-US" dirty="0">
                <a:latin typeface="ＭＳ Ｐ明朝" pitchFamily="18" charset="-128"/>
              </a:rPr>
              <a:t>資料４～６は，テーマごとの資料となっています。</a:t>
            </a:r>
          </a:p>
          <a:p>
            <a:pPr eaLnBrk="1" hangingPunct="1"/>
            <a:r>
              <a:rPr lang="ja-JP" altLang="en-US" dirty="0">
                <a:latin typeface="ＭＳ Ｐ明朝" pitchFamily="18" charset="-128"/>
              </a:rPr>
              <a:t>また，皆さん自身のニーズ（思い）や日頃の経験というのも重要です。</a:t>
            </a:r>
            <a:endParaRPr lang="en-US" altLang="ja-JP" dirty="0">
              <a:latin typeface="ＭＳ Ｐ明朝" pitchFamily="18" charset="-128"/>
            </a:endParaRPr>
          </a:p>
          <a:p>
            <a:pPr eaLnBrk="1" hangingPunct="1"/>
            <a:endParaRPr lang="en-US" altLang="ja-JP" dirty="0">
              <a:latin typeface="ＭＳ Ｐ明朝" pitchFamily="18" charset="-128"/>
            </a:endParaRPr>
          </a:p>
          <a:p>
            <a:pPr eaLnBrk="1" hangingPunct="1"/>
            <a:r>
              <a:rPr lang="ja-JP" altLang="en-US" dirty="0">
                <a:latin typeface="ＭＳ Ｐ明朝" pitchFamily="18" charset="-128"/>
              </a:rPr>
              <a:t>次に「社会の要請」について説明します。</a:t>
            </a:r>
          </a:p>
          <a:p>
            <a:pPr eaLnBrk="1" hangingPunct="1"/>
            <a:r>
              <a:rPr lang="ja-JP" altLang="en-US" dirty="0">
                <a:latin typeface="ＭＳ Ｐ明朝" pitchFamily="18" charset="-128"/>
              </a:rPr>
              <a:t>「市として取り組まなければならない。」「市にとって必要である。」「この地域にとって重要である。」といった社会（または自治体，地域）全体から見たニーズです。</a:t>
            </a:r>
            <a:endParaRPr lang="en-US" altLang="ja-JP" dirty="0">
              <a:latin typeface="ＭＳ Ｐ明朝" pitchFamily="18" charset="-128"/>
            </a:endParaRPr>
          </a:p>
          <a:p>
            <a:pPr defTabSz="914326" eaLnBrk="1" hangingPunct="1">
              <a:defRPr/>
            </a:pPr>
            <a:r>
              <a:rPr lang="ja-JP" altLang="en-US" dirty="0">
                <a:latin typeface="ＭＳ Ｐ明朝" pitchFamily="18" charset="-128"/>
              </a:rPr>
              <a:t>社会の要請を調べる方法としては，テーマに関連してどのような施策を打とうとしているか</a:t>
            </a:r>
            <a:r>
              <a:rPr lang="ja-JP" altLang="en-US" dirty="0" smtClean="0">
                <a:latin typeface="ＭＳ Ｐ明朝" pitchFamily="18" charset="-128"/>
              </a:rPr>
              <a:t>，市</a:t>
            </a:r>
            <a:r>
              <a:rPr lang="ja-JP" altLang="en-US" dirty="0">
                <a:latin typeface="ＭＳ Ｐ明朝" pitchFamily="18" charset="-128"/>
              </a:rPr>
              <a:t>の総合計画や自治振興センターの計画の中から抽出する方法があります。</a:t>
            </a:r>
          </a:p>
          <a:p>
            <a:pPr defTabSz="914326" eaLnBrk="1" hangingPunct="1">
              <a:defRPr/>
            </a:pPr>
            <a:r>
              <a:rPr lang="ja-JP" altLang="en-US" dirty="0">
                <a:solidFill>
                  <a:schemeClr val="tx1"/>
                </a:solidFill>
                <a:latin typeface="ＭＳ Ｐ明朝" pitchFamily="18" charset="-128"/>
              </a:rPr>
              <a:t>今回は資料１，資料２を参考にしてください。</a:t>
            </a:r>
          </a:p>
          <a:p>
            <a:pPr defTabSz="914326" eaLnBrk="1" hangingPunct="1">
              <a:defRPr/>
            </a:pPr>
            <a:endParaRPr lang="ja-JP" altLang="en-US" dirty="0">
              <a:latin typeface="ＭＳ Ｐ明朝" pitchFamily="18" charset="-128"/>
            </a:endParaRPr>
          </a:p>
          <a:p>
            <a:pPr defTabSz="914326" eaLnBrk="1" hangingPunct="1">
              <a:defRPr/>
            </a:pPr>
            <a:r>
              <a:rPr lang="ja-JP" altLang="en-US" dirty="0">
                <a:latin typeface="ＭＳ Ｐ明朝" pitchFamily="18" charset="-128"/>
              </a:rPr>
              <a:t>この２つを出発点とすることで，経験やカンだけでなく，「この課題に対応するためにこの事業を行おう。」「こういう実態があるからこれが一番よい方法だろう。」という客観的な分析に基づいたプログラムとなります。</a:t>
            </a:r>
          </a:p>
          <a:p>
            <a:pPr eaLnBrk="1" hangingPunct="1"/>
            <a:endParaRPr lang="en-US" altLang="ja-JP" dirty="0"/>
          </a:p>
          <a:p>
            <a:pPr eaLnBrk="1" hangingPunct="1"/>
            <a:r>
              <a:rPr lang="ja-JP" altLang="en-US" dirty="0"/>
              <a:t>資料等を参考に「個人の要望」と「社会の要請」を，それぞれ３つ，挙げていきましょう。</a:t>
            </a:r>
            <a:endParaRPr lang="en-US" altLang="ja-JP" dirty="0"/>
          </a:p>
          <a:p>
            <a:pPr eaLnBrk="1" hangingPunct="1"/>
            <a:r>
              <a:rPr lang="ja-JP" altLang="en-US" dirty="0"/>
              <a:t>　</a:t>
            </a: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4</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それでは早速考えてみましょう。</a:t>
            </a:r>
          </a:p>
          <a:p>
            <a:pPr eaLnBrk="1" hangingPunct="1"/>
            <a:r>
              <a:rPr lang="ja-JP" altLang="en-US" dirty="0"/>
              <a:t>ここでは，例を示していますので参考にしながら具体的に考えてみましょう。</a:t>
            </a:r>
          </a:p>
          <a:p>
            <a:pPr eaLnBrk="1" hangingPunct="1"/>
            <a:r>
              <a:rPr lang="ja-JP" altLang="en-US" dirty="0"/>
              <a:t>まず「個人の要望」についてです。</a:t>
            </a:r>
          </a:p>
          <a:p>
            <a:pPr eaLnBrk="1" hangingPunct="1"/>
            <a:endParaRPr lang="ja-JP" altLang="en-US" dirty="0"/>
          </a:p>
          <a:p>
            <a:pPr eaLnBrk="1" hangingPunct="1"/>
            <a:r>
              <a:rPr lang="ja-JP" altLang="en-US" dirty="0"/>
              <a:t>皆さんが普段，生活されている中で，やってみたいこと，好きなこと</a:t>
            </a:r>
          </a:p>
          <a:p>
            <a:pPr eaLnBrk="1" hangingPunct="1"/>
            <a:r>
              <a:rPr lang="ja-JP" altLang="en-US" dirty="0"/>
              <a:t>また，公民館等に来られる地域の方々との何気ない会話の中で感じられることや楽しんでもらえそうなことなど</a:t>
            </a:r>
          </a:p>
          <a:p>
            <a:pPr eaLnBrk="1" hangingPunct="1"/>
            <a:r>
              <a:rPr lang="ja-JP" altLang="en-US" dirty="0"/>
              <a:t>それぞれのテーマに沿った内容を３つ挙げてみてください。</a:t>
            </a:r>
          </a:p>
          <a:p>
            <a:pPr eaLnBrk="1" hangingPunct="1"/>
            <a:endParaRPr lang="ja-JP" altLang="en-US" dirty="0"/>
          </a:p>
          <a:p>
            <a:pPr eaLnBrk="1" hangingPunct="1"/>
            <a:r>
              <a:rPr lang="ja-JP" altLang="en-US" dirty="0"/>
              <a:t>また，テーマごとの資料も参考にしてみてください。</a:t>
            </a:r>
          </a:p>
          <a:p>
            <a:pPr eaLnBrk="1" hangingPunct="1"/>
            <a:endParaRPr lang="en-US" altLang="ja-JP" dirty="0"/>
          </a:p>
          <a:p>
            <a:pPr eaLnBrk="1" hangingPunct="1"/>
            <a:r>
              <a:rPr lang="ja-JP" altLang="en-US" dirty="0"/>
              <a:t>　</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652" indent="-287315" eaLnBrk="0" hangingPunct="0">
              <a:spcBef>
                <a:spcPct val="30000"/>
              </a:spcBef>
              <a:defRPr kumimoji="1" sz="1200">
                <a:solidFill>
                  <a:schemeClr val="tx1"/>
                </a:solidFill>
                <a:latin typeface="Arial" charset="0"/>
                <a:ea typeface="ＭＳ Ｐ明朝" pitchFamily="18" charset="-128"/>
              </a:defRPr>
            </a:lvl2pPr>
            <a:lvl3pPr marL="1150844" indent="-230169" eaLnBrk="0" hangingPunct="0">
              <a:spcBef>
                <a:spcPct val="30000"/>
              </a:spcBef>
              <a:defRPr kumimoji="1" sz="1200">
                <a:solidFill>
                  <a:schemeClr val="tx1"/>
                </a:solidFill>
                <a:latin typeface="Arial" charset="0"/>
                <a:ea typeface="ＭＳ Ｐ明朝" pitchFamily="18" charset="-128"/>
              </a:defRPr>
            </a:lvl3pPr>
            <a:lvl4pPr marL="1611182" indent="-230169" eaLnBrk="0" hangingPunct="0">
              <a:spcBef>
                <a:spcPct val="30000"/>
              </a:spcBef>
              <a:defRPr kumimoji="1" sz="1200">
                <a:solidFill>
                  <a:schemeClr val="tx1"/>
                </a:solidFill>
                <a:latin typeface="Arial" charset="0"/>
                <a:ea typeface="ＭＳ Ｐ明朝" pitchFamily="18" charset="-128"/>
              </a:defRPr>
            </a:lvl4pPr>
            <a:lvl5pPr marL="2071519" indent="-230169" eaLnBrk="0" hangingPunct="0">
              <a:spcBef>
                <a:spcPct val="30000"/>
              </a:spcBef>
              <a:defRPr kumimoji="1" sz="1200">
                <a:solidFill>
                  <a:schemeClr val="tx1"/>
                </a:solidFill>
                <a:latin typeface="Arial" charset="0"/>
                <a:ea typeface="ＭＳ Ｐ明朝" pitchFamily="18" charset="-128"/>
              </a:defRPr>
            </a:lvl5pPr>
            <a:lvl6pPr marL="2528683" indent="-2301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5846" indent="-2301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008" indent="-2301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171" indent="-2301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F2A08FE-5190-4761-B68E-B5CF29A20D8A}" type="slidenum">
              <a:rPr lang="en-US" altLang="ja-JP" smtClean="0">
                <a:ea typeface="ＭＳ Ｐゴシック" charset="-128"/>
              </a:rPr>
              <a:pPr eaLnBrk="1" hangingPunct="1">
                <a:spcBef>
                  <a:spcPct val="0"/>
                </a:spcBef>
              </a:pPr>
              <a:t>5</a:t>
            </a:fld>
            <a:endParaRPr lang="en-US" altLang="ja-JP" dirty="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続いて「社会の要請」についてです。</a:t>
            </a:r>
          </a:p>
          <a:p>
            <a:pPr eaLnBrk="1" hangingPunct="1"/>
            <a:r>
              <a:rPr lang="ja-JP" altLang="en-US" dirty="0"/>
              <a:t>資料</a:t>
            </a:r>
            <a:r>
              <a:rPr lang="en-US" altLang="ja-JP" dirty="0"/>
              <a:t>1</a:t>
            </a:r>
            <a:r>
              <a:rPr lang="ja-JP" altLang="en-US" dirty="0"/>
              <a:t>と</a:t>
            </a:r>
            <a:r>
              <a:rPr lang="en-US" altLang="ja-JP" dirty="0"/>
              <a:t>2</a:t>
            </a:r>
            <a:r>
              <a:rPr lang="ja-JP" altLang="en-US" dirty="0"/>
              <a:t>にある「</a:t>
            </a:r>
            <a:r>
              <a:rPr lang="ja-JP" altLang="en-US" dirty="0" err="1"/>
              <a:t>ぱれっと</a:t>
            </a:r>
            <a:r>
              <a:rPr lang="ja-JP" altLang="en-US" dirty="0"/>
              <a:t>市長期総合計画」，「ぱれっと市生涯学習推進計画」から読み取ってみましょう。</a:t>
            </a:r>
          </a:p>
          <a:p>
            <a:pPr eaLnBrk="1" hangingPunct="1"/>
            <a:endParaRPr lang="ja-JP" altLang="en-US" dirty="0"/>
          </a:p>
          <a:p>
            <a:pPr eaLnBrk="1" hangingPunct="1"/>
            <a:r>
              <a:rPr lang="ja-JP" altLang="en-US" dirty="0"/>
              <a:t>この計画の中から，皆さんが選んだテーマ「青少年教育」，「家庭教育支援」，「高齢者教育」のキーワードを見つけ，</a:t>
            </a:r>
          </a:p>
          <a:p>
            <a:pPr eaLnBrk="1" hangingPunct="1"/>
            <a:r>
              <a:rPr lang="ja-JP" altLang="en-US" dirty="0"/>
              <a:t>このテーマに沿った現状や課題，それに応じた具体的施策などを読み解いてみましょう。</a:t>
            </a:r>
          </a:p>
          <a:p>
            <a:pPr eaLnBrk="1" hangingPunct="1"/>
            <a:r>
              <a:rPr lang="ja-JP" altLang="en-US" dirty="0"/>
              <a:t>参考になる事項がたくさん記載されています。</a:t>
            </a:r>
          </a:p>
          <a:p>
            <a:pPr eaLnBrk="1" hangingPunct="1"/>
            <a:endParaRPr lang="ja-JP" altLang="en-US" dirty="0"/>
          </a:p>
          <a:p>
            <a:pPr eaLnBrk="1" hangingPunct="1"/>
            <a:r>
              <a:rPr lang="ja-JP" altLang="en-US" dirty="0" err="1"/>
              <a:t>ぱれっと</a:t>
            </a:r>
            <a:r>
              <a:rPr lang="ja-JP" altLang="en-US" dirty="0"/>
              <a:t>市が，何を課題としてとらえ，目指すべく姿として，どんな施策を計画しているかを読み取ってみてください。</a:t>
            </a:r>
          </a:p>
          <a:p>
            <a:pPr eaLnBrk="1" hangingPunct="1"/>
            <a:endParaRPr lang="ja-JP" altLang="en-US" dirty="0"/>
          </a:p>
          <a:p>
            <a:pPr eaLnBrk="1" hangingPunct="1"/>
            <a:r>
              <a:rPr lang="ja-JP" altLang="en-US" dirty="0"/>
              <a:t>ここで挙げている例は，ごくごくわずかです。</a:t>
            </a:r>
          </a:p>
          <a:p>
            <a:pPr eaLnBrk="1" hangingPunct="1"/>
            <a:r>
              <a:rPr lang="ja-JP" altLang="en-US" dirty="0"/>
              <a:t>皆さんは，３つ挙げて，当日の研修に臨みましょう。</a:t>
            </a:r>
          </a:p>
          <a:p>
            <a:pPr eaLnBrk="1" hangingPunct="1"/>
            <a:endParaRPr lang="ja-JP" altLang="en-US" dirty="0"/>
          </a:p>
          <a:p>
            <a:pPr eaLnBrk="1" hangingPunct="1"/>
            <a:r>
              <a:rPr lang="ja-JP" altLang="en-US" dirty="0"/>
              <a:t>これで終わります。</a:t>
            </a:r>
          </a:p>
          <a:p>
            <a:pPr eaLnBrk="1" hangingPunct="1"/>
            <a:r>
              <a:rPr lang="ja-JP" altLang="en-US" dirty="0"/>
              <a:t>お疲れ様でした。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713" indent="-287338" eaLnBrk="0" hangingPunct="0">
              <a:spcBef>
                <a:spcPct val="30000"/>
              </a:spcBef>
              <a:defRPr kumimoji="1" sz="1200">
                <a:solidFill>
                  <a:schemeClr val="tx1"/>
                </a:solidFill>
                <a:latin typeface="Arial" charset="0"/>
                <a:ea typeface="ＭＳ Ｐ明朝" pitchFamily="18" charset="-128"/>
              </a:defRPr>
            </a:lvl2pPr>
            <a:lvl3pPr marL="1150938" indent="-230188" eaLnBrk="0" hangingPunct="0">
              <a:spcBef>
                <a:spcPct val="30000"/>
              </a:spcBef>
              <a:defRPr kumimoji="1" sz="1200">
                <a:solidFill>
                  <a:schemeClr val="tx1"/>
                </a:solidFill>
                <a:latin typeface="Arial" charset="0"/>
                <a:ea typeface="ＭＳ Ｐ明朝" pitchFamily="18" charset="-128"/>
              </a:defRPr>
            </a:lvl3pPr>
            <a:lvl4pPr marL="1611313" indent="-230188" eaLnBrk="0" hangingPunct="0">
              <a:spcBef>
                <a:spcPct val="30000"/>
              </a:spcBef>
              <a:defRPr kumimoji="1" sz="1200">
                <a:solidFill>
                  <a:schemeClr val="tx1"/>
                </a:solidFill>
                <a:latin typeface="Arial" charset="0"/>
                <a:ea typeface="ＭＳ Ｐ明朝" pitchFamily="18" charset="-128"/>
              </a:defRPr>
            </a:lvl4pPr>
            <a:lvl5pPr marL="2071688" indent="-230188" eaLnBrk="0" hangingPunct="0">
              <a:spcBef>
                <a:spcPct val="30000"/>
              </a:spcBef>
              <a:defRPr kumimoji="1" sz="1200">
                <a:solidFill>
                  <a:schemeClr val="tx1"/>
                </a:solidFill>
                <a:latin typeface="Arial" charset="0"/>
                <a:ea typeface="ＭＳ Ｐ明朝" pitchFamily="18" charset="-128"/>
              </a:defRPr>
            </a:lvl5pPr>
            <a:lvl6pPr marL="2528888" indent="-2301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88" indent="-2301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3288" indent="-2301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88" indent="-2301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7C80BBA7-0BF5-4B9A-AC66-7B6735BC7EB4}" type="slidenum">
              <a:rPr lang="en-US" altLang="ja-JP" smtClean="0">
                <a:ea typeface="ＭＳ Ｐゴシック" charset="-128"/>
              </a:rPr>
              <a:pPr eaLnBrk="1" hangingPunct="1">
                <a:spcBef>
                  <a:spcPct val="0"/>
                </a:spcBef>
              </a:pPr>
              <a:t>6</a:t>
            </a:fld>
            <a:endParaRPr lang="en-US" altLang="ja-JP">
              <a:ea typeface="ＭＳ Ｐゴシック"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9E22C4-873C-4AE2-9530-CAA4AC7BE11F}" type="slidenum">
              <a:rPr lang="en-US" altLang="ja-JP"/>
              <a:pPr>
                <a:defRPr/>
              </a:pPr>
              <a:t>‹#›</a:t>
            </a:fld>
            <a:endParaRPr lang="en-US" altLang="ja-JP"/>
          </a:p>
        </p:txBody>
      </p:sp>
    </p:spTree>
    <p:extLst>
      <p:ext uri="{BB962C8B-B14F-4D97-AF65-F5344CB8AC3E}">
        <p14:creationId xmlns:p14="http://schemas.microsoft.com/office/powerpoint/2010/main" val="335739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E5460A-56FB-4908-A690-8D8EF77436D1}" type="slidenum">
              <a:rPr lang="en-US" altLang="ja-JP"/>
              <a:pPr>
                <a:defRPr/>
              </a:pPr>
              <a:t>‹#›</a:t>
            </a:fld>
            <a:endParaRPr lang="en-US" altLang="ja-JP"/>
          </a:p>
        </p:txBody>
      </p:sp>
    </p:spTree>
    <p:extLst>
      <p:ext uri="{BB962C8B-B14F-4D97-AF65-F5344CB8AC3E}">
        <p14:creationId xmlns:p14="http://schemas.microsoft.com/office/powerpoint/2010/main" val="163535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7EA110-CD87-4B37-99D9-4E7D6E5D56D9}" type="slidenum">
              <a:rPr lang="en-US" altLang="ja-JP"/>
              <a:pPr>
                <a:defRPr/>
              </a:pPr>
              <a:t>‹#›</a:t>
            </a:fld>
            <a:endParaRPr lang="en-US" altLang="ja-JP"/>
          </a:p>
        </p:txBody>
      </p:sp>
    </p:spTree>
    <p:extLst>
      <p:ext uri="{BB962C8B-B14F-4D97-AF65-F5344CB8AC3E}">
        <p14:creationId xmlns:p14="http://schemas.microsoft.com/office/powerpoint/2010/main" val="273632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FEC6D5E-B015-481D-A427-BB7B062887AE}" type="slidenum">
              <a:rPr lang="en-US" altLang="ja-JP"/>
              <a:pPr>
                <a:defRPr/>
              </a:pPr>
              <a:t>‹#›</a:t>
            </a:fld>
            <a:endParaRPr lang="en-US" altLang="ja-JP"/>
          </a:p>
        </p:txBody>
      </p:sp>
    </p:spTree>
    <p:extLst>
      <p:ext uri="{BB962C8B-B14F-4D97-AF65-F5344CB8AC3E}">
        <p14:creationId xmlns:p14="http://schemas.microsoft.com/office/powerpoint/2010/main" val="392514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9C3189-89AE-40A3-A672-B08FBDD412DB}" type="slidenum">
              <a:rPr lang="en-US" altLang="ja-JP"/>
              <a:pPr>
                <a:defRPr/>
              </a:pPr>
              <a:t>‹#›</a:t>
            </a:fld>
            <a:endParaRPr lang="en-US" altLang="ja-JP"/>
          </a:p>
        </p:txBody>
      </p:sp>
    </p:spTree>
    <p:extLst>
      <p:ext uri="{BB962C8B-B14F-4D97-AF65-F5344CB8AC3E}">
        <p14:creationId xmlns:p14="http://schemas.microsoft.com/office/powerpoint/2010/main" val="2370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39ED3F-2B4B-4C07-A073-E50DE6B77361}" type="slidenum">
              <a:rPr lang="en-US" altLang="ja-JP"/>
              <a:pPr>
                <a:defRPr/>
              </a:pPr>
              <a:t>‹#›</a:t>
            </a:fld>
            <a:endParaRPr lang="en-US" altLang="ja-JP"/>
          </a:p>
        </p:txBody>
      </p:sp>
    </p:spTree>
    <p:extLst>
      <p:ext uri="{BB962C8B-B14F-4D97-AF65-F5344CB8AC3E}">
        <p14:creationId xmlns:p14="http://schemas.microsoft.com/office/powerpoint/2010/main" val="4810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E92C5C3-E850-4E27-A80C-A91AB3F24E7A}" type="slidenum">
              <a:rPr lang="en-US" altLang="ja-JP"/>
              <a:pPr>
                <a:defRPr/>
              </a:pPr>
              <a:t>‹#›</a:t>
            </a:fld>
            <a:endParaRPr lang="en-US" altLang="ja-JP"/>
          </a:p>
        </p:txBody>
      </p:sp>
    </p:spTree>
    <p:extLst>
      <p:ext uri="{BB962C8B-B14F-4D97-AF65-F5344CB8AC3E}">
        <p14:creationId xmlns:p14="http://schemas.microsoft.com/office/powerpoint/2010/main" val="2186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A1538ED-2A9C-4FB5-8B71-15CCECC7DD64}" type="slidenum">
              <a:rPr lang="en-US" altLang="ja-JP"/>
              <a:pPr>
                <a:defRPr/>
              </a:pPr>
              <a:t>‹#›</a:t>
            </a:fld>
            <a:endParaRPr lang="en-US" altLang="ja-JP"/>
          </a:p>
        </p:txBody>
      </p:sp>
    </p:spTree>
    <p:extLst>
      <p:ext uri="{BB962C8B-B14F-4D97-AF65-F5344CB8AC3E}">
        <p14:creationId xmlns:p14="http://schemas.microsoft.com/office/powerpoint/2010/main" val="2705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AA5B294-F7DF-4012-8E60-0959855ECDBB}" type="slidenum">
              <a:rPr lang="en-US" altLang="ja-JP"/>
              <a:pPr>
                <a:defRPr/>
              </a:pPr>
              <a:t>‹#›</a:t>
            </a:fld>
            <a:endParaRPr lang="en-US" altLang="ja-JP"/>
          </a:p>
        </p:txBody>
      </p:sp>
    </p:spTree>
    <p:extLst>
      <p:ext uri="{BB962C8B-B14F-4D97-AF65-F5344CB8AC3E}">
        <p14:creationId xmlns:p14="http://schemas.microsoft.com/office/powerpoint/2010/main" val="19315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0F928B-403F-4FA9-98FE-9B7C26C29730}" type="slidenum">
              <a:rPr lang="en-US" altLang="ja-JP"/>
              <a:pPr>
                <a:defRPr/>
              </a:pPr>
              <a:t>‹#›</a:t>
            </a:fld>
            <a:endParaRPr lang="en-US" altLang="ja-JP"/>
          </a:p>
        </p:txBody>
      </p:sp>
    </p:spTree>
    <p:extLst>
      <p:ext uri="{BB962C8B-B14F-4D97-AF65-F5344CB8AC3E}">
        <p14:creationId xmlns:p14="http://schemas.microsoft.com/office/powerpoint/2010/main" val="182072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3BB0D9F-E4A1-47D2-90E2-DEDF8C34C7D2}" type="slidenum">
              <a:rPr lang="en-US" altLang="ja-JP"/>
              <a:pPr>
                <a:defRPr/>
              </a:pPr>
              <a:t>‹#›</a:t>
            </a:fld>
            <a:endParaRPr lang="en-US" altLang="ja-JP"/>
          </a:p>
        </p:txBody>
      </p:sp>
    </p:spTree>
    <p:extLst>
      <p:ext uri="{BB962C8B-B14F-4D97-AF65-F5344CB8AC3E}">
        <p14:creationId xmlns:p14="http://schemas.microsoft.com/office/powerpoint/2010/main" val="131529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4E2BF7B-94D0-4699-8658-DB0B286088D8}" type="slidenum">
              <a:rPr lang="en-US" altLang="ja-JP"/>
              <a:pPr>
                <a:defRPr/>
              </a:pPr>
              <a:t>‹#›</a:t>
            </a:fld>
            <a:endParaRPr lang="en-US" altLang="ja-JP"/>
          </a:p>
        </p:txBody>
      </p:sp>
    </p:spTree>
    <p:extLst>
      <p:ext uri="{BB962C8B-B14F-4D97-AF65-F5344CB8AC3E}">
        <p14:creationId xmlns:p14="http://schemas.microsoft.com/office/powerpoint/2010/main" val="214117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215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215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710FE1E8-4A26-4979-AB3C-759212314CE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9"/>
          <p:cNvSpPr>
            <a:spLocks noChangeAspect="1" noChangeArrowheads="1"/>
          </p:cNvSpPr>
          <p:nvPr/>
        </p:nvSpPr>
        <p:spPr bwMode="auto">
          <a:xfrm>
            <a:off x="273050" y="1903413"/>
            <a:ext cx="1995488" cy="1954212"/>
          </a:xfrm>
          <a:prstGeom prst="flowChartConnector">
            <a:avLst/>
          </a:prstGeom>
          <a:solidFill>
            <a:srgbClr val="FF9933">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051" name="AutoShape 8"/>
          <p:cNvSpPr>
            <a:spLocks noChangeArrowheads="1"/>
          </p:cNvSpPr>
          <p:nvPr/>
        </p:nvSpPr>
        <p:spPr bwMode="auto">
          <a:xfrm>
            <a:off x="539750" y="3284538"/>
            <a:ext cx="8401050" cy="142875"/>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sp>
        <p:nvSpPr>
          <p:cNvPr id="2052" name="Rectangle 10"/>
          <p:cNvSpPr>
            <a:spLocks noChangeArrowheads="1"/>
          </p:cNvSpPr>
          <p:nvPr/>
        </p:nvSpPr>
        <p:spPr bwMode="auto">
          <a:xfrm>
            <a:off x="792163" y="3641737"/>
            <a:ext cx="810101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400" b="1" dirty="0"/>
              <a:t>ねらい　：　</a:t>
            </a:r>
            <a:r>
              <a:rPr lang="ja-JP" altLang="en-US" sz="2400" b="1" dirty="0" err="1"/>
              <a:t>ぱれっと</a:t>
            </a:r>
            <a:r>
              <a:rPr lang="ja-JP" altLang="en-US" sz="2400" b="1" dirty="0"/>
              <a:t>市より「個人の要望」と「社会の要請」を</a:t>
            </a:r>
          </a:p>
          <a:p>
            <a:pPr eaLnBrk="1" hangingPunct="1">
              <a:buFontTx/>
              <a:buNone/>
            </a:pPr>
            <a:r>
              <a:rPr lang="ja-JP" altLang="en-US" sz="2400" b="1" dirty="0"/>
              <a:t>　　　　　　読み取る。</a:t>
            </a:r>
          </a:p>
        </p:txBody>
      </p:sp>
      <p:sp>
        <p:nvSpPr>
          <p:cNvPr id="2053" name="テキスト ボックス 11"/>
          <p:cNvSpPr txBox="1">
            <a:spLocks noChangeArrowheads="1"/>
          </p:cNvSpPr>
          <p:nvPr/>
        </p:nvSpPr>
        <p:spPr bwMode="auto">
          <a:xfrm>
            <a:off x="4803775" y="5797550"/>
            <a:ext cx="3500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t>広島県立生涯学習センター</a:t>
            </a:r>
            <a:endParaRPr lang="en-US" altLang="ja-JP" sz="1800"/>
          </a:p>
          <a:p>
            <a:pPr eaLnBrk="1" hangingPunct="1">
              <a:spcBef>
                <a:spcPct val="0"/>
              </a:spcBef>
              <a:buFontTx/>
              <a:buNone/>
            </a:pPr>
            <a:r>
              <a:rPr lang="ja-JP" altLang="en-US" sz="1800"/>
              <a:t>　</a:t>
            </a:r>
          </a:p>
        </p:txBody>
      </p:sp>
      <p:sp>
        <p:nvSpPr>
          <p:cNvPr id="2054" name="テキスト ボックス 12"/>
          <p:cNvSpPr txBox="1">
            <a:spLocks noChangeArrowheads="1"/>
          </p:cNvSpPr>
          <p:nvPr/>
        </p:nvSpPr>
        <p:spPr bwMode="auto">
          <a:xfrm>
            <a:off x="714375" y="642938"/>
            <a:ext cx="817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smtClean="0"/>
              <a:t>平成</a:t>
            </a:r>
            <a:r>
              <a:rPr lang="en-US" altLang="ja-JP" sz="1800" dirty="0" smtClean="0"/>
              <a:t>30</a:t>
            </a:r>
            <a:r>
              <a:rPr lang="ja-JP" altLang="en-US" sz="1800" dirty="0" smtClean="0"/>
              <a:t>年度</a:t>
            </a:r>
            <a:r>
              <a:rPr lang="ja-JP" altLang="en-US" sz="1800" dirty="0"/>
              <a:t>生涯学習振興・社会教育関係職員等研修「学習プログラム研修」</a:t>
            </a:r>
          </a:p>
        </p:txBody>
      </p:sp>
      <p:sp>
        <p:nvSpPr>
          <p:cNvPr id="2055" name="Rectangle 10"/>
          <p:cNvSpPr>
            <a:spLocks noChangeArrowheads="1"/>
          </p:cNvSpPr>
          <p:nvPr/>
        </p:nvSpPr>
        <p:spPr bwMode="auto">
          <a:xfrm>
            <a:off x="714374" y="1917927"/>
            <a:ext cx="781806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3600" dirty="0">
                <a:solidFill>
                  <a:schemeClr val="tx2"/>
                </a:solidFill>
                <a:latin typeface="Times New Roman" pitchFamily="18" charset="0"/>
              </a:rPr>
              <a:t>課題①</a:t>
            </a:r>
            <a:endParaRPr lang="en-US" altLang="ja-JP" sz="3600" dirty="0">
              <a:solidFill>
                <a:schemeClr val="tx2"/>
              </a:solidFill>
              <a:latin typeface="Times New Roman" pitchFamily="18" charset="0"/>
            </a:endParaRPr>
          </a:p>
          <a:p>
            <a:pPr algn="ctr" eaLnBrk="1" hangingPunct="1">
              <a:spcBef>
                <a:spcPct val="0"/>
              </a:spcBef>
              <a:buFontTx/>
              <a:buNone/>
            </a:pPr>
            <a:r>
              <a:rPr lang="ja-JP" altLang="en-US" sz="3600" dirty="0">
                <a:solidFill>
                  <a:schemeClr val="tx2"/>
                </a:solidFill>
                <a:latin typeface="Times New Roman" pitchFamily="18" charset="0"/>
              </a:rPr>
              <a:t>学習プログラム「ワークシートＡ」の作成</a:t>
            </a:r>
            <a:endParaRPr lang="en-US" altLang="ja-JP" sz="3600" dirty="0">
              <a:solidFill>
                <a:schemeClr val="tx2"/>
              </a:solidFill>
              <a:latin typeface="Times New Roman" pitchFamily="18" charset="0"/>
            </a:endParaRPr>
          </a:p>
        </p:txBody>
      </p:sp>
      <p:pic>
        <p:nvPicPr>
          <p:cNvPr id="2057"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314" y="4914333"/>
            <a:ext cx="1223962" cy="11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70526_004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71800" y="5224128"/>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6829">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436974" y="387350"/>
            <a:ext cx="7772400" cy="809625"/>
          </a:xfrm>
        </p:spPr>
        <p:txBody>
          <a:bodyPr/>
          <a:lstStyle/>
          <a:p>
            <a:pPr eaLnBrk="1" hangingPunct="1">
              <a:buFontTx/>
              <a:buNone/>
            </a:pPr>
            <a:r>
              <a:rPr lang="ja-JP" altLang="en-US" dirty="0">
                <a:solidFill>
                  <a:srgbClr val="0000FF"/>
                </a:solidFill>
              </a:rPr>
              <a:t>①テーマについて決定する。</a:t>
            </a:r>
          </a:p>
        </p:txBody>
      </p:sp>
      <p:sp>
        <p:nvSpPr>
          <p:cNvPr id="3076" name="AutoShape 8"/>
          <p:cNvSpPr>
            <a:spLocks noChangeArrowheads="1"/>
          </p:cNvSpPr>
          <p:nvPr/>
        </p:nvSpPr>
        <p:spPr bwMode="auto">
          <a:xfrm>
            <a:off x="251520" y="1052736"/>
            <a:ext cx="8713787" cy="71438"/>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a:p>
        </p:txBody>
      </p:sp>
      <p:pic>
        <p:nvPicPr>
          <p:cNvPr id="3082"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404984"/>
            <a:ext cx="122396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コンテンツ プレースホルダー 2"/>
          <p:cNvSpPr txBox="1">
            <a:spLocks/>
          </p:cNvSpPr>
          <p:nvPr/>
        </p:nvSpPr>
        <p:spPr>
          <a:xfrm>
            <a:off x="421219" y="1402178"/>
            <a:ext cx="8374385" cy="450693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kern="0" dirty="0"/>
              <a:t>テーマ　</a:t>
            </a:r>
            <a:endParaRPr lang="en-US" altLang="ja-JP" kern="0" dirty="0"/>
          </a:p>
          <a:p>
            <a:pPr marL="0" indent="0">
              <a:buFontTx/>
              <a:buNone/>
            </a:pPr>
            <a:r>
              <a:rPr lang="ja-JP" altLang="en-US" sz="2000" kern="0" dirty="0"/>
              <a:t>　　事前アンケートをもとに決定</a:t>
            </a:r>
          </a:p>
          <a:p>
            <a:pPr marL="0" indent="0">
              <a:buFontTx/>
              <a:buNone/>
            </a:pPr>
            <a:endParaRPr lang="en-US" altLang="ja-JP" kern="0" dirty="0"/>
          </a:p>
          <a:p>
            <a:pPr>
              <a:buFont typeface="Arial" panose="020B0604020202020204" pitchFamily="34" charset="0"/>
              <a:buChar char="•"/>
            </a:pPr>
            <a:r>
              <a:rPr lang="ja-JP" altLang="en-US" kern="0" dirty="0"/>
              <a:t>市の概要</a:t>
            </a:r>
            <a:endParaRPr lang="en-US" altLang="ja-JP" kern="0" dirty="0"/>
          </a:p>
          <a:p>
            <a:pPr marL="0" indent="0">
              <a:buFontTx/>
              <a:buNone/>
            </a:pPr>
            <a:r>
              <a:rPr lang="ja-JP" altLang="en-US" sz="2000" kern="0" dirty="0"/>
              <a:t>　　 　　</a:t>
            </a:r>
            <a:r>
              <a:rPr lang="ja-JP" altLang="ja-JP" sz="2000" kern="0" dirty="0"/>
              <a:t>Ａ：少子高齢化が進む中山間地域</a:t>
            </a:r>
            <a:endParaRPr lang="en-US" altLang="ja-JP" sz="2000" kern="0" dirty="0"/>
          </a:p>
          <a:p>
            <a:pPr marL="0" indent="0">
              <a:buFontTx/>
              <a:buNone/>
            </a:pPr>
            <a:r>
              <a:rPr lang="ja-JP" altLang="en-US" sz="2000" kern="0" dirty="0"/>
              <a:t>　　 　</a:t>
            </a:r>
          </a:p>
          <a:p>
            <a:pPr marL="0" indent="0">
              <a:buFontTx/>
              <a:buNone/>
            </a:pPr>
            <a:r>
              <a:rPr lang="ja-JP" altLang="en-US" sz="2000" kern="0" dirty="0"/>
              <a:t>　　　 　</a:t>
            </a:r>
            <a:r>
              <a:rPr lang="ja-JP" altLang="ja-JP" sz="2000" kern="0" dirty="0"/>
              <a:t>Ｂ：新しい住宅団地（ニュータウン）</a:t>
            </a:r>
            <a:endParaRPr lang="ja-JP" altLang="en-US" sz="2000" kern="0" dirty="0"/>
          </a:p>
          <a:p>
            <a:pPr marL="0" indent="0">
              <a:buFontTx/>
              <a:buNone/>
            </a:pPr>
            <a:r>
              <a:rPr lang="ja-JP" altLang="en-US" sz="2000" kern="0" dirty="0"/>
              <a:t>　　　　　　　</a:t>
            </a:r>
            <a:r>
              <a:rPr lang="ja-JP" altLang="ja-JP" sz="1800" kern="0" dirty="0"/>
              <a:t>（地元出身の旧住民と，引っ越してきた新住民とが混在している地域）</a:t>
            </a:r>
            <a:r>
              <a:rPr lang="en-US" altLang="ja-JP" sz="1800" kern="0" dirty="0"/>
              <a:t> </a:t>
            </a:r>
          </a:p>
          <a:p>
            <a:pPr marL="0" indent="0">
              <a:buFontTx/>
              <a:buNone/>
            </a:pPr>
            <a:r>
              <a:rPr lang="en-US" altLang="ja-JP" sz="2000" kern="0" dirty="0"/>
              <a:t> </a:t>
            </a:r>
            <a:r>
              <a:rPr lang="ja-JP" altLang="en-US" sz="2000" kern="0" dirty="0"/>
              <a:t>　　　</a:t>
            </a:r>
            <a:endParaRPr lang="en-US" altLang="ja-JP" sz="2000" kern="0" dirty="0"/>
          </a:p>
          <a:p>
            <a:pPr marL="0" indent="0">
              <a:buFontTx/>
              <a:buNone/>
            </a:pPr>
            <a:r>
              <a:rPr lang="en-US" altLang="ja-JP" sz="2000" kern="0" dirty="0"/>
              <a:t>         </a:t>
            </a:r>
            <a:r>
              <a:rPr lang="ja-JP" altLang="en-US" sz="2000" kern="0" dirty="0"/>
              <a:t>　</a:t>
            </a:r>
            <a:r>
              <a:rPr lang="ja-JP" altLang="ja-JP" sz="2000" kern="0" dirty="0"/>
              <a:t>Ｃ：地域のつながりが希薄化する都市地域</a:t>
            </a:r>
          </a:p>
        </p:txBody>
      </p:sp>
      <p:grpSp>
        <p:nvGrpSpPr>
          <p:cNvPr id="14" name="グループ化 13"/>
          <p:cNvGrpSpPr/>
          <p:nvPr/>
        </p:nvGrpSpPr>
        <p:grpSpPr>
          <a:xfrm>
            <a:off x="518501" y="3649896"/>
            <a:ext cx="646103" cy="2083360"/>
            <a:chOff x="210779" y="4335772"/>
            <a:chExt cx="646103" cy="1368152"/>
          </a:xfrm>
        </p:grpSpPr>
        <p:sp>
          <p:nvSpPr>
            <p:cNvPr id="15" name="左中かっこ 14"/>
            <p:cNvSpPr/>
            <p:nvPr/>
          </p:nvSpPr>
          <p:spPr bwMode="auto">
            <a:xfrm>
              <a:off x="568850" y="4335772"/>
              <a:ext cx="288032" cy="122413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6" name="テキスト ボックス 15"/>
            <p:cNvSpPr txBox="1"/>
            <p:nvPr/>
          </p:nvSpPr>
          <p:spPr>
            <a:xfrm>
              <a:off x="210779" y="4522773"/>
              <a:ext cx="461665" cy="1181151"/>
            </a:xfrm>
            <a:prstGeom prst="rect">
              <a:avLst/>
            </a:prstGeom>
            <a:noFill/>
          </p:spPr>
          <p:txBody>
            <a:bodyPr vert="eaVert" wrap="square" rtlCol="0">
              <a:spAutoFit/>
            </a:bodyPr>
            <a:lstStyle/>
            <a:p>
              <a:r>
                <a:rPr kumimoji="1" lang="ja-JP" altLang="en-US" dirty="0"/>
                <a:t>　</a:t>
              </a:r>
              <a:r>
                <a:rPr kumimoji="1" lang="ja-JP" altLang="en-US" dirty="0" err="1"/>
                <a:t>ぱれっと</a:t>
              </a:r>
              <a:r>
                <a:rPr kumimoji="1" lang="ja-JP" altLang="en-US" dirty="0"/>
                <a:t>市</a:t>
              </a:r>
            </a:p>
          </p:txBody>
        </p:sp>
      </p:grpSp>
      <p:sp>
        <p:nvSpPr>
          <p:cNvPr id="2" name="角丸四角形吹き出し 1"/>
          <p:cNvSpPr/>
          <p:nvPr/>
        </p:nvSpPr>
        <p:spPr bwMode="auto">
          <a:xfrm>
            <a:off x="4795991" y="1441866"/>
            <a:ext cx="3413383" cy="1775879"/>
          </a:xfrm>
          <a:prstGeom prst="wedgeRoundRectCallout">
            <a:avLst>
              <a:gd name="adj1" fmla="val -113567"/>
              <a:gd name="adj2" fmla="val 5336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市の概要については，今回は，</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400" b="1" dirty="0">
                <a:solidFill>
                  <a:srgbClr val="FF0000"/>
                </a:solidFill>
                <a:effectLst>
                  <a:outerShdw blurRad="38100" dist="38100" dir="2700000" algn="tl">
                    <a:srgbClr val="000000">
                      <a:alpha val="43137"/>
                    </a:srgbClr>
                  </a:outerShdw>
                </a:effectLst>
                <a:latin typeface="ＭＳ Ｐゴシック" pitchFamily="50" charset="-128"/>
                <a:ea typeface="ＭＳ Ｐゴシック" pitchFamily="50" charset="-128"/>
                <a:cs typeface="Meiryo UI" panose="020B0604030504040204" pitchFamily="50" charset="-128"/>
              </a:rPr>
              <a:t>　　</a:t>
            </a:r>
            <a:r>
              <a:rPr lang="ja-JP" altLang="en-US"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空白のまま　</a:t>
            </a:r>
            <a:r>
              <a:rPr lang="ja-JP" altLang="en-US" dirty="0">
                <a:ea typeface="ＭＳ Ｐゴシック" pitchFamily="50" charset="-128"/>
              </a:rPr>
              <a:t>としてく</a:t>
            </a:r>
            <a:r>
              <a:rPr lang="ja-JP" altLang="en-US" dirty="0" err="1">
                <a:ea typeface="ＭＳ Ｐゴシック" pitchFamily="50" charset="-128"/>
              </a:rPr>
              <a:t>だ</a:t>
            </a:r>
            <a:endParaRPr lang="ja-JP" altLang="en-US" dirty="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さい。</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a:t>
            </a:r>
            <a:r>
              <a:rPr lang="ja-JP" altLang="en-US" u="wavyHeavy" dirty="0">
                <a:uFill>
                  <a:solidFill>
                    <a:srgbClr val="FF0000"/>
                  </a:solidFill>
                </a:uFill>
                <a:ea typeface="ＭＳ Ｐゴシック" pitchFamily="50" charset="-128"/>
              </a:rPr>
              <a:t>研修当日に，グループで決定</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します。</a:t>
            </a: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pic>
        <p:nvPicPr>
          <p:cNvPr id="3" name="170526_00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80312" y="564037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3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9268">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AutoShape 8"/>
          <p:cNvSpPr>
            <a:spLocks noChangeArrowheads="1"/>
          </p:cNvSpPr>
          <p:nvPr/>
        </p:nvSpPr>
        <p:spPr bwMode="auto">
          <a:xfrm>
            <a:off x="395288" y="1809244"/>
            <a:ext cx="3959225" cy="4854575"/>
          </a:xfrm>
          <a:prstGeom prst="roundRect">
            <a:avLst>
              <a:gd name="adj" fmla="val 16667"/>
            </a:avLst>
          </a:prstGeom>
          <a:solidFill>
            <a:srgbClr val="FFFFFF"/>
          </a:solidFill>
          <a:ln w="38100">
            <a:solidFill>
              <a:srgbClr val="FF00FF"/>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r>
              <a:rPr kumimoji="0" lang="ja-JP" altLang="en-US" sz="2400" b="1" dirty="0">
                <a:solidFill>
                  <a:srgbClr val="FF0000"/>
                </a:solidFill>
              </a:rPr>
              <a:t>個々人の主観的ニーズ</a:t>
            </a:r>
          </a:p>
          <a:p>
            <a:pPr eaLnBrk="1" hangingPunct="1">
              <a:buFontTx/>
              <a:buNone/>
            </a:pPr>
            <a:r>
              <a:rPr kumimoji="0" lang="en-US" altLang="ja-JP" sz="2400" b="1" dirty="0"/>
              <a:t>【</a:t>
            </a:r>
            <a:r>
              <a:rPr kumimoji="0" lang="ja-JP" altLang="en-US" sz="2400" b="1" dirty="0"/>
              <a:t>調べる方法</a:t>
            </a:r>
            <a:r>
              <a:rPr kumimoji="0" lang="en-US" altLang="ja-JP" sz="2400" b="1" dirty="0"/>
              <a:t>】</a:t>
            </a:r>
          </a:p>
          <a:p>
            <a:pPr eaLnBrk="1" hangingPunct="1">
              <a:buFontTx/>
              <a:buNone/>
            </a:pPr>
            <a:r>
              <a:rPr kumimoji="0" lang="en-US" altLang="ja-JP" sz="2400" b="1" dirty="0"/>
              <a:t> </a:t>
            </a:r>
            <a:r>
              <a:rPr kumimoji="0" lang="ja-JP" altLang="en-US" sz="2400" b="1" dirty="0"/>
              <a:t>・</a:t>
            </a:r>
            <a:r>
              <a:rPr kumimoji="0" lang="en-US" altLang="ja-JP" sz="2400" b="1" dirty="0"/>
              <a:t> </a:t>
            </a:r>
            <a:r>
              <a:rPr kumimoji="0" lang="ja-JP" altLang="en-US" sz="2400" b="1" dirty="0"/>
              <a:t>住民調査（アンケート）</a:t>
            </a:r>
          </a:p>
          <a:p>
            <a:pPr eaLnBrk="1" hangingPunct="1">
              <a:buFontTx/>
              <a:buNone/>
            </a:pPr>
            <a:r>
              <a:rPr kumimoji="0" lang="ja-JP" altLang="en-US" sz="2400" b="1" dirty="0"/>
              <a:t> ・日常的な住民との交流</a:t>
            </a:r>
          </a:p>
          <a:p>
            <a:pPr>
              <a:spcBef>
                <a:spcPct val="0"/>
              </a:spcBef>
              <a:buFontTx/>
              <a:buNone/>
            </a:pPr>
            <a:r>
              <a:rPr kumimoji="0" lang="ja-JP" altLang="en-US" sz="1800" dirty="0"/>
              <a:t> </a:t>
            </a:r>
          </a:p>
        </p:txBody>
      </p:sp>
      <p:sp>
        <p:nvSpPr>
          <p:cNvPr id="60420" name="Rectangle 2"/>
          <p:cNvSpPr>
            <a:spLocks noGrp="1" noChangeArrowheads="1"/>
          </p:cNvSpPr>
          <p:nvPr>
            <p:ph type="title"/>
          </p:nvPr>
        </p:nvSpPr>
        <p:spPr>
          <a:xfrm>
            <a:off x="776894" y="1809244"/>
            <a:ext cx="3168650" cy="720725"/>
          </a:xfrm>
        </p:spPr>
        <p:txBody>
          <a:bodyPr/>
          <a:lstStyle/>
          <a:p>
            <a:pPr eaLnBrk="1" hangingPunct="1"/>
            <a:r>
              <a:rPr lang="ja-JP" altLang="en-US" sz="3200" dirty="0">
                <a:solidFill>
                  <a:schemeClr val="tx1"/>
                </a:solidFill>
              </a:rPr>
              <a:t>「個人の要望」</a:t>
            </a:r>
          </a:p>
        </p:txBody>
      </p:sp>
      <p:sp>
        <p:nvSpPr>
          <p:cNvPr id="60421" name="AutoShape 8"/>
          <p:cNvSpPr>
            <a:spLocks noChangeArrowheads="1"/>
          </p:cNvSpPr>
          <p:nvPr/>
        </p:nvSpPr>
        <p:spPr bwMode="auto">
          <a:xfrm>
            <a:off x="370045" y="864507"/>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60422" name="Rectangle 6"/>
          <p:cNvSpPr>
            <a:spLocks noChangeArrowheads="1"/>
          </p:cNvSpPr>
          <p:nvPr/>
        </p:nvSpPr>
        <p:spPr bwMode="auto">
          <a:xfrm>
            <a:off x="374846" y="259782"/>
            <a:ext cx="77724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800" dirty="0">
                <a:solidFill>
                  <a:srgbClr val="0000FF"/>
                </a:solidFill>
              </a:rPr>
              <a:t>②「個人の要望」と「社会の要請」を診断する。</a:t>
            </a:r>
          </a:p>
        </p:txBody>
      </p:sp>
      <p:sp>
        <p:nvSpPr>
          <p:cNvPr id="60424" name="Oval 10"/>
          <p:cNvSpPr>
            <a:spLocks noChangeArrowheads="1"/>
          </p:cNvSpPr>
          <p:nvPr/>
        </p:nvSpPr>
        <p:spPr bwMode="auto">
          <a:xfrm>
            <a:off x="7920832" y="1165225"/>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60425" name="角丸四角形 1"/>
          <p:cNvSpPr>
            <a:spLocks noChangeArrowheads="1"/>
          </p:cNvSpPr>
          <p:nvPr/>
        </p:nvSpPr>
        <p:spPr bwMode="auto">
          <a:xfrm>
            <a:off x="597507" y="4437112"/>
            <a:ext cx="3527425" cy="1994837"/>
          </a:xfrm>
          <a:prstGeom prst="roundRect">
            <a:avLst>
              <a:gd name="adj" fmla="val 16667"/>
            </a:avLst>
          </a:prstGeom>
          <a:solidFill>
            <a:schemeClr val="accent1"/>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dirty="0"/>
              <a:t>参考</a:t>
            </a:r>
            <a:endParaRPr lang="en-US" altLang="ja-JP" sz="1800" dirty="0"/>
          </a:p>
          <a:p>
            <a:pPr eaLnBrk="1" hangingPunct="1">
              <a:spcBef>
                <a:spcPct val="0"/>
              </a:spcBef>
              <a:buNone/>
            </a:pPr>
            <a:r>
              <a:rPr lang="ja-JP" altLang="en-US" sz="1800" b="1" dirty="0">
                <a:solidFill>
                  <a:srgbClr val="FF0000"/>
                </a:solidFill>
              </a:rPr>
              <a:t>皆さん自身のニーズ（思い）や日頃の経験</a:t>
            </a:r>
            <a:endParaRPr lang="en-US" altLang="ja-JP" sz="1800" b="1" dirty="0">
              <a:solidFill>
                <a:srgbClr val="FF0000"/>
              </a:solidFill>
            </a:endParaRPr>
          </a:p>
          <a:p>
            <a:pPr eaLnBrk="1" hangingPunct="1">
              <a:spcBef>
                <a:spcPct val="0"/>
              </a:spcBef>
              <a:buFontTx/>
              <a:buNone/>
            </a:pPr>
            <a:r>
              <a:rPr lang="ja-JP" altLang="en-US" sz="1600" dirty="0"/>
              <a:t>資料３　</a:t>
            </a:r>
            <a:r>
              <a:rPr lang="ja-JP" altLang="en-US" sz="1600" dirty="0">
                <a:solidFill>
                  <a:schemeClr val="tx2"/>
                </a:solidFill>
              </a:rPr>
              <a:t>生涯学習に関する世論調査</a:t>
            </a:r>
            <a:endParaRPr lang="en-US" altLang="ja-JP" sz="1600" dirty="0"/>
          </a:p>
          <a:p>
            <a:pPr eaLnBrk="1" hangingPunct="1">
              <a:spcBef>
                <a:spcPct val="0"/>
              </a:spcBef>
              <a:buFontTx/>
              <a:buNone/>
            </a:pPr>
            <a:r>
              <a:rPr lang="ja-JP" altLang="en-US" sz="1600" dirty="0"/>
              <a:t>資料４　</a:t>
            </a:r>
            <a:r>
              <a:rPr lang="ja-JP" altLang="en-US" sz="1600" dirty="0">
                <a:solidFill>
                  <a:schemeClr val="tx2"/>
                </a:solidFill>
              </a:rPr>
              <a:t>青少年教育に関する資料</a:t>
            </a:r>
            <a:endParaRPr lang="en-US" altLang="ja-JP" sz="1600" dirty="0"/>
          </a:p>
          <a:p>
            <a:pPr eaLnBrk="1" hangingPunct="1">
              <a:spcBef>
                <a:spcPct val="0"/>
              </a:spcBef>
              <a:buFontTx/>
              <a:buNone/>
            </a:pPr>
            <a:r>
              <a:rPr lang="ja-JP" altLang="en-US" sz="1600" dirty="0"/>
              <a:t>資料５　</a:t>
            </a:r>
            <a:r>
              <a:rPr lang="ja-JP" altLang="en-US" sz="1600" dirty="0">
                <a:solidFill>
                  <a:schemeClr val="tx2"/>
                </a:solidFill>
              </a:rPr>
              <a:t>家庭教育支援に関する資料</a:t>
            </a:r>
            <a:endParaRPr lang="en-US" altLang="ja-JP" sz="1600" dirty="0"/>
          </a:p>
          <a:p>
            <a:pPr eaLnBrk="1" hangingPunct="1">
              <a:spcBef>
                <a:spcPct val="0"/>
              </a:spcBef>
              <a:buNone/>
            </a:pPr>
            <a:r>
              <a:rPr lang="ja-JP" altLang="en-US" sz="1600" dirty="0"/>
              <a:t>資料６　</a:t>
            </a:r>
            <a:r>
              <a:rPr lang="ja-JP" altLang="en-US" sz="1600" dirty="0">
                <a:solidFill>
                  <a:schemeClr val="tx2"/>
                </a:solidFill>
              </a:rPr>
              <a:t>高齢者教育に関する資料</a:t>
            </a:r>
            <a:endParaRPr lang="en-US" altLang="ja-JP" sz="1600" dirty="0"/>
          </a:p>
        </p:txBody>
      </p:sp>
      <p:sp>
        <p:nvSpPr>
          <p:cNvPr id="60427" name="角丸四角形 2"/>
          <p:cNvSpPr>
            <a:spLocks noChangeArrowheads="1"/>
          </p:cNvSpPr>
          <p:nvPr/>
        </p:nvSpPr>
        <p:spPr bwMode="auto">
          <a:xfrm>
            <a:off x="2195735" y="1136360"/>
            <a:ext cx="5449477" cy="431800"/>
          </a:xfrm>
          <a:prstGeom prst="roundRect">
            <a:avLst>
              <a:gd name="adj" fmla="val 16667"/>
            </a:avLst>
          </a:prstGeom>
          <a:solidFill>
            <a:srgbClr val="FFFF00"/>
          </a:solidFill>
          <a:ln w="9525" algn="ctr">
            <a:solidFill>
              <a:schemeClr val="tx1"/>
            </a:solidFill>
            <a:round/>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dirty="0"/>
              <a:t>それぞれ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３つ</a:t>
            </a:r>
            <a:r>
              <a:rPr lang="ja-JP" altLang="en-US" sz="2400" dirty="0"/>
              <a:t>　挙げていきましょう！</a:t>
            </a:r>
          </a:p>
        </p:txBody>
      </p:sp>
      <p:grpSp>
        <p:nvGrpSpPr>
          <p:cNvPr id="3" name="グループ化 2"/>
          <p:cNvGrpSpPr/>
          <p:nvPr/>
        </p:nvGrpSpPr>
        <p:grpSpPr>
          <a:xfrm>
            <a:off x="4570570" y="1671353"/>
            <a:ext cx="4279327" cy="4967720"/>
            <a:chOff x="4540823" y="1802968"/>
            <a:chExt cx="4279327" cy="4967720"/>
          </a:xfrm>
        </p:grpSpPr>
        <p:sp>
          <p:nvSpPr>
            <p:cNvPr id="144396" name="AutoShape 12"/>
            <p:cNvSpPr>
              <a:spLocks noChangeArrowheads="1"/>
            </p:cNvSpPr>
            <p:nvPr/>
          </p:nvSpPr>
          <p:spPr bwMode="auto">
            <a:xfrm>
              <a:off x="4860925" y="1916113"/>
              <a:ext cx="3959225" cy="4854575"/>
            </a:xfrm>
            <a:prstGeom prst="roundRect">
              <a:avLst>
                <a:gd name="adj" fmla="val 16667"/>
              </a:avLst>
            </a:prstGeom>
            <a:solidFill>
              <a:srgbClr val="FFFFFF"/>
            </a:solidFill>
            <a:ln w="38100">
              <a:solidFill>
                <a:srgbClr val="2025F4"/>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r>
                <a:rPr kumimoji="0" lang="ja-JP" altLang="en-US" sz="2400" b="1" dirty="0">
                  <a:solidFill>
                    <a:srgbClr val="2025F4"/>
                  </a:solidFill>
                </a:rPr>
                <a:t>　　　　</a:t>
              </a:r>
              <a:r>
                <a:rPr kumimoji="0" lang="ja-JP" altLang="en-US" sz="2400" b="1" dirty="0">
                  <a:solidFill>
                    <a:srgbClr val="FF0000"/>
                  </a:solidFill>
                </a:rPr>
                <a:t>公共的ニーズ</a:t>
              </a:r>
              <a:endParaRPr kumimoji="0" lang="en-US" altLang="ja-JP" sz="2400" b="1" dirty="0">
                <a:solidFill>
                  <a:srgbClr val="FF0000"/>
                </a:solidFill>
              </a:endParaRPr>
            </a:p>
            <a:p>
              <a:pPr eaLnBrk="1" hangingPunct="1">
                <a:buFontTx/>
                <a:buNone/>
              </a:pPr>
              <a:r>
                <a:rPr kumimoji="0" lang="ja-JP" altLang="en-US" sz="2400" b="1" dirty="0">
                  <a:solidFill>
                    <a:srgbClr val="2025F4"/>
                  </a:solidFill>
                </a:rPr>
                <a:t>　</a:t>
              </a:r>
              <a:r>
                <a:rPr kumimoji="0" lang="en-US" altLang="ja-JP" sz="2400" b="1" dirty="0"/>
                <a:t>【</a:t>
              </a:r>
              <a:r>
                <a:rPr kumimoji="0" lang="ja-JP" altLang="en-US" sz="2400" b="1" dirty="0"/>
                <a:t>調べる方法</a:t>
              </a:r>
              <a:r>
                <a:rPr kumimoji="0" lang="en-US" altLang="ja-JP" sz="2400" b="1" dirty="0"/>
                <a:t>】</a:t>
              </a:r>
            </a:p>
            <a:p>
              <a:pPr eaLnBrk="1" hangingPunct="1">
                <a:buFontTx/>
                <a:buNone/>
              </a:pPr>
              <a:r>
                <a:rPr kumimoji="0" lang="en-US" altLang="ja-JP" sz="2400" b="1" dirty="0"/>
                <a:t>   </a:t>
              </a:r>
              <a:r>
                <a:rPr kumimoji="0" lang="ja-JP" altLang="en-US" sz="2400" b="1" dirty="0"/>
                <a:t>・行政資料（総合計画，基本計画）</a:t>
              </a:r>
            </a:p>
            <a:p>
              <a:pPr eaLnBrk="1" hangingPunct="1">
                <a:buFontTx/>
                <a:buNone/>
              </a:pPr>
              <a:r>
                <a:rPr kumimoji="0" lang="ja-JP" altLang="en-US" sz="2400" b="1" dirty="0"/>
                <a:t>　・広報資料，統計資料</a:t>
              </a:r>
            </a:p>
            <a:p>
              <a:pPr eaLnBrk="1" hangingPunct="1">
                <a:buFontTx/>
                <a:buNone/>
              </a:pPr>
              <a:r>
                <a:rPr kumimoji="0" lang="ja-JP" altLang="en-US" sz="2400" b="1" dirty="0">
                  <a:solidFill>
                    <a:srgbClr val="0000FF"/>
                  </a:solidFill>
                </a:rPr>
                <a:t>    </a:t>
              </a:r>
            </a:p>
            <a:p>
              <a:pPr>
                <a:spcBef>
                  <a:spcPct val="0"/>
                </a:spcBef>
                <a:buFontTx/>
                <a:buNone/>
              </a:pPr>
              <a:r>
                <a:rPr kumimoji="0" lang="ja-JP" altLang="en-US" sz="1800" dirty="0"/>
                <a:t> </a:t>
              </a:r>
            </a:p>
          </p:txBody>
        </p:sp>
        <p:sp>
          <p:nvSpPr>
            <p:cNvPr id="60423" name="Rectangle 9"/>
            <p:cNvSpPr>
              <a:spLocks noChangeArrowheads="1"/>
            </p:cNvSpPr>
            <p:nvPr/>
          </p:nvSpPr>
          <p:spPr bwMode="auto">
            <a:xfrm>
              <a:off x="5268339" y="1927993"/>
              <a:ext cx="3168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t>「社会の要請」</a:t>
              </a:r>
            </a:p>
          </p:txBody>
        </p:sp>
        <p:sp>
          <p:nvSpPr>
            <p:cNvPr id="60426" name="角丸四角形 10"/>
            <p:cNvSpPr>
              <a:spLocks noChangeArrowheads="1"/>
            </p:cNvSpPr>
            <p:nvPr/>
          </p:nvSpPr>
          <p:spPr bwMode="auto">
            <a:xfrm>
              <a:off x="5014018" y="5000775"/>
              <a:ext cx="3697040" cy="1368152"/>
            </a:xfrm>
            <a:prstGeom prst="roundRect">
              <a:avLst>
                <a:gd name="adj" fmla="val 16667"/>
              </a:avLst>
            </a:prstGeom>
            <a:solidFill>
              <a:srgbClr val="FFC000"/>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t>参考</a:t>
              </a:r>
              <a:endParaRPr lang="en-US" altLang="ja-JP" sz="2000" dirty="0"/>
            </a:p>
            <a:p>
              <a:pPr eaLnBrk="1" hangingPunct="1">
                <a:spcBef>
                  <a:spcPct val="0"/>
                </a:spcBef>
                <a:buFontTx/>
                <a:buNone/>
              </a:pPr>
              <a:r>
                <a:rPr lang="ja-JP" altLang="en-US" sz="1600" dirty="0"/>
                <a:t>資料１　</a:t>
              </a:r>
              <a:r>
                <a:rPr lang="ja-JP" altLang="en-US" sz="1600" dirty="0" err="1">
                  <a:solidFill>
                    <a:schemeClr val="tx2"/>
                  </a:solidFill>
                </a:rPr>
                <a:t>ぱれっと</a:t>
              </a:r>
              <a:r>
                <a:rPr lang="ja-JP" altLang="en-US" sz="1600" dirty="0">
                  <a:solidFill>
                    <a:schemeClr val="tx2"/>
                  </a:solidFill>
                </a:rPr>
                <a:t>市長期総合計画</a:t>
              </a:r>
              <a:endParaRPr lang="en-US" altLang="ja-JP" sz="1600" dirty="0"/>
            </a:p>
            <a:p>
              <a:pPr eaLnBrk="1" hangingPunct="1">
                <a:spcBef>
                  <a:spcPct val="0"/>
                </a:spcBef>
                <a:buFontTx/>
                <a:buNone/>
              </a:pPr>
              <a:r>
                <a:rPr lang="ja-JP" altLang="en-US" sz="1600" dirty="0"/>
                <a:t>資料２　</a:t>
              </a:r>
              <a:r>
                <a:rPr lang="ja-JP" altLang="en-US" sz="1600" dirty="0" err="1">
                  <a:solidFill>
                    <a:schemeClr val="tx2"/>
                  </a:solidFill>
                </a:rPr>
                <a:t>ぱれっと</a:t>
              </a:r>
              <a:r>
                <a:rPr lang="ja-JP" altLang="en-US" sz="1600" dirty="0">
                  <a:solidFill>
                    <a:schemeClr val="tx2"/>
                  </a:solidFill>
                </a:rPr>
                <a:t>市生涯学習推進計画</a:t>
              </a:r>
              <a:endParaRPr lang="en-US" altLang="ja-JP" sz="1600" dirty="0"/>
            </a:p>
          </p:txBody>
        </p:sp>
        <p:sp>
          <p:nvSpPr>
            <p:cNvPr id="14" name="正方形/長方形 8"/>
            <p:cNvSpPr>
              <a:spLocks noChangeArrowheads="1"/>
            </p:cNvSpPr>
            <p:nvPr/>
          </p:nvSpPr>
          <p:spPr bwMode="auto">
            <a:xfrm rot="20741594">
              <a:off x="4540823" y="1802968"/>
              <a:ext cx="792163" cy="688975"/>
            </a:xfrm>
            <a:prstGeom prst="rect">
              <a:avLst/>
            </a:prstGeom>
            <a:solidFill>
              <a:srgbClr val="0000FF"/>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r>
                <a:rPr lang="ja-JP" altLang="en-US" sz="1800">
                  <a:solidFill>
                    <a:srgbClr val="000000"/>
                  </a:solidFill>
                  <a:latin typeface="Arial" charset="0"/>
                </a:rPr>
                <a:t>　</a:t>
              </a:r>
            </a:p>
          </p:txBody>
        </p:sp>
      </p:gr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3</a:t>
            </a:fld>
            <a:endParaRPr lang="en-US" altLang="ja-JP"/>
          </a:p>
        </p:txBody>
      </p:sp>
      <p:pic>
        <p:nvPicPr>
          <p:cNvPr id="16"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33" y="935944"/>
            <a:ext cx="989741" cy="7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70526_00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94984" y="1052664"/>
            <a:ext cx="487363" cy="487363"/>
          </a:xfrm>
          <a:prstGeom prst="rect">
            <a:avLst/>
          </a:prstGeom>
        </p:spPr>
      </p:pic>
      <p:sp>
        <p:nvSpPr>
          <p:cNvPr id="15" name="正方形/長方形 8"/>
          <p:cNvSpPr>
            <a:spLocks noChangeArrowheads="1"/>
          </p:cNvSpPr>
          <p:nvPr/>
        </p:nvSpPr>
        <p:spPr bwMode="auto">
          <a:xfrm rot="20871606">
            <a:off x="201426" y="1634466"/>
            <a:ext cx="792163" cy="720725"/>
          </a:xfrm>
          <a:prstGeom prst="rect">
            <a:avLst/>
          </a:prstGeom>
          <a:solidFill>
            <a:srgbClr val="FF99CC"/>
          </a:solidFill>
          <a:ln w="9525" algn="ctr">
            <a:noFill/>
            <a:round/>
            <a:headEnd/>
            <a:tailEnd/>
          </a:ln>
        </p:spPr>
        <p:txBody>
          <a:bodyPr anchor="b"/>
          <a:lstStyle>
            <a:lvl1pPr eaLnBrk="0" hangingPunct="0">
              <a:spcBef>
                <a:spcPct val="20000"/>
              </a:spcBef>
              <a:buFont typeface="Arial" charset="0"/>
              <a:buChar char="•"/>
              <a:defRPr kumimoji="1" sz="3200">
                <a:solidFill>
                  <a:schemeClr val="tx1"/>
                </a:solidFill>
                <a:latin typeface="Franklin Gothic Book"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Franklin Gothic Book"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Franklin Gothic Book"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Franklin Gothic Book"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Franklin Gothic Book" pitchFamily="34" charset="0"/>
                <a:ea typeface="ＭＳ Ｐゴシック" charset="-128"/>
              </a:defRPr>
            </a:lvl9pPr>
          </a:lstStyle>
          <a:p>
            <a:pPr eaLnBrk="1" hangingPunct="1">
              <a:spcBef>
                <a:spcPct val="0"/>
              </a:spcBef>
              <a:buFontTx/>
              <a:buNone/>
            </a:pPr>
            <a:endParaRPr lang="ja-JP" altLang="en-US" sz="1800">
              <a:solidFill>
                <a:srgbClr val="FF33CC"/>
              </a:solidFill>
              <a:latin typeface="Arial" charset="0"/>
            </a:endParaRPr>
          </a:p>
        </p:txBody>
      </p:sp>
    </p:spTree>
    <p:extLst>
      <p:ext uri="{BB962C8B-B14F-4D97-AF65-F5344CB8AC3E}">
        <p14:creationId xmlns:p14="http://schemas.microsoft.com/office/powerpoint/2010/main" val="10710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1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9024">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AutoShape 8"/>
          <p:cNvSpPr>
            <a:spLocks noChangeArrowheads="1"/>
          </p:cNvSpPr>
          <p:nvPr/>
        </p:nvSpPr>
        <p:spPr bwMode="auto">
          <a:xfrm>
            <a:off x="370045" y="764704"/>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60422" name="Rectangle 6"/>
          <p:cNvSpPr>
            <a:spLocks noChangeArrowheads="1"/>
          </p:cNvSpPr>
          <p:nvPr/>
        </p:nvSpPr>
        <p:spPr bwMode="auto">
          <a:xfrm>
            <a:off x="374845" y="172469"/>
            <a:ext cx="8396249"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800" dirty="0">
                <a:solidFill>
                  <a:srgbClr val="0000FF"/>
                </a:solidFill>
              </a:rPr>
              <a:t>③「個人の要望」について具体的に考えてみましょう。</a:t>
            </a:r>
          </a:p>
        </p:txBody>
      </p:sp>
      <p:sp>
        <p:nvSpPr>
          <p:cNvPr id="60424" name="Oval 10"/>
          <p:cNvSpPr>
            <a:spLocks noChangeArrowheads="1"/>
          </p:cNvSpPr>
          <p:nvPr/>
        </p:nvSpPr>
        <p:spPr bwMode="auto">
          <a:xfrm>
            <a:off x="7920832" y="931065"/>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4</a:t>
            </a:fld>
            <a:endParaRPr lang="en-US" altLang="ja-JP"/>
          </a:p>
        </p:txBody>
      </p:sp>
      <p:sp>
        <p:nvSpPr>
          <p:cNvPr id="16" name="AutoShape 8"/>
          <p:cNvSpPr>
            <a:spLocks noChangeArrowheads="1"/>
          </p:cNvSpPr>
          <p:nvPr/>
        </p:nvSpPr>
        <p:spPr bwMode="auto">
          <a:xfrm>
            <a:off x="4464548" y="1439915"/>
            <a:ext cx="4355924" cy="5157438"/>
          </a:xfrm>
          <a:prstGeom prst="roundRect">
            <a:avLst>
              <a:gd name="adj" fmla="val 16667"/>
            </a:avLst>
          </a:prstGeom>
          <a:solidFill>
            <a:srgbClr val="FFFFFF"/>
          </a:solidFill>
          <a:ln w="38100">
            <a:solidFill>
              <a:srgbClr val="FF00FF"/>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p:txBody>
      </p:sp>
      <p:sp>
        <p:nvSpPr>
          <p:cNvPr id="17" name="Rectangle 2"/>
          <p:cNvSpPr txBox="1">
            <a:spLocks noChangeArrowheads="1"/>
          </p:cNvSpPr>
          <p:nvPr/>
        </p:nvSpPr>
        <p:spPr bwMode="auto">
          <a:xfrm>
            <a:off x="5003750" y="1484140"/>
            <a:ext cx="3168650" cy="57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kern="0" dirty="0">
                <a:solidFill>
                  <a:schemeClr val="tx1"/>
                </a:solidFill>
              </a:rPr>
              <a:t>「個人の要望」</a:t>
            </a:r>
          </a:p>
        </p:txBody>
      </p:sp>
      <p:sp>
        <p:nvSpPr>
          <p:cNvPr id="14" name="角丸四角形 1"/>
          <p:cNvSpPr>
            <a:spLocks noChangeArrowheads="1"/>
          </p:cNvSpPr>
          <p:nvPr/>
        </p:nvSpPr>
        <p:spPr bwMode="auto">
          <a:xfrm>
            <a:off x="323527" y="2060525"/>
            <a:ext cx="4015807" cy="4338367"/>
          </a:xfrm>
          <a:prstGeom prst="roundRect">
            <a:avLst>
              <a:gd name="adj" fmla="val 22418"/>
            </a:avLst>
          </a:prstGeom>
          <a:solidFill>
            <a:schemeClr val="accent1"/>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85750" indent="-285750" eaLnBrk="1" hangingPunct="1">
              <a:spcBef>
                <a:spcPct val="0"/>
              </a:spcBef>
              <a:buClr>
                <a:srgbClr val="FF00FF"/>
              </a:buClr>
              <a:buFont typeface="Wingdings" panose="05000000000000000000" pitchFamily="2" charset="2"/>
              <a:buChar char="u"/>
            </a:pPr>
            <a:r>
              <a:rPr lang="ja-JP" altLang="en-US" sz="1800" b="1" dirty="0">
                <a:solidFill>
                  <a:srgbClr val="FF0000"/>
                </a:solidFill>
              </a:rPr>
              <a:t>皆さん自身のニーズ（思い）や日頃の経験</a:t>
            </a:r>
          </a:p>
          <a:p>
            <a:pPr eaLnBrk="1" hangingPunct="1">
              <a:spcBef>
                <a:spcPct val="0"/>
              </a:spcBef>
              <a:buClr>
                <a:srgbClr val="FF00FF"/>
              </a:buClr>
              <a:buNone/>
            </a:pPr>
            <a:endParaRPr lang="ja-JP" altLang="en-US" sz="1800" dirty="0"/>
          </a:p>
          <a:p>
            <a:pPr marL="285750" indent="-285750" eaLnBrk="1" hangingPunct="1">
              <a:spcBef>
                <a:spcPct val="0"/>
              </a:spcBef>
              <a:buClr>
                <a:srgbClr val="FF00FF"/>
              </a:buClr>
              <a:buFont typeface="Wingdings" panose="05000000000000000000" pitchFamily="2" charset="2"/>
              <a:buChar char="u"/>
            </a:pPr>
            <a:r>
              <a:rPr lang="ja-JP" altLang="en-US" sz="1800" dirty="0"/>
              <a:t>資料３　</a:t>
            </a:r>
          </a:p>
          <a:p>
            <a:pPr eaLnBrk="1" hangingPunct="1">
              <a:spcBef>
                <a:spcPct val="0"/>
              </a:spcBef>
              <a:buClr>
                <a:srgbClr val="FF00FF"/>
              </a:buClr>
              <a:buNone/>
            </a:pPr>
            <a:r>
              <a:rPr lang="ja-JP" altLang="en-US" sz="1800" dirty="0">
                <a:solidFill>
                  <a:schemeClr val="tx2"/>
                </a:solidFill>
              </a:rPr>
              <a:t>　　生涯学習に関する世論調査</a:t>
            </a:r>
            <a:endParaRPr lang="en-US" altLang="ja-JP" sz="1800" dirty="0"/>
          </a:p>
          <a:p>
            <a:pPr marL="285750" indent="-285750" eaLnBrk="1" hangingPunct="1">
              <a:spcBef>
                <a:spcPct val="0"/>
              </a:spcBef>
              <a:buClr>
                <a:srgbClr val="FF00FF"/>
              </a:buClr>
              <a:buFont typeface="Wingdings" panose="05000000000000000000" pitchFamily="2" charset="2"/>
              <a:buChar char="u"/>
            </a:pPr>
            <a:endParaRPr lang="ja-JP" altLang="en-US" sz="1800" dirty="0"/>
          </a:p>
          <a:p>
            <a:pPr marL="285750" indent="-285750" eaLnBrk="1" hangingPunct="1">
              <a:spcBef>
                <a:spcPct val="0"/>
              </a:spcBef>
              <a:buClr>
                <a:srgbClr val="FF00FF"/>
              </a:buClr>
              <a:buFont typeface="Wingdings" panose="05000000000000000000" pitchFamily="2" charset="2"/>
              <a:buChar char="u"/>
            </a:pPr>
            <a:r>
              <a:rPr lang="ja-JP" altLang="en-US" sz="1800" dirty="0"/>
              <a:t>資料４</a:t>
            </a:r>
          </a:p>
          <a:p>
            <a:pPr eaLnBrk="1" hangingPunct="1">
              <a:spcBef>
                <a:spcPct val="0"/>
              </a:spcBef>
              <a:buClr>
                <a:srgbClr val="FF00FF"/>
              </a:buClr>
              <a:buNone/>
            </a:pPr>
            <a:r>
              <a:rPr lang="ja-JP" altLang="en-US" sz="1800" dirty="0"/>
              <a:t>　　</a:t>
            </a:r>
            <a:r>
              <a:rPr lang="ja-JP" altLang="en-US" sz="1800" dirty="0">
                <a:solidFill>
                  <a:schemeClr val="tx2"/>
                </a:solidFill>
              </a:rPr>
              <a:t>青少年教育に関する資料</a:t>
            </a:r>
            <a:endParaRPr lang="en-US" altLang="ja-JP" sz="1800" dirty="0"/>
          </a:p>
          <a:p>
            <a:pPr marL="285750" indent="-285750" eaLnBrk="1" hangingPunct="1">
              <a:spcBef>
                <a:spcPct val="0"/>
              </a:spcBef>
              <a:buClr>
                <a:srgbClr val="FF00FF"/>
              </a:buClr>
              <a:buFont typeface="Wingdings" panose="05000000000000000000" pitchFamily="2" charset="2"/>
              <a:buChar char="u"/>
            </a:pPr>
            <a:endParaRPr lang="ja-JP" altLang="en-US" sz="1800" dirty="0"/>
          </a:p>
          <a:p>
            <a:pPr marL="285750" indent="-285750" eaLnBrk="1" hangingPunct="1">
              <a:spcBef>
                <a:spcPct val="0"/>
              </a:spcBef>
              <a:buClr>
                <a:srgbClr val="FF00FF"/>
              </a:buClr>
              <a:buFont typeface="Wingdings" panose="05000000000000000000" pitchFamily="2" charset="2"/>
              <a:buChar char="u"/>
            </a:pPr>
            <a:r>
              <a:rPr lang="ja-JP" altLang="en-US" sz="1800" dirty="0"/>
              <a:t>資料５</a:t>
            </a:r>
          </a:p>
          <a:p>
            <a:pPr eaLnBrk="1" hangingPunct="1">
              <a:spcBef>
                <a:spcPct val="0"/>
              </a:spcBef>
              <a:buClr>
                <a:srgbClr val="FF00FF"/>
              </a:buClr>
              <a:buNone/>
            </a:pPr>
            <a:r>
              <a:rPr lang="ja-JP" altLang="en-US" sz="1800" dirty="0"/>
              <a:t>　　</a:t>
            </a:r>
            <a:r>
              <a:rPr lang="ja-JP" altLang="en-US" sz="1800" dirty="0">
                <a:solidFill>
                  <a:schemeClr val="tx2"/>
                </a:solidFill>
              </a:rPr>
              <a:t>家庭教育支援に関する資料</a:t>
            </a:r>
            <a:endParaRPr lang="en-US" altLang="ja-JP" sz="1800" dirty="0"/>
          </a:p>
          <a:p>
            <a:pPr marL="285750" indent="-285750" eaLnBrk="1" hangingPunct="1">
              <a:spcBef>
                <a:spcPct val="0"/>
              </a:spcBef>
              <a:buClr>
                <a:srgbClr val="FF00FF"/>
              </a:buClr>
              <a:buFont typeface="Wingdings" panose="05000000000000000000" pitchFamily="2" charset="2"/>
              <a:buChar char="u"/>
            </a:pPr>
            <a:endParaRPr lang="ja-JP" altLang="en-US" sz="1800" dirty="0"/>
          </a:p>
          <a:p>
            <a:pPr marL="285750" indent="-285750" eaLnBrk="1" hangingPunct="1">
              <a:spcBef>
                <a:spcPct val="0"/>
              </a:spcBef>
              <a:buClr>
                <a:srgbClr val="FF00FF"/>
              </a:buClr>
              <a:buFont typeface="Wingdings" panose="05000000000000000000" pitchFamily="2" charset="2"/>
              <a:buChar char="u"/>
            </a:pPr>
            <a:r>
              <a:rPr lang="ja-JP" altLang="en-US" sz="1800" dirty="0"/>
              <a:t>資料６</a:t>
            </a:r>
          </a:p>
          <a:p>
            <a:pPr eaLnBrk="1" hangingPunct="1">
              <a:spcBef>
                <a:spcPct val="0"/>
              </a:spcBef>
              <a:buClr>
                <a:srgbClr val="FF00FF"/>
              </a:buClr>
              <a:buNone/>
            </a:pPr>
            <a:r>
              <a:rPr lang="ja-JP" altLang="en-US" sz="1800" dirty="0"/>
              <a:t>　　</a:t>
            </a:r>
            <a:r>
              <a:rPr lang="ja-JP" altLang="en-US" sz="1800" dirty="0">
                <a:solidFill>
                  <a:schemeClr val="tx2"/>
                </a:solidFill>
              </a:rPr>
              <a:t>高齢者教育に関する資料</a:t>
            </a:r>
            <a:endParaRPr lang="en-US" altLang="ja-JP" sz="1800" dirty="0"/>
          </a:p>
        </p:txBody>
      </p:sp>
      <p:pic>
        <p:nvPicPr>
          <p:cNvPr id="18"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113" y="1128875"/>
            <a:ext cx="1028321" cy="7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bwMode="auto">
          <a:xfrm>
            <a:off x="566033" y="1035328"/>
            <a:ext cx="2160240" cy="809173"/>
          </a:xfrm>
          <a:prstGeom prst="wedgeRoundRectCallout">
            <a:avLst>
              <a:gd name="adj1" fmla="val 62160"/>
              <a:gd name="adj2" fmla="val 35877"/>
              <a:gd name="adj3" fmla="val 16667"/>
            </a:avLst>
          </a:prstGeom>
          <a:solidFill>
            <a:srgbClr val="FFB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この</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資料の中にも</a:t>
            </a:r>
          </a:p>
          <a:p>
            <a:pPr marL="0" marR="0" indent="0" algn="l" defTabSz="914400" rtl="0" eaLnBrk="1" fontAlgn="base" latinLnBrk="0" hangingPunct="1">
              <a:lnSpc>
                <a:spcPct val="100000"/>
              </a:lnSpc>
              <a:spcBef>
                <a:spcPct val="0"/>
              </a:spcBef>
              <a:spcAft>
                <a:spcPct val="0"/>
              </a:spcAft>
              <a:buClrTx/>
              <a:buSzTx/>
              <a:buFontTx/>
              <a:buNone/>
              <a:tabLst/>
            </a:pPr>
            <a:r>
              <a:rPr lang="ja-JP" altLang="en-US">
                <a:ea typeface="ＭＳ Ｐゴシック" pitchFamily="50" charset="-128"/>
              </a:rPr>
              <a:t>ヒントが</a:t>
            </a:r>
            <a:r>
              <a:rPr kumimoji="1" lang="ja-JP" altLang="en-US" sz="1800" b="0" i="0" u="none" strike="noStrike" cap="none" normalizeH="0" baseline="0">
                <a:ln>
                  <a:noFill/>
                </a:ln>
                <a:solidFill>
                  <a:schemeClr val="tx1"/>
                </a:solidFill>
                <a:effectLst/>
                <a:latin typeface="Arial" charset="0"/>
                <a:ea typeface="ＭＳ Ｐゴシック" pitchFamily="50" charset="-128"/>
              </a:rPr>
              <a:t>あります</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a:t>
            </a:r>
          </a:p>
        </p:txBody>
      </p:sp>
      <p:sp>
        <p:nvSpPr>
          <p:cNvPr id="3" name="テキスト ボックス 2"/>
          <p:cNvSpPr txBox="1"/>
          <p:nvPr/>
        </p:nvSpPr>
        <p:spPr>
          <a:xfrm>
            <a:off x="4734298" y="2151575"/>
            <a:ext cx="4036796" cy="4247317"/>
          </a:xfrm>
          <a:prstGeom prst="rect">
            <a:avLst/>
          </a:prstGeom>
          <a:noFill/>
        </p:spPr>
        <p:txBody>
          <a:bodyPr wrap="square" rtlCol="0">
            <a:spAutoFit/>
          </a:bodyPr>
          <a:lstStyle/>
          <a:p>
            <a:r>
              <a:rPr kumimoji="0" lang="ja-JP" altLang="en-US" b="1" dirty="0">
                <a:solidFill>
                  <a:srgbClr val="0000FF"/>
                </a:solidFill>
              </a:rPr>
              <a:t>テーマ：青少年教育</a:t>
            </a:r>
          </a:p>
          <a:p>
            <a:r>
              <a:rPr kumimoji="0" lang="ja-JP" altLang="en-US" dirty="0"/>
              <a:t>・カブトムシをつかまえたい。</a:t>
            </a:r>
          </a:p>
          <a:p>
            <a:r>
              <a:rPr kumimoji="0" lang="ja-JP" altLang="en-US" dirty="0"/>
              <a:t>・火起こし体験をしてみたい。</a:t>
            </a:r>
          </a:p>
          <a:p>
            <a:r>
              <a:rPr kumimoji="0" lang="ja-JP" altLang="en-US" dirty="0"/>
              <a:t>・秘密基地を作って遊びたい。</a:t>
            </a:r>
          </a:p>
          <a:p>
            <a:endParaRPr kumimoji="0" lang="ja-JP" altLang="en-US" dirty="0"/>
          </a:p>
          <a:p>
            <a:r>
              <a:rPr kumimoji="0" lang="ja-JP" altLang="en-US" b="1" dirty="0">
                <a:solidFill>
                  <a:srgbClr val="0000FF"/>
                </a:solidFill>
              </a:rPr>
              <a:t>テーマ：家庭教育支援</a:t>
            </a:r>
          </a:p>
          <a:p>
            <a:r>
              <a:rPr kumimoji="0" lang="ja-JP" altLang="en-US" dirty="0"/>
              <a:t>・ママ友が欲しい。</a:t>
            </a:r>
          </a:p>
          <a:p>
            <a:r>
              <a:rPr kumimoji="0" lang="ja-JP" altLang="en-US" dirty="0"/>
              <a:t>・離乳食の簡単な調理法を知りたい。</a:t>
            </a:r>
          </a:p>
          <a:p>
            <a:r>
              <a:rPr kumimoji="0" lang="ja-JP" altLang="en-US" dirty="0"/>
              <a:t>・若いお母さんを見ていると少し心配に　</a:t>
            </a:r>
          </a:p>
          <a:p>
            <a:r>
              <a:rPr kumimoji="0" lang="ja-JP" altLang="en-US" dirty="0"/>
              <a:t>　思う。</a:t>
            </a:r>
            <a:endParaRPr kumimoji="0" lang="en-US" altLang="ja-JP" dirty="0"/>
          </a:p>
          <a:p>
            <a:endParaRPr kumimoji="0" lang="ja-JP" altLang="en-US" dirty="0"/>
          </a:p>
          <a:p>
            <a:r>
              <a:rPr kumimoji="0" lang="ja-JP" altLang="en-US" b="1" dirty="0">
                <a:solidFill>
                  <a:srgbClr val="0000FF"/>
                </a:solidFill>
              </a:rPr>
              <a:t>テーマ：高齢者教育</a:t>
            </a:r>
          </a:p>
          <a:p>
            <a:r>
              <a:rPr kumimoji="0" lang="ja-JP" altLang="en-US" dirty="0"/>
              <a:t>・話し相手が欲しい。</a:t>
            </a:r>
          </a:p>
          <a:p>
            <a:r>
              <a:rPr kumimoji="0" lang="ja-JP" altLang="en-US" dirty="0"/>
              <a:t>・自分の知識や特技を伝えたい。</a:t>
            </a:r>
          </a:p>
          <a:p>
            <a:r>
              <a:rPr kumimoji="0" lang="ja-JP" altLang="en-US" dirty="0"/>
              <a:t>・趣味が欲しい。</a:t>
            </a:r>
          </a:p>
        </p:txBody>
      </p:sp>
      <p:pic>
        <p:nvPicPr>
          <p:cNvPr id="5" name="170526_00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22139" y="1244680"/>
            <a:ext cx="487363" cy="487363"/>
          </a:xfrm>
          <a:prstGeom prst="rect">
            <a:avLst/>
          </a:prstGeom>
        </p:spPr>
      </p:pic>
    </p:spTree>
    <p:extLst>
      <p:ext uri="{BB962C8B-B14F-4D97-AF65-F5344CB8AC3E}">
        <p14:creationId xmlns:p14="http://schemas.microsoft.com/office/powerpoint/2010/main" val="1354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7805">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AutoShape 8"/>
          <p:cNvSpPr>
            <a:spLocks noChangeArrowheads="1"/>
          </p:cNvSpPr>
          <p:nvPr/>
        </p:nvSpPr>
        <p:spPr bwMode="auto">
          <a:xfrm>
            <a:off x="370045" y="765275"/>
            <a:ext cx="8401050" cy="71437"/>
          </a:xfrm>
          <a:prstGeom prst="flowChartProcess">
            <a:avLst/>
          </a:prstGeom>
          <a:gradFill rotWithShape="0">
            <a:gsLst>
              <a:gs pos="0">
                <a:srgbClr val="0000FF"/>
              </a:gs>
              <a:gs pos="39999">
                <a:srgbClr val="85C2FF"/>
              </a:gs>
              <a:gs pos="70000">
                <a:srgbClr val="C4D6EB"/>
              </a:gs>
              <a:gs pos="100000">
                <a:srgbClr val="FFEBFA"/>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p>
        </p:txBody>
      </p:sp>
      <p:sp>
        <p:nvSpPr>
          <p:cNvPr id="60422" name="Rectangle 6"/>
          <p:cNvSpPr>
            <a:spLocks noChangeArrowheads="1"/>
          </p:cNvSpPr>
          <p:nvPr/>
        </p:nvSpPr>
        <p:spPr bwMode="auto">
          <a:xfrm>
            <a:off x="374845" y="188640"/>
            <a:ext cx="8396249"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r>
              <a:rPr lang="ja-JP" altLang="en-US" sz="2800" dirty="0">
                <a:solidFill>
                  <a:srgbClr val="0000FF"/>
                </a:solidFill>
              </a:rPr>
              <a:t>④「社会の要請」について具体的に考えてみましょう。</a:t>
            </a:r>
          </a:p>
        </p:txBody>
      </p:sp>
      <p:sp>
        <p:nvSpPr>
          <p:cNvPr id="60424" name="Oval 10"/>
          <p:cNvSpPr>
            <a:spLocks noChangeArrowheads="1"/>
          </p:cNvSpPr>
          <p:nvPr/>
        </p:nvSpPr>
        <p:spPr bwMode="auto">
          <a:xfrm>
            <a:off x="7920832" y="879203"/>
            <a:ext cx="1008062" cy="431800"/>
          </a:xfrm>
          <a:prstGeom prst="ellipse">
            <a:avLst/>
          </a:prstGeom>
          <a:solidFill>
            <a:schemeClr val="bg1"/>
          </a:solidFill>
          <a:ln w="9525" algn="ctr">
            <a:solidFill>
              <a:schemeClr val="accent2"/>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a:solidFill>
                  <a:srgbClr val="0000FF"/>
                </a:solidFill>
              </a:rPr>
              <a:t>シートＡ</a:t>
            </a:r>
          </a:p>
        </p:txBody>
      </p:sp>
      <p:sp>
        <p:nvSpPr>
          <p:cNvPr id="2" name="スライド番号プレースホルダー 1"/>
          <p:cNvSpPr>
            <a:spLocks noGrp="1"/>
          </p:cNvSpPr>
          <p:nvPr>
            <p:ph type="sldNum" sz="quarter" idx="12"/>
          </p:nvPr>
        </p:nvSpPr>
        <p:spPr/>
        <p:txBody>
          <a:bodyPr/>
          <a:lstStyle/>
          <a:p>
            <a:pPr>
              <a:defRPr/>
            </a:pPr>
            <a:fld id="{791D7DE3-D069-4D54-876C-08A309A67DB4}" type="slidenum">
              <a:rPr lang="en-US" altLang="ja-JP" smtClean="0"/>
              <a:pPr>
                <a:defRPr/>
              </a:pPr>
              <a:t>5</a:t>
            </a:fld>
            <a:endParaRPr lang="en-US" altLang="ja-JP"/>
          </a:p>
        </p:txBody>
      </p:sp>
      <p:grpSp>
        <p:nvGrpSpPr>
          <p:cNvPr id="18" name="グループ化 17"/>
          <p:cNvGrpSpPr/>
          <p:nvPr/>
        </p:nvGrpSpPr>
        <p:grpSpPr>
          <a:xfrm>
            <a:off x="4583911" y="1342111"/>
            <a:ext cx="4355925" cy="5107115"/>
            <a:chOff x="4873051" y="1880756"/>
            <a:chExt cx="3959225" cy="4854575"/>
          </a:xfrm>
        </p:grpSpPr>
        <p:sp>
          <p:nvSpPr>
            <p:cNvPr id="19" name="AutoShape 12"/>
            <p:cNvSpPr>
              <a:spLocks noChangeArrowheads="1"/>
            </p:cNvSpPr>
            <p:nvPr/>
          </p:nvSpPr>
          <p:spPr bwMode="auto">
            <a:xfrm>
              <a:off x="4873051" y="1880756"/>
              <a:ext cx="3959225" cy="4854575"/>
            </a:xfrm>
            <a:prstGeom prst="roundRect">
              <a:avLst>
                <a:gd name="adj" fmla="val 16667"/>
              </a:avLst>
            </a:prstGeom>
            <a:solidFill>
              <a:srgbClr val="FFFFFF"/>
            </a:solidFill>
            <a:ln w="38100">
              <a:solidFill>
                <a:srgbClr val="2025F4"/>
              </a:solidFill>
              <a:round/>
              <a:headEnd/>
              <a:tailEnd/>
            </a:ln>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FontTx/>
                <a:buNone/>
              </a:pPr>
              <a:endParaRPr kumimoji="0" lang="en-US" altLang="ja-JP" sz="2400" b="1" dirty="0">
                <a:solidFill>
                  <a:srgbClr val="0000FF"/>
                </a:solidFill>
              </a:endParaRPr>
            </a:p>
            <a:p>
              <a:pPr eaLnBrk="1" hangingPunct="1">
                <a:buFontTx/>
                <a:buNone/>
              </a:pPr>
              <a:endParaRPr kumimoji="0" lang="ja-JP" altLang="en-US" sz="1800" dirty="0"/>
            </a:p>
          </p:txBody>
        </p:sp>
        <p:sp>
          <p:nvSpPr>
            <p:cNvPr id="20" name="Rectangle 9"/>
            <p:cNvSpPr>
              <a:spLocks noChangeArrowheads="1"/>
            </p:cNvSpPr>
            <p:nvPr/>
          </p:nvSpPr>
          <p:spPr bwMode="auto">
            <a:xfrm>
              <a:off x="5267319" y="1947927"/>
              <a:ext cx="3168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t>「社会の要請」</a:t>
              </a:r>
            </a:p>
          </p:txBody>
        </p:sp>
      </p:grpSp>
      <p:sp>
        <p:nvSpPr>
          <p:cNvPr id="16" name="角丸四角形 10"/>
          <p:cNvSpPr>
            <a:spLocks noChangeArrowheads="1"/>
          </p:cNvSpPr>
          <p:nvPr/>
        </p:nvSpPr>
        <p:spPr bwMode="auto">
          <a:xfrm>
            <a:off x="316231" y="1267631"/>
            <a:ext cx="3960440" cy="2594190"/>
          </a:xfrm>
          <a:prstGeom prst="roundRect">
            <a:avLst>
              <a:gd name="adj" fmla="val 16667"/>
            </a:avLst>
          </a:prstGeom>
          <a:solidFill>
            <a:srgbClr val="FFC000"/>
          </a:solidFill>
          <a:ln w="9525" algn="ctr">
            <a:solidFill>
              <a:schemeClr val="tx1"/>
            </a:solidFill>
            <a:round/>
            <a:headEnd/>
            <a:tailEnd/>
          </a:ln>
        </p:spPr>
        <p:txBody>
          <a:bodyPr anchor="t"/>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dirty="0"/>
          </a:p>
          <a:p>
            <a:pPr marL="285750" indent="-285750" eaLnBrk="1" hangingPunct="1">
              <a:spcBef>
                <a:spcPct val="0"/>
              </a:spcBef>
              <a:buClr>
                <a:srgbClr val="0000FF"/>
              </a:buClr>
              <a:buFont typeface="Wingdings" panose="05000000000000000000" pitchFamily="2" charset="2"/>
              <a:buChar char="n"/>
            </a:pPr>
            <a:r>
              <a:rPr lang="ja-JP" altLang="en-US" sz="1800" dirty="0"/>
              <a:t>資料１　</a:t>
            </a:r>
          </a:p>
          <a:p>
            <a:pPr eaLnBrk="1" hangingPunct="1">
              <a:spcBef>
                <a:spcPct val="0"/>
              </a:spcBef>
              <a:buClr>
                <a:srgbClr val="0000FF"/>
              </a:buClr>
              <a:buNone/>
            </a:pPr>
            <a:r>
              <a:rPr lang="ja-JP" altLang="en-US" sz="1800" dirty="0">
                <a:solidFill>
                  <a:schemeClr val="tx2"/>
                </a:solidFill>
              </a:rPr>
              <a:t>　　</a:t>
            </a:r>
            <a:r>
              <a:rPr lang="ja-JP" altLang="en-US" sz="1800" dirty="0" err="1">
                <a:solidFill>
                  <a:schemeClr val="tx2"/>
                </a:solidFill>
              </a:rPr>
              <a:t>ぱれっと</a:t>
            </a:r>
            <a:r>
              <a:rPr lang="ja-JP" altLang="en-US" sz="1800" dirty="0">
                <a:solidFill>
                  <a:schemeClr val="tx2"/>
                </a:solidFill>
              </a:rPr>
              <a:t>市長期総合計画</a:t>
            </a:r>
          </a:p>
          <a:p>
            <a:pPr marL="285750" indent="-285750" eaLnBrk="1" hangingPunct="1">
              <a:spcBef>
                <a:spcPct val="0"/>
              </a:spcBef>
              <a:buClr>
                <a:srgbClr val="0000FF"/>
              </a:buClr>
              <a:buFont typeface="Wingdings" panose="05000000000000000000" pitchFamily="2" charset="2"/>
              <a:buChar char="n"/>
            </a:pPr>
            <a:endParaRPr lang="ja-JP" altLang="en-US" sz="1800" dirty="0">
              <a:solidFill>
                <a:schemeClr val="tx2"/>
              </a:solidFill>
            </a:endParaRPr>
          </a:p>
          <a:p>
            <a:pPr eaLnBrk="1" hangingPunct="1">
              <a:spcBef>
                <a:spcPct val="0"/>
              </a:spcBef>
              <a:buClr>
                <a:srgbClr val="0000FF"/>
              </a:buClr>
              <a:buNone/>
            </a:pPr>
            <a:endParaRPr lang="en-US" altLang="ja-JP" sz="1800" dirty="0"/>
          </a:p>
          <a:p>
            <a:pPr marL="285750" indent="-285750" eaLnBrk="1" hangingPunct="1">
              <a:spcBef>
                <a:spcPct val="0"/>
              </a:spcBef>
              <a:buClr>
                <a:srgbClr val="0000FF"/>
              </a:buClr>
              <a:buFont typeface="Wingdings" panose="05000000000000000000" pitchFamily="2" charset="2"/>
              <a:buChar char="n"/>
            </a:pPr>
            <a:r>
              <a:rPr lang="ja-JP" altLang="en-US" sz="1800" dirty="0"/>
              <a:t>資料２</a:t>
            </a:r>
          </a:p>
          <a:p>
            <a:pPr eaLnBrk="1" hangingPunct="1">
              <a:spcBef>
                <a:spcPct val="0"/>
              </a:spcBef>
              <a:buClr>
                <a:srgbClr val="0000FF"/>
              </a:buClr>
              <a:buNone/>
            </a:pPr>
            <a:r>
              <a:rPr lang="ja-JP" altLang="en-US" sz="1800" dirty="0"/>
              <a:t>　　</a:t>
            </a:r>
            <a:r>
              <a:rPr lang="ja-JP" altLang="en-US" sz="1800" dirty="0" err="1">
                <a:solidFill>
                  <a:schemeClr val="tx2"/>
                </a:solidFill>
              </a:rPr>
              <a:t>ぱれっと</a:t>
            </a:r>
            <a:r>
              <a:rPr lang="ja-JP" altLang="en-US" sz="1800" dirty="0">
                <a:solidFill>
                  <a:schemeClr val="tx2"/>
                </a:solidFill>
              </a:rPr>
              <a:t>市生涯学習推進計</a:t>
            </a:r>
            <a:r>
              <a:rPr lang="ja-JP" altLang="en-US" sz="1600" dirty="0">
                <a:solidFill>
                  <a:schemeClr val="tx2"/>
                </a:solidFill>
              </a:rPr>
              <a:t>画</a:t>
            </a:r>
            <a:endParaRPr lang="en-US" altLang="ja-JP" sz="1600" dirty="0"/>
          </a:p>
        </p:txBody>
      </p:sp>
      <p:sp>
        <p:nvSpPr>
          <p:cNvPr id="4" name="正方形/長方形 3"/>
          <p:cNvSpPr/>
          <p:nvPr/>
        </p:nvSpPr>
        <p:spPr>
          <a:xfrm>
            <a:off x="4740404" y="2285486"/>
            <a:ext cx="4055077" cy="3693319"/>
          </a:xfrm>
          <a:prstGeom prst="rect">
            <a:avLst/>
          </a:prstGeom>
        </p:spPr>
        <p:txBody>
          <a:bodyPr wrap="square">
            <a:spAutoFit/>
          </a:bodyPr>
          <a:lstStyle/>
          <a:p>
            <a:r>
              <a:rPr kumimoji="0" lang="ja-JP" altLang="en-US" b="1" dirty="0">
                <a:solidFill>
                  <a:srgbClr val="0000FF"/>
                </a:solidFill>
              </a:rPr>
              <a:t>テーマ：青少年教育</a:t>
            </a:r>
          </a:p>
          <a:p>
            <a:r>
              <a:rPr kumimoji="0" lang="ja-JP" altLang="en-US" dirty="0"/>
              <a:t>・若者の自立を支援する社会環境づくり</a:t>
            </a:r>
          </a:p>
          <a:p>
            <a:r>
              <a:rPr kumimoji="0" lang="ja-JP" altLang="en-US" dirty="0"/>
              <a:t>・家庭・地域・学校との連携による郷土愛の醸成</a:t>
            </a:r>
          </a:p>
          <a:p>
            <a:endParaRPr kumimoji="0" lang="ja-JP" altLang="en-US" dirty="0"/>
          </a:p>
          <a:p>
            <a:r>
              <a:rPr kumimoji="0" lang="ja-JP" altLang="en-US" b="1" dirty="0">
                <a:solidFill>
                  <a:srgbClr val="0000FF"/>
                </a:solidFill>
              </a:rPr>
              <a:t>テーマ：家庭教育支援</a:t>
            </a:r>
          </a:p>
          <a:p>
            <a:r>
              <a:rPr kumimoji="0" lang="ja-JP" altLang="en-US" dirty="0"/>
              <a:t>・子育て支援を行うネットワークづくり</a:t>
            </a:r>
          </a:p>
          <a:p>
            <a:r>
              <a:rPr kumimoji="0" lang="ja-JP" altLang="en-US" dirty="0"/>
              <a:t>・安心，安全な子育て環境の充実</a:t>
            </a:r>
          </a:p>
          <a:p>
            <a:endParaRPr kumimoji="0" lang="ja-JP" altLang="en-US" dirty="0"/>
          </a:p>
          <a:p>
            <a:r>
              <a:rPr kumimoji="0" lang="ja-JP" altLang="en-US" b="1" dirty="0">
                <a:solidFill>
                  <a:srgbClr val="0000FF"/>
                </a:solidFill>
              </a:rPr>
              <a:t>テーマ：高齢者教育</a:t>
            </a:r>
          </a:p>
          <a:p>
            <a:r>
              <a:rPr kumimoji="0" lang="ja-JP" altLang="en-US" dirty="0"/>
              <a:t>・高齢者の生きがいづく</a:t>
            </a:r>
            <a:r>
              <a:rPr kumimoji="0" lang="ja-JP" altLang="en-US" dirty="0" err="1"/>
              <a:t>り</a:t>
            </a:r>
            <a:endParaRPr kumimoji="0" lang="ja-JP" altLang="en-US" dirty="0"/>
          </a:p>
          <a:p>
            <a:r>
              <a:rPr kumimoji="0" lang="ja-JP" altLang="en-US" dirty="0"/>
              <a:t>・高齢者の孤立・閉じこもりの予防</a:t>
            </a:r>
          </a:p>
          <a:p>
            <a:endParaRPr kumimoji="0" lang="ja-JP" altLang="en-US" b="1" dirty="0"/>
          </a:p>
        </p:txBody>
      </p:sp>
      <p:sp>
        <p:nvSpPr>
          <p:cNvPr id="13" name="角丸四角形吹き出し 12"/>
          <p:cNvSpPr/>
          <p:nvPr/>
        </p:nvSpPr>
        <p:spPr bwMode="auto">
          <a:xfrm>
            <a:off x="332007" y="4132146"/>
            <a:ext cx="3179753" cy="1941601"/>
          </a:xfrm>
          <a:prstGeom prst="wedgeRoundRectCallout">
            <a:avLst>
              <a:gd name="adj1" fmla="val 59878"/>
              <a:gd name="adj2" fmla="val 35563"/>
              <a:gd name="adj3" fmla="val 16667"/>
            </a:avLst>
          </a:prstGeom>
          <a:solidFill>
            <a:srgbClr val="FFB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この計画</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にあるそれぞれのテーマに沿った</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・現状と課題</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pitchFamily="50" charset="-128"/>
              </a:rPr>
              <a:t>　・基本方針</a:t>
            </a: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a typeface="ＭＳ Ｐゴシック" pitchFamily="50" charset="-128"/>
              </a:rPr>
              <a:t>　・具体的施策</a:t>
            </a:r>
            <a:r>
              <a:rPr kumimoji="1" lang="ja-JP" altLang="en-US" sz="1800" b="0" i="0" u="none" strike="noStrike" cap="none" normalizeH="0" baseline="0" dirty="0">
                <a:ln>
                  <a:noFill/>
                </a:ln>
                <a:solidFill>
                  <a:schemeClr val="tx1"/>
                </a:solidFill>
                <a:effectLst/>
                <a:latin typeface="Arial" charset="0"/>
                <a:ea typeface="ＭＳ Ｐゴシック" pitchFamily="50" charset="-128"/>
              </a:rPr>
              <a:t>　など・・・</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pitchFamily="50" charset="-128"/>
              </a:rPr>
              <a:t>参考に読み取ってみましょう。</a:t>
            </a:r>
          </a:p>
        </p:txBody>
      </p:sp>
      <p:pic>
        <p:nvPicPr>
          <p:cNvPr id="14" name="Picture 2" descr="http://msp.c.yimg.jp/yjimage?q=32d4d_AXyLHwSiD0HDVTGtjcBQr1qusvkYuJN9LTwsZu4bEELUlXWIzZ.8cAUZbdwJuy..j00lsUHsSmiNM85piLqHTupyXoETqJzSOj1ZaQ4maIYFYL0BczvHTuhggYC0YtTfV.rh1HDzrVyo.k&amp;sig=13a010egq&amp;x=225&amp;y=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114" y="5672033"/>
            <a:ext cx="1144102" cy="8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70526_00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01709" y="5786509"/>
            <a:ext cx="487363" cy="487363"/>
          </a:xfrm>
          <a:prstGeom prst="rect">
            <a:avLst/>
          </a:prstGeom>
        </p:spPr>
      </p:pic>
    </p:spTree>
    <p:extLst>
      <p:ext uri="{BB962C8B-B14F-4D97-AF65-F5344CB8AC3E}">
        <p14:creationId xmlns:p14="http://schemas.microsoft.com/office/powerpoint/2010/main" val="11459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4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1463">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z="2800"/>
              <a:t>参考資料</a:t>
            </a:r>
          </a:p>
        </p:txBody>
      </p:sp>
      <p:sp>
        <p:nvSpPr>
          <p:cNvPr id="8195" name="Rectangle 3"/>
          <p:cNvSpPr>
            <a:spLocks noGrp="1" noChangeArrowheads="1"/>
          </p:cNvSpPr>
          <p:nvPr>
            <p:ph type="body" idx="1"/>
          </p:nvPr>
        </p:nvSpPr>
        <p:spPr>
          <a:xfrm>
            <a:off x="611188" y="1412875"/>
            <a:ext cx="8064500" cy="4692650"/>
          </a:xfrm>
        </p:spPr>
        <p:txBody>
          <a:bodyPr/>
          <a:lstStyle/>
          <a:p>
            <a:pPr eaLnBrk="1" hangingPunct="1">
              <a:lnSpc>
                <a:spcPct val="90000"/>
              </a:lnSpc>
              <a:buFontTx/>
              <a:buNone/>
            </a:pPr>
            <a:r>
              <a:rPr lang="ja-JP" altLang="en-US" sz="2000"/>
              <a:t>平成</a:t>
            </a:r>
            <a:r>
              <a:rPr lang="en-US" altLang="ja-JP" sz="2000"/>
              <a:t>22</a:t>
            </a:r>
            <a:r>
              <a:rPr lang="ja-JP" altLang="en-US" sz="2000"/>
              <a:t>・</a:t>
            </a:r>
            <a:r>
              <a:rPr lang="en-US" altLang="ja-JP" sz="2000"/>
              <a:t>23</a:t>
            </a:r>
            <a:r>
              <a:rPr lang="ja-JP" altLang="en-US" sz="2000"/>
              <a:t>年度生涯学習振興・社会教育関係職員等研修初級研修資料</a:t>
            </a:r>
          </a:p>
          <a:p>
            <a:pPr eaLnBrk="1" hangingPunct="1">
              <a:lnSpc>
                <a:spcPct val="90000"/>
              </a:lnSpc>
              <a:buFontTx/>
              <a:buNone/>
            </a:pPr>
            <a:r>
              <a:rPr lang="ja-JP" altLang="en-US" sz="2000"/>
              <a:t>（広島修道大学教授　山川肖美，広島経済大学准教授　志々田まなみ）</a:t>
            </a:r>
          </a:p>
          <a:p>
            <a:pPr eaLnBrk="1" hangingPunct="1">
              <a:lnSpc>
                <a:spcPct val="90000"/>
              </a:lnSpc>
              <a:buFontTx/>
              <a:buNone/>
            </a:pPr>
            <a:endParaRPr lang="ja-JP" altLang="en-US" sz="2000"/>
          </a:p>
          <a:p>
            <a:pPr eaLnBrk="1" hangingPunct="1">
              <a:lnSpc>
                <a:spcPct val="90000"/>
              </a:lnSpc>
              <a:buFontTx/>
              <a:buNone/>
            </a:pPr>
            <a:endParaRPr lang="ja-JP" altLang="en-US" sz="2000"/>
          </a:p>
          <a:p>
            <a:pPr eaLnBrk="1" hangingPunct="1">
              <a:lnSpc>
                <a:spcPct val="90000"/>
              </a:lnSpc>
              <a:buFontTx/>
              <a:buNone/>
            </a:pPr>
            <a:r>
              <a:rPr lang="ja-JP" altLang="en-US" sz="2000"/>
              <a:t>「生涯学習支援のための参加型学習のすすめ方」</a:t>
            </a:r>
          </a:p>
          <a:p>
            <a:pPr eaLnBrk="1" hangingPunct="1">
              <a:lnSpc>
                <a:spcPct val="90000"/>
              </a:lnSpc>
              <a:buFontTx/>
              <a:buNone/>
            </a:pPr>
            <a:r>
              <a:rPr lang="ja-JP" altLang="en-US" sz="2000"/>
              <a:t>廣瀬隆人・澤田実・林義樹・小野美津子著</a:t>
            </a:r>
          </a:p>
          <a:p>
            <a:pPr eaLnBrk="1" hangingPunct="1">
              <a:lnSpc>
                <a:spcPct val="90000"/>
              </a:lnSpc>
              <a:buFontTx/>
              <a:buNone/>
            </a:pPr>
            <a:endParaRPr lang="ja-JP" altLang="en-US" sz="2000"/>
          </a:p>
          <a:p>
            <a:pPr eaLnBrk="1" hangingPunct="1">
              <a:lnSpc>
                <a:spcPct val="90000"/>
              </a:lnSpc>
              <a:buFontTx/>
              <a:buNone/>
            </a:pPr>
            <a:endParaRPr lang="ja-JP" altLang="en-US" sz="2000"/>
          </a:p>
          <a:p>
            <a:pPr eaLnBrk="1" hangingPunct="1">
              <a:lnSpc>
                <a:spcPct val="90000"/>
              </a:lnSpc>
              <a:buFontTx/>
              <a:buNone/>
            </a:pPr>
            <a:r>
              <a:rPr lang="ja-JP" altLang="en-US" sz="2000"/>
              <a:t>広島県立生涯学習センターホームページ「研修情報事業・学習プログラム</a:t>
            </a:r>
          </a:p>
          <a:p>
            <a:pPr eaLnBrk="1" hangingPunct="1">
              <a:lnSpc>
                <a:spcPct val="90000"/>
              </a:lnSpc>
              <a:buFontTx/>
              <a:buNone/>
            </a:pPr>
            <a:r>
              <a:rPr lang="ja-JP" altLang="en-US" sz="2000"/>
              <a:t>の作り方」</a:t>
            </a:r>
          </a:p>
          <a:p>
            <a:pPr eaLnBrk="1" hangingPunct="1">
              <a:lnSpc>
                <a:spcPct val="90000"/>
              </a:lnSpc>
              <a:buFontTx/>
              <a:buNone/>
            </a:pPr>
            <a:endParaRPr lang="ja-JP" altLang="en-US" sz="2000"/>
          </a:p>
          <a:p>
            <a:pPr eaLnBrk="1" hangingPunct="1">
              <a:lnSpc>
                <a:spcPct val="90000"/>
              </a:lnSpc>
              <a:buFontTx/>
              <a:buNone/>
            </a:pPr>
            <a:endParaRPr lang="en-US" altLang="ja-JP" sz="2400"/>
          </a:p>
        </p:txBody>
      </p:sp>
    </p:spTree>
    <p:extLst>
      <p:ext uri="{BB962C8B-B14F-4D97-AF65-F5344CB8AC3E}">
        <p14:creationId xmlns:p14="http://schemas.microsoft.com/office/powerpoint/2010/main" val="416265913"/>
      </p:ext>
    </p:extLst>
  </p:cSld>
  <p:clrMapOvr>
    <a:masterClrMapping/>
  </p:clrMapOvr>
  <mc:AlternateContent xmlns:mc="http://schemas.openxmlformats.org/markup-compatibility/2006" xmlns:p14="http://schemas.microsoft.com/office/powerpoint/2010/main">
    <mc:Choice Requires="p14">
      <p:transition spd="slow" p14:dur="2500" advClick="0" advTm="0"/>
    </mc:Choice>
    <mc:Fallback xmlns="">
      <p:transition spd="slow" advClick="0" advTm="0"/>
    </mc:Fallback>
  </mc:AlternateContent>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12682</TotalTime>
  <Words>961</Words>
  <Application>Microsoft Office PowerPoint</Application>
  <PresentationFormat>画面に合わせる (4:3)</PresentationFormat>
  <Paragraphs>205</Paragraphs>
  <Slides>6</Slides>
  <Notes>6</Notes>
  <HiddenSlides>0</HiddenSlides>
  <MMClips>5</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標準デザイン</vt:lpstr>
      <vt:lpstr>PowerPoint プレゼンテーション</vt:lpstr>
      <vt:lpstr>PowerPoint プレゼンテーション</vt:lpstr>
      <vt:lpstr>「個人の要望」</vt:lpstr>
      <vt:lpstr>PowerPoint プレゼンテーション</vt:lpstr>
      <vt:lpstr>PowerPoint プレゼンテーション</vt:lpstr>
      <vt:lpstr>参考資料</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学習プログラム開発の実際</dc:title>
  <dc:creator>広島県</dc:creator>
  <cp:lastModifiedBy>広島県</cp:lastModifiedBy>
  <cp:revision>384</cp:revision>
  <cp:lastPrinted>2018-06-06T00:13:09Z</cp:lastPrinted>
  <dcterms:created xsi:type="dcterms:W3CDTF">2009-10-19T02:11:22Z</dcterms:created>
  <dcterms:modified xsi:type="dcterms:W3CDTF">2018-06-06T00:16:14Z</dcterms:modified>
</cp:coreProperties>
</file>