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01" r:id="rId3"/>
    <p:sldId id="256" r:id="rId4"/>
    <p:sldId id="276" r:id="rId5"/>
    <p:sldId id="267" r:id="rId6"/>
    <p:sldId id="295" r:id="rId7"/>
    <p:sldId id="298" r:id="rId8"/>
    <p:sldId id="297" r:id="rId9"/>
    <p:sldId id="296" r:id="rId10"/>
    <p:sldId id="277" r:id="rId11"/>
    <p:sldId id="284" r:id="rId12"/>
    <p:sldId id="282" r:id="rId13"/>
    <p:sldId id="285" r:id="rId14"/>
    <p:sldId id="299" r:id="rId15"/>
    <p:sldId id="290" r:id="rId16"/>
    <p:sldId id="291" r:id="rId17"/>
    <p:sldId id="292" r:id="rId18"/>
    <p:sldId id="293" r:id="rId19"/>
    <p:sldId id="294" r:id="rId20"/>
    <p:sldId id="286" r:id="rId21"/>
    <p:sldId id="287" r:id="rId22"/>
    <p:sldId id="288" r:id="rId23"/>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66FF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34" autoAdjust="0"/>
  </p:normalViewPr>
  <p:slideViewPr>
    <p:cSldViewPr>
      <p:cViewPr varScale="1">
        <p:scale>
          <a:sx n="67" d="100"/>
          <a:sy n="67" d="100"/>
        </p:scale>
        <p:origin x="2874" y="66"/>
      </p:cViewPr>
      <p:guideLst>
        <p:guide orient="horz" pos="2160"/>
        <p:guide pos="2880"/>
      </p:guideLst>
    </p:cSldViewPr>
  </p:slideViewPr>
  <p:notesTextViewPr>
    <p:cViewPr>
      <p:scale>
        <a:sx n="1" d="1"/>
        <a:sy n="1" d="1"/>
      </p:scale>
      <p:origin x="0" y="-2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BAC35E-7306-43B8-81E0-E7A3480CBC0D}" type="datetimeFigureOut">
              <a:rPr kumimoji="1" lang="ja-JP" altLang="en-US" smtClean="0"/>
              <a:pPr/>
              <a:t>2021/3/29</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B728F4E-E967-4F7B-B64B-26C4FA309E6B}" type="slidenum">
              <a:rPr kumimoji="1" lang="ja-JP" altLang="en-US" smtClean="0"/>
              <a:pPr/>
              <a:t>‹#›</a:t>
            </a:fld>
            <a:endParaRPr kumimoji="1" lang="ja-JP" altLang="en-US"/>
          </a:p>
        </p:txBody>
      </p:sp>
    </p:spTree>
    <p:extLst>
      <p:ext uri="{BB962C8B-B14F-4D97-AF65-F5344CB8AC3E}">
        <p14:creationId xmlns:p14="http://schemas.microsoft.com/office/powerpoint/2010/main" val="41190484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728F4E-E967-4F7B-B64B-26C4FA309E6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2963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運動部活動は，生徒の多様な学びの場として意義の大きい教育活動で，学校教育の一環として行われ，</a:t>
            </a:r>
            <a:endParaRPr kumimoji="1" lang="en-US" altLang="ja-JP" dirty="0" smtClean="0"/>
          </a:p>
          <a:p>
            <a:r>
              <a:rPr kumimoji="1" lang="ja-JP" altLang="en-US" dirty="0" smtClean="0"/>
              <a:t>　我が国のスポーツ振興を大きく支えてきました。</a:t>
            </a:r>
            <a:endParaRPr kumimoji="1" lang="en-US" altLang="ja-JP" dirty="0" smtClean="0"/>
          </a:p>
          <a:p>
            <a:endParaRPr kumimoji="1" lang="en-US" altLang="ja-JP" dirty="0" smtClean="0"/>
          </a:p>
          <a:p>
            <a:r>
              <a:rPr kumimoji="1" lang="ja-JP" altLang="en-US" dirty="0" smtClean="0"/>
              <a:t>　しかしながら，</a:t>
            </a:r>
            <a:endParaRPr kumimoji="1" lang="en-US" altLang="ja-JP" dirty="0" smtClean="0"/>
          </a:p>
          <a:p>
            <a:r>
              <a:rPr kumimoji="1" lang="ja-JP" altLang="en-US" dirty="0" smtClean="0"/>
              <a:t>　近年，運動部活動は，そのネガティブな部分が誇張され，メディアでも取り上げられることがあり，</a:t>
            </a:r>
            <a:endParaRPr kumimoji="1" lang="en-US" altLang="ja-JP" dirty="0" smtClean="0"/>
          </a:p>
          <a:p>
            <a:endParaRPr kumimoji="1" lang="en-US" altLang="ja-JP" dirty="0" smtClean="0"/>
          </a:p>
          <a:p>
            <a:r>
              <a:rPr kumimoji="1" lang="ja-JP" altLang="en-US" dirty="0" smtClean="0"/>
              <a:t>　「ブラック部活動」などの言葉に代表されるように，否定的な捉えがされる場面があります。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10</a:t>
            </a:fld>
            <a:endParaRPr kumimoji="1" lang="ja-JP" altLang="en-US"/>
          </a:p>
        </p:txBody>
      </p:sp>
    </p:spTree>
    <p:extLst>
      <p:ext uri="{BB962C8B-B14F-4D97-AF65-F5344CB8AC3E}">
        <p14:creationId xmlns:p14="http://schemas.microsoft.com/office/powerpoint/2010/main" val="1649479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一方で，運動部活動は，</a:t>
            </a:r>
            <a:endParaRPr kumimoji="1" lang="en-US" altLang="ja-JP" dirty="0" smtClean="0"/>
          </a:p>
          <a:p>
            <a:r>
              <a:rPr kumimoji="1" lang="ja-JP" altLang="en-US" dirty="0" smtClean="0"/>
              <a:t>　日本の中学生の６割，高校生の４割が取り組んでおり，</a:t>
            </a:r>
            <a:endParaRPr kumimoji="1" lang="en-US" altLang="ja-JP" dirty="0" smtClean="0"/>
          </a:p>
          <a:p>
            <a:r>
              <a:rPr kumimoji="1" lang="ja-JP" altLang="en-US" dirty="0" smtClean="0"/>
              <a:t>　一説には年間</a:t>
            </a:r>
            <a:r>
              <a:rPr kumimoji="1" lang="en-US" altLang="ja-JP" dirty="0" smtClean="0"/>
              <a:t>700</a:t>
            </a:r>
            <a:r>
              <a:rPr kumimoji="1" lang="ja-JP" altLang="en-US" dirty="0" smtClean="0"/>
              <a:t>時間を費やしているという報告もあります。</a:t>
            </a:r>
            <a:endParaRPr kumimoji="1" lang="en-US" altLang="ja-JP" dirty="0" smtClean="0"/>
          </a:p>
          <a:p>
            <a:endParaRPr kumimoji="1" lang="en-US" altLang="ja-JP" dirty="0" smtClean="0"/>
          </a:p>
          <a:p>
            <a:r>
              <a:rPr kumimoji="1" lang="ja-JP" altLang="en-US" dirty="0" smtClean="0"/>
              <a:t>　これは，教育課程内で行われる他教科等の時間と比較すると，非常に長く，</a:t>
            </a:r>
            <a:endParaRPr kumimoji="1" lang="en-US" altLang="ja-JP" dirty="0" smtClean="0"/>
          </a:p>
          <a:p>
            <a:endParaRPr kumimoji="1" lang="en-US" altLang="ja-JP" dirty="0" smtClean="0"/>
          </a:p>
          <a:p>
            <a:r>
              <a:rPr kumimoji="1" lang="ja-JP" altLang="en-US" dirty="0" smtClean="0"/>
              <a:t>　運動部活動が，日本の中高生にとって，とても大きな意味を持つ活動であることを示唆しています。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11</a:t>
            </a:fld>
            <a:endParaRPr kumimoji="1" lang="ja-JP" altLang="en-US"/>
          </a:p>
        </p:txBody>
      </p:sp>
    </p:spTree>
    <p:extLst>
      <p:ext uri="{BB962C8B-B14F-4D97-AF65-F5344CB8AC3E}">
        <p14:creationId xmlns:p14="http://schemas.microsoft.com/office/powerpoint/2010/main" val="297780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しかし，この生徒にとって身近であり，大切な学びの場である運動部活動も，</a:t>
            </a:r>
            <a:endParaRPr kumimoji="1" lang="en-US" altLang="ja-JP" dirty="0" smtClean="0"/>
          </a:p>
          <a:p>
            <a:endParaRPr kumimoji="1" lang="en-US" altLang="ja-JP" dirty="0" smtClean="0"/>
          </a:p>
          <a:p>
            <a:r>
              <a:rPr kumimoji="1" lang="ja-JP" altLang="en-US" dirty="0" smtClean="0"/>
              <a:t>　社会・経済の変化等により，現在，様々な課題が指摘されております。</a:t>
            </a:r>
            <a:endParaRPr kumimoji="1" lang="en-US" altLang="ja-JP" dirty="0" smtClean="0"/>
          </a:p>
          <a:p>
            <a:endParaRPr kumimoji="1" lang="en-US" altLang="ja-JP" dirty="0" smtClean="0"/>
          </a:p>
          <a:p>
            <a:r>
              <a:rPr kumimoji="1" lang="ja-JP" altLang="en-US" dirty="0" smtClean="0"/>
              <a:t>　将来においても，運動部活動を，生徒が生涯にわたって豊かなスポーツライフを実現する資質能力を育む基盤として，</a:t>
            </a:r>
            <a:endParaRPr kumimoji="1" lang="en-US" altLang="ja-JP" dirty="0" smtClean="0"/>
          </a:p>
          <a:p>
            <a:r>
              <a:rPr kumimoji="1" lang="ja-JP" altLang="en-US" dirty="0" smtClean="0"/>
              <a:t>　持続可能なものとするためには，運動部活動の在り方に関し，抜本的な改革に取り組む必要があります。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12</a:t>
            </a:fld>
            <a:endParaRPr kumimoji="1" lang="ja-JP" altLang="en-US"/>
          </a:p>
        </p:txBody>
      </p:sp>
    </p:spTree>
    <p:extLst>
      <p:ext uri="{BB962C8B-B14F-4D97-AF65-F5344CB8AC3E}">
        <p14:creationId xmlns:p14="http://schemas.microsoft.com/office/powerpoint/2010/main" val="299342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ここでは，</a:t>
            </a:r>
            <a:endParaRPr kumimoji="1" lang="en-US" altLang="ja-JP" dirty="0" smtClean="0"/>
          </a:p>
          <a:p>
            <a:r>
              <a:rPr kumimoji="1" lang="ja-JP" altLang="en-US" dirty="0" smtClean="0"/>
              <a:t>　生徒が主体的に「する・みる・支える・知る」など，多様なスポーツとの関わりの中で，</a:t>
            </a:r>
          </a:p>
          <a:p>
            <a:r>
              <a:rPr kumimoji="1" lang="ja-JP" altLang="en-US" dirty="0" smtClean="0"/>
              <a:t>　スポーツの意義や価値を理解し，卒業後も豊かなスポーツライフにつなげることのできる</a:t>
            </a:r>
            <a:endParaRPr kumimoji="1" lang="en-US" altLang="ja-JP" dirty="0" smtClean="0"/>
          </a:p>
          <a:p>
            <a:r>
              <a:rPr kumimoji="1" lang="ja-JP" altLang="en-US" dirty="0" smtClean="0"/>
              <a:t>　「魅力ある運動部活動の在り方」について，考えていきたいと思います。</a:t>
            </a:r>
            <a:endParaRPr kumimoji="1" lang="en-US" altLang="ja-JP" dirty="0" smtClean="0"/>
          </a:p>
          <a:p>
            <a:endParaRPr kumimoji="1" lang="ja-JP" altLang="en-US" dirty="0" smtClean="0"/>
          </a:p>
          <a:p>
            <a:r>
              <a:rPr kumimoji="1" lang="ja-JP" altLang="en-US" dirty="0" smtClean="0"/>
              <a:t>　しかし一言で「魅力ある運動部活動」と言いましても，</a:t>
            </a:r>
          </a:p>
          <a:p>
            <a:r>
              <a:rPr kumimoji="1" lang="ja-JP" altLang="en-US" dirty="0" smtClean="0"/>
              <a:t>　そのあるべき姿は，学校や生徒，また地域の実態を抜きに考えることはできず，多様です。</a:t>
            </a:r>
            <a:endParaRPr kumimoji="1" lang="en-US" altLang="ja-JP" dirty="0" smtClean="0"/>
          </a:p>
          <a:p>
            <a:r>
              <a:rPr kumimoji="1" lang="ja-JP" altLang="en-US" dirty="0" smtClean="0"/>
              <a:t>　魅力ある運動部活動とはこれだ，というような一つの答えがあるわけではありません。</a:t>
            </a:r>
          </a:p>
          <a:p>
            <a:endParaRPr kumimoji="1" lang="ja-JP" altLang="en-US" dirty="0" smtClean="0"/>
          </a:p>
          <a:p>
            <a:r>
              <a:rPr kumimoji="1" lang="ja-JP" altLang="en-US" dirty="0" smtClean="0"/>
              <a:t>　運動部活動をどのような考え方で運営し，魅力的な活動としていくのかは，各学校，各部において，議論を深めることが重要です。</a:t>
            </a:r>
          </a:p>
          <a:p>
            <a:endParaRPr kumimoji="1" lang="ja-JP" altLang="en-US" dirty="0" smtClean="0"/>
          </a:p>
          <a:p>
            <a:r>
              <a:rPr kumimoji="1" lang="ja-JP" altLang="en-US" dirty="0" smtClean="0"/>
              <a:t>　ここでは，平成</a:t>
            </a:r>
            <a:r>
              <a:rPr kumimoji="1" lang="en-US" altLang="ja-JP" dirty="0" smtClean="0"/>
              <a:t>25</a:t>
            </a:r>
            <a:r>
              <a:rPr kumimoji="1" lang="ja-JP" altLang="en-US" dirty="0" smtClean="0"/>
              <a:t>年に文部科学省が示した運動部活動での指導のガイドラインの中の「運動部活動での指導の充実のために必要と考える７つの事項」を参考に，</a:t>
            </a:r>
            <a:endParaRPr kumimoji="1" lang="en-US" altLang="ja-JP" dirty="0" smtClean="0"/>
          </a:p>
          <a:p>
            <a:r>
              <a:rPr kumimoji="1" lang="ja-JP" altLang="en-US" dirty="0" smtClean="0"/>
              <a:t>　広島県教育委員会が考える，運動部活動を魅力的なものとする視点の一部を，例として説明します。</a:t>
            </a:r>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13</a:t>
            </a:fld>
            <a:endParaRPr kumimoji="1" lang="ja-JP" altLang="en-US"/>
          </a:p>
        </p:txBody>
      </p:sp>
    </p:spTree>
    <p:extLst>
      <p:ext uri="{BB962C8B-B14F-4D97-AF65-F5344CB8AC3E}">
        <p14:creationId xmlns:p14="http://schemas.microsoft.com/office/powerpoint/2010/main" val="47953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smtClean="0"/>
              <a:t>　まず一つ目のポイントは，「適切な目標設定」です。</a:t>
            </a:r>
            <a:endParaRPr kumimoji="1" lang="en-US" altLang="ja-JP" dirty="0" smtClean="0"/>
          </a:p>
          <a:p>
            <a:r>
              <a:rPr kumimoji="1" lang="ja-JP" altLang="en-US" dirty="0" smtClean="0"/>
              <a:t>　適切な目標設定は，部員のモチベーションの向上や維持につながり，</a:t>
            </a:r>
            <a:endParaRPr kumimoji="1" lang="en-US" altLang="ja-JP" dirty="0" smtClean="0"/>
          </a:p>
          <a:p>
            <a:r>
              <a:rPr kumimoji="1" lang="ja-JP" altLang="en-US" dirty="0" smtClean="0"/>
              <a:t>　運動部活動を魅力的なもととするための大きな原動力となります。</a:t>
            </a:r>
            <a:endParaRPr kumimoji="1" lang="en-US" altLang="ja-JP" dirty="0" smtClean="0"/>
          </a:p>
          <a:p>
            <a:r>
              <a:rPr kumimoji="1" lang="ja-JP" altLang="en-US" dirty="0" smtClean="0"/>
              <a:t>　</a:t>
            </a:r>
            <a:endParaRPr kumimoji="1" lang="en-US" altLang="ja-JP" dirty="0" smtClean="0"/>
          </a:p>
          <a:p>
            <a:r>
              <a:rPr kumimoji="1" lang="ja-JP" altLang="en-US" dirty="0" smtClean="0"/>
              <a:t>　しかし，目標設定が不適切だと，生徒が目標を「ノルマ」と感じやらされ感を生むなど，</a:t>
            </a:r>
            <a:endParaRPr kumimoji="1" lang="en-US" altLang="ja-JP" dirty="0" smtClean="0"/>
          </a:p>
          <a:p>
            <a:r>
              <a:rPr kumimoji="1" lang="ja-JP" altLang="en-US" dirty="0" smtClean="0"/>
              <a:t>　目標そのものが，活動の足かせになる場合もあります。</a:t>
            </a:r>
            <a:endParaRPr kumimoji="1" lang="en-US" altLang="ja-JP" dirty="0" smtClean="0"/>
          </a:p>
          <a:p>
            <a:endParaRPr kumimoji="1" lang="en-US" altLang="ja-JP" dirty="0" smtClean="0"/>
          </a:p>
          <a:p>
            <a:r>
              <a:rPr kumimoji="1" lang="ja-JP" altLang="en-US" dirty="0" smtClean="0"/>
              <a:t>　このため，生徒が目標を設定することで，ワクワクするような生徒にとって価値あるもの，</a:t>
            </a:r>
            <a:endParaRPr kumimoji="1" lang="en-US" altLang="ja-JP" dirty="0" smtClean="0"/>
          </a:p>
          <a:p>
            <a:r>
              <a:rPr kumimoji="1" lang="ja-JP" altLang="en-US" dirty="0" smtClean="0"/>
              <a:t>　そして，生徒が主体的に挑戦したくなるような目標とすることが重要です。</a:t>
            </a:r>
            <a:endParaRPr kumimoji="1" lang="en-US" altLang="ja-JP" dirty="0" smtClean="0"/>
          </a:p>
          <a:p>
            <a:endParaRPr kumimoji="1" lang="en-US" altLang="ja-JP" dirty="0" smtClean="0"/>
          </a:p>
          <a:p>
            <a:r>
              <a:rPr kumimoji="1" lang="ja-JP" altLang="en-US" dirty="0" smtClean="0"/>
              <a:t>　生徒の部活動に対するニーズは多様です。「試合で勝ちたい」「記録を向上させたい」などの競技力向上を考える生徒もいれば，</a:t>
            </a:r>
            <a:endParaRPr kumimoji="1" lang="en-US" altLang="ja-JP" dirty="0" smtClean="0"/>
          </a:p>
          <a:p>
            <a:r>
              <a:rPr kumimoji="1" lang="ja-JP" altLang="en-US" dirty="0" smtClean="0"/>
              <a:t>　「友達と楽しみたい」「スポーツを楽しみたい」と考える生徒もいます。</a:t>
            </a:r>
            <a:endParaRPr kumimoji="1" lang="en-US" altLang="ja-JP" dirty="0" smtClean="0"/>
          </a:p>
          <a:p>
            <a:endParaRPr kumimoji="1" lang="en-US" altLang="ja-JP" dirty="0" smtClean="0"/>
          </a:p>
          <a:p>
            <a:r>
              <a:rPr kumimoji="1" lang="ja-JP" altLang="en-US" dirty="0" smtClean="0"/>
              <a:t>　競技力向上を求める生徒でも，「日本一になりたい」と考える生徒もいれば，「県大会に出場したい」もしくは，「自己記録を更新したい」</a:t>
            </a:r>
            <a:endParaRPr kumimoji="1" lang="en-US" altLang="ja-JP" dirty="0" smtClean="0"/>
          </a:p>
          <a:p>
            <a:r>
              <a:rPr kumimoji="1" lang="ja-JP" altLang="en-US" dirty="0" smtClean="0"/>
              <a:t>　など，生徒の考えるニーズは非常に多様です。</a:t>
            </a:r>
            <a:endParaRPr kumimoji="1" lang="en-US" altLang="ja-JP" dirty="0" smtClean="0"/>
          </a:p>
          <a:p>
            <a:endParaRPr kumimoji="1" lang="en-US" altLang="ja-JP" dirty="0" smtClean="0"/>
          </a:p>
          <a:p>
            <a:r>
              <a:rPr kumimoji="1" lang="ja-JP" altLang="en-US" dirty="0" smtClean="0"/>
              <a:t>　部活動の指導においては，まず生徒の思いを基点とした目標の設定が大切です。</a:t>
            </a:r>
            <a:endParaRPr kumimoji="1" lang="en-US" altLang="ja-JP" dirty="0" smtClean="0"/>
          </a:p>
          <a:p>
            <a:endParaRPr kumimoji="1" lang="en-US" altLang="ja-JP" dirty="0" smtClean="0"/>
          </a:p>
          <a:p>
            <a:r>
              <a:rPr kumimoji="1" lang="ja-JP" altLang="en-US" dirty="0" smtClean="0"/>
              <a:t>　また</a:t>
            </a:r>
            <a:r>
              <a:rPr kumimoji="1" lang="ja-JP" altLang="en-US" smtClean="0"/>
              <a:t>，目標の設定</a:t>
            </a:r>
            <a:r>
              <a:rPr kumimoji="1" lang="ja-JP" altLang="en-US" dirty="0" smtClean="0"/>
              <a:t>においては，生徒と指導者が目標を共有することが大切です。</a:t>
            </a:r>
            <a:endParaRPr kumimoji="1" lang="en-US" altLang="ja-JP" dirty="0" smtClean="0"/>
          </a:p>
          <a:p>
            <a:r>
              <a:rPr kumimoji="1" lang="ja-JP" altLang="en-US" dirty="0" smtClean="0"/>
              <a:t>　目標を共有することで，生徒と指導者の信頼関係が強まり，生徒にとってより運動部活動が魅力的なものとなります。</a:t>
            </a:r>
            <a:endParaRPr kumimoji="1" lang="en-US" altLang="ja-JP" dirty="0" smtClean="0"/>
          </a:p>
          <a:p>
            <a:endParaRPr kumimoji="1" lang="en-US" altLang="ja-JP" dirty="0" smtClean="0"/>
          </a:p>
          <a:p>
            <a:r>
              <a:rPr kumimoji="1" lang="ja-JP" altLang="en-US" dirty="0" smtClean="0"/>
              <a:t>　さらに，指導者は積極的に生徒の目標の価値を高めることが大切です。</a:t>
            </a:r>
            <a:endParaRPr kumimoji="1" lang="en-US" altLang="ja-JP" dirty="0" smtClean="0"/>
          </a:p>
          <a:p>
            <a:r>
              <a:rPr kumimoji="1" lang="ja-JP" altLang="en-US" dirty="0" smtClean="0"/>
              <a:t>　部員には，基本的な技術の修得に取り組む生徒もいれば，発展的な技術の修得に取り組む生徒もいます。</a:t>
            </a:r>
            <a:endParaRPr kumimoji="1" lang="en-US" altLang="ja-JP" dirty="0" smtClean="0"/>
          </a:p>
          <a:p>
            <a:endParaRPr kumimoji="1" lang="en-US" altLang="ja-JP" dirty="0" smtClean="0"/>
          </a:p>
          <a:p>
            <a:r>
              <a:rPr kumimoji="1" lang="ja-JP" altLang="en-US" dirty="0" smtClean="0"/>
              <a:t>　部活動においては，目標に優劣はなく，</a:t>
            </a:r>
            <a:endParaRPr kumimoji="1" lang="en-US" altLang="ja-JP" dirty="0" smtClean="0"/>
          </a:p>
          <a:p>
            <a:r>
              <a:rPr kumimoji="1" lang="ja-JP" altLang="en-US" dirty="0" smtClean="0"/>
              <a:t>　部員自身が，自分の定めた目標と向き合うことが最も重要です。</a:t>
            </a:r>
            <a:endParaRPr kumimoji="1" lang="en-US" altLang="ja-JP" dirty="0" smtClean="0"/>
          </a:p>
          <a:p>
            <a:endParaRPr kumimoji="1" lang="en-US" altLang="ja-JP" dirty="0" smtClean="0"/>
          </a:p>
          <a:p>
            <a:r>
              <a:rPr kumimoji="1" lang="ja-JP" altLang="en-US" dirty="0" smtClean="0"/>
              <a:t>　基本的な技術の修得に取り組む生徒にも，発展的な技術の修得に取り組む生徒にも，</a:t>
            </a:r>
            <a:endParaRPr kumimoji="1" lang="en-US" altLang="ja-JP" dirty="0" smtClean="0"/>
          </a:p>
          <a:p>
            <a:r>
              <a:rPr kumimoji="1" lang="ja-JP" altLang="en-US" dirty="0" smtClean="0"/>
              <a:t>　指導者は目標に挑戦することの価値を認め，その素晴らしさを伝え続けることが大切です。</a:t>
            </a:r>
            <a:endParaRPr kumimoji="1" lang="en-US" altLang="ja-JP" dirty="0" smtClean="0"/>
          </a:p>
          <a:p>
            <a:r>
              <a:rPr kumimoji="1" lang="ja-JP" altLang="en-US" dirty="0" smtClean="0"/>
              <a:t>　</a:t>
            </a:r>
            <a:endParaRPr kumimoji="1" lang="en-US" altLang="ja-JP" dirty="0" smtClean="0"/>
          </a:p>
          <a:p>
            <a:r>
              <a:rPr kumimoji="1" lang="ja-JP" altLang="en-US" dirty="0" smtClean="0"/>
              <a:t>　全ての部員に対して，</a:t>
            </a:r>
            <a:endParaRPr kumimoji="1" lang="en-US" altLang="ja-JP" dirty="0" smtClean="0"/>
          </a:p>
          <a:p>
            <a:r>
              <a:rPr kumimoji="1" lang="ja-JP" altLang="en-US" dirty="0" smtClean="0"/>
              <a:t>　「あなたらしい目標が素晴らしい」</a:t>
            </a:r>
            <a:endParaRPr kumimoji="1" lang="en-US" altLang="ja-JP" dirty="0" smtClean="0"/>
          </a:p>
          <a:p>
            <a:r>
              <a:rPr kumimoji="1" lang="ja-JP" altLang="en-US" dirty="0" smtClean="0"/>
              <a:t>　「あなたの，挑戦する心が素晴らしい」</a:t>
            </a:r>
            <a:endParaRPr kumimoji="1" lang="en-US" altLang="ja-JP" dirty="0" smtClean="0"/>
          </a:p>
          <a:p>
            <a:r>
              <a:rPr kumimoji="1" lang="ja-JP" altLang="en-US" dirty="0" smtClean="0"/>
              <a:t>　ということを，伝えてください。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14</a:t>
            </a:fld>
            <a:endParaRPr kumimoji="1" lang="ja-JP" altLang="en-US"/>
          </a:p>
        </p:txBody>
      </p:sp>
    </p:spTree>
    <p:extLst>
      <p:ext uri="{BB962C8B-B14F-4D97-AF65-F5344CB8AC3E}">
        <p14:creationId xmlns:p14="http://schemas.microsoft.com/office/powerpoint/2010/main" val="2802334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smtClean="0"/>
              <a:t>　２つ目のポイントは，「安全（健康）に留意」することです。</a:t>
            </a:r>
            <a:endParaRPr kumimoji="1" lang="en-US" altLang="ja-JP" dirty="0" smtClean="0"/>
          </a:p>
          <a:p>
            <a:r>
              <a:rPr kumimoji="1" lang="ja-JP" altLang="en-US" dirty="0" smtClean="0"/>
              <a:t>　言うまでもなく，運動部活動において部員の安全を確保することは活動の必須条件です。</a:t>
            </a:r>
            <a:endParaRPr kumimoji="1" lang="en-US" altLang="ja-JP" dirty="0" smtClean="0"/>
          </a:p>
          <a:p>
            <a:endParaRPr kumimoji="1" lang="en-US" altLang="ja-JP" dirty="0" smtClean="0"/>
          </a:p>
          <a:p>
            <a:r>
              <a:rPr kumimoji="1" lang="ja-JP" altLang="en-US" dirty="0" smtClean="0"/>
              <a:t>　生徒は，指導者が安全を確保しているという信頼感があるからこそ，思い切った挑戦ができます。</a:t>
            </a:r>
            <a:endParaRPr kumimoji="1" lang="en-US" altLang="ja-JP" dirty="0" smtClean="0"/>
          </a:p>
          <a:p>
            <a:endParaRPr kumimoji="1" lang="en-US" altLang="ja-JP" dirty="0" smtClean="0"/>
          </a:p>
          <a:p>
            <a:r>
              <a:rPr kumimoji="1" lang="ja-JP" altLang="en-US" dirty="0" smtClean="0"/>
              <a:t>　そういった意味で，部員の安全確保に加え，安全策を部全体で共有するなど，部員が安心して活動できる工夫も大切です。</a:t>
            </a:r>
            <a:endParaRPr kumimoji="1" lang="en-US" altLang="ja-JP" dirty="0" smtClean="0"/>
          </a:p>
          <a:p>
            <a:endParaRPr kumimoji="1" lang="en-US" altLang="ja-JP" dirty="0" smtClean="0"/>
          </a:p>
          <a:p>
            <a:r>
              <a:rPr kumimoji="1" lang="ja-JP" altLang="en-US" dirty="0" smtClean="0"/>
              <a:t>　運動部活動を魅力的なものとするためには，安全を確保し，生徒が安心して挑戦できる環境が大切です。　</a:t>
            </a:r>
            <a:endParaRPr kumimoji="1" lang="en-US" altLang="ja-JP" dirty="0" smtClean="0"/>
          </a:p>
          <a:p>
            <a:endParaRPr kumimoji="1" lang="en-US" altLang="ja-JP" dirty="0" smtClean="0"/>
          </a:p>
          <a:p>
            <a:r>
              <a:rPr kumimoji="1" lang="ja-JP" altLang="en-US" dirty="0" smtClean="0"/>
              <a:t>　具体的な留意点等をスライドに示しておりますが，</a:t>
            </a:r>
            <a:endParaRPr kumimoji="1" lang="en-US" altLang="ja-JP" dirty="0" smtClean="0"/>
          </a:p>
          <a:p>
            <a:r>
              <a:rPr kumimoji="1" lang="ja-JP" altLang="en-US" dirty="0" smtClean="0"/>
              <a:t>　詳細につきましては，広島県教育委員会ホームページに掲載しております「魅力ある運動部活動の在り方</a:t>
            </a:r>
            <a:r>
              <a:rPr kumimoji="1" lang="en-US" altLang="ja-JP" dirty="0" smtClean="0"/>
              <a:t>【</a:t>
            </a:r>
            <a:r>
              <a:rPr kumimoji="1" lang="ja-JP" altLang="en-US" dirty="0" smtClean="0"/>
              <a:t>改訂版</a:t>
            </a:r>
            <a:r>
              <a:rPr kumimoji="1" lang="en-US" altLang="ja-JP" dirty="0" smtClean="0"/>
              <a:t>】</a:t>
            </a:r>
            <a:r>
              <a:rPr kumimoji="1" lang="ja-JP" altLang="en-US" dirty="0" smtClean="0"/>
              <a:t>」を参考にしていただき，</a:t>
            </a:r>
            <a:endParaRPr kumimoji="1" lang="en-US" altLang="ja-JP" dirty="0" smtClean="0"/>
          </a:p>
          <a:p>
            <a:r>
              <a:rPr kumimoji="1" lang="ja-JP" altLang="en-US" dirty="0" smtClean="0"/>
              <a:t>　各学校，各部ごとに安全のための留意点等を確認してください。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15</a:t>
            </a:fld>
            <a:endParaRPr kumimoji="1" lang="ja-JP" altLang="en-US"/>
          </a:p>
        </p:txBody>
      </p:sp>
    </p:spTree>
    <p:extLst>
      <p:ext uri="{BB962C8B-B14F-4D97-AF65-F5344CB8AC3E}">
        <p14:creationId xmlns:p14="http://schemas.microsoft.com/office/powerpoint/2010/main" val="165397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３つ目のポイントは指導者の支援です。</a:t>
            </a:r>
            <a:endParaRPr kumimoji="1" lang="en-US" altLang="ja-JP" dirty="0" smtClean="0"/>
          </a:p>
          <a:p>
            <a:endParaRPr kumimoji="1" lang="en-US" altLang="ja-JP" dirty="0" smtClean="0"/>
          </a:p>
          <a:p>
            <a:r>
              <a:rPr kumimoji="1" lang="ja-JP" altLang="en-US" dirty="0" smtClean="0"/>
              <a:t>　生徒は目標に向かって取り組む過程においては，様々な困難に直面します。</a:t>
            </a:r>
            <a:endParaRPr kumimoji="1" lang="en-US" altLang="ja-JP" dirty="0" smtClean="0"/>
          </a:p>
          <a:p>
            <a:endParaRPr kumimoji="1" lang="en-US" altLang="ja-JP" dirty="0" smtClean="0"/>
          </a:p>
          <a:p>
            <a:r>
              <a:rPr kumimoji="1" lang="ja-JP" altLang="en-US" dirty="0" smtClean="0"/>
              <a:t>　指導者は，生徒が不安に直面した場面においては，時には励まし，</a:t>
            </a:r>
            <a:endParaRPr kumimoji="1" lang="en-US" altLang="ja-JP" dirty="0" smtClean="0"/>
          </a:p>
          <a:p>
            <a:r>
              <a:rPr kumimoji="1" lang="ja-JP" altLang="en-US" dirty="0" smtClean="0"/>
              <a:t>　困難に直面した場面においては，相談に乗り，</a:t>
            </a:r>
            <a:endParaRPr kumimoji="1" lang="en-US" altLang="ja-JP" dirty="0" smtClean="0"/>
          </a:p>
          <a:p>
            <a:r>
              <a:rPr kumimoji="1" lang="ja-JP" altLang="en-US" dirty="0" smtClean="0"/>
              <a:t>　生徒が迷った場面では，適切な助言を行うことも大切です。</a:t>
            </a:r>
            <a:endParaRPr kumimoji="1" lang="en-US" altLang="ja-JP" dirty="0" smtClean="0"/>
          </a:p>
          <a:p>
            <a:endParaRPr kumimoji="1" lang="en-US" altLang="ja-JP" dirty="0" smtClean="0"/>
          </a:p>
          <a:p>
            <a:r>
              <a:rPr kumimoji="1" lang="ja-JP" altLang="en-US" dirty="0" smtClean="0"/>
              <a:t>　指導者が生徒の思いを共感的態度で受け止め，適切な支援を行うことで，</a:t>
            </a:r>
            <a:endParaRPr kumimoji="1" lang="en-US" altLang="ja-JP" dirty="0" smtClean="0"/>
          </a:p>
          <a:p>
            <a:r>
              <a:rPr kumimoji="1" lang="ja-JP" altLang="en-US" dirty="0" smtClean="0"/>
              <a:t>　指導者と生徒の信頼関係は一層深まり，</a:t>
            </a:r>
            <a:endParaRPr kumimoji="1" lang="en-US" altLang="ja-JP" dirty="0" smtClean="0"/>
          </a:p>
          <a:p>
            <a:r>
              <a:rPr kumimoji="1" lang="ja-JP" altLang="en-US" dirty="0" smtClean="0"/>
              <a:t>　また，指導者の支援により不安や困難を乗り越えた部員は自信を深め，</a:t>
            </a:r>
            <a:endParaRPr kumimoji="1" lang="en-US" altLang="ja-JP" dirty="0" smtClean="0"/>
          </a:p>
          <a:p>
            <a:r>
              <a:rPr kumimoji="1" lang="ja-JP" altLang="en-US" dirty="0" smtClean="0"/>
              <a:t>　挑戦・継続する心を身に付けていきます。</a:t>
            </a:r>
            <a:endParaRPr kumimoji="1" lang="en-US" altLang="ja-JP" dirty="0" smtClean="0"/>
          </a:p>
          <a:p>
            <a:endParaRPr kumimoji="1" lang="en-US" altLang="ja-JP" dirty="0" smtClean="0"/>
          </a:p>
          <a:p>
            <a:r>
              <a:rPr kumimoji="1" lang="ja-JP" altLang="en-US" dirty="0" smtClean="0"/>
              <a:t>　このような経験により，生徒にとって運動部活動は，より魅力的なものとなります。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16</a:t>
            </a:fld>
            <a:endParaRPr kumimoji="1" lang="ja-JP" altLang="en-US"/>
          </a:p>
        </p:txBody>
      </p:sp>
    </p:spTree>
    <p:extLst>
      <p:ext uri="{BB962C8B-B14F-4D97-AF65-F5344CB8AC3E}">
        <p14:creationId xmlns:p14="http://schemas.microsoft.com/office/powerpoint/2010/main" val="382134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４つ目のポイントは自主性，主体性です。</a:t>
            </a:r>
            <a:endParaRPr kumimoji="1" lang="en-US" altLang="ja-JP" dirty="0" smtClean="0"/>
          </a:p>
          <a:p>
            <a:endParaRPr kumimoji="1" lang="en-US" altLang="ja-JP" dirty="0" smtClean="0"/>
          </a:p>
          <a:p>
            <a:r>
              <a:rPr kumimoji="1" lang="ja-JP" altLang="en-US" dirty="0" smtClean="0"/>
              <a:t>　運動部活動では，個々の部員が，自分の目標や部の目標，部内での自分の役割や仲間との関係づくりなど，</a:t>
            </a:r>
            <a:endParaRPr kumimoji="1" lang="en-US" altLang="ja-JP" dirty="0" smtClean="0"/>
          </a:p>
          <a:p>
            <a:r>
              <a:rPr kumimoji="1" lang="ja-JP" altLang="en-US" dirty="0" smtClean="0"/>
              <a:t>　その達成や解決に向けて，必要な方法を考えたり，調べたりして実践につなげるなど，</a:t>
            </a:r>
            <a:endParaRPr kumimoji="1" lang="en-US" altLang="ja-JP" dirty="0" smtClean="0"/>
          </a:p>
          <a:p>
            <a:r>
              <a:rPr kumimoji="1" lang="ja-JP" altLang="en-US" dirty="0" smtClean="0"/>
              <a:t>　生徒の主体的で自立した取組を，指導者は発達の段階に応じて支援することが重要です。</a:t>
            </a:r>
            <a:endParaRPr kumimoji="1" lang="en-US" altLang="ja-JP" dirty="0" smtClean="0"/>
          </a:p>
          <a:p>
            <a:endParaRPr kumimoji="1" lang="en-US" altLang="ja-JP" dirty="0" smtClean="0"/>
          </a:p>
          <a:p>
            <a:r>
              <a:rPr kumimoji="1" lang="ja-JP" altLang="en-US" dirty="0" smtClean="0"/>
              <a:t>　生徒は，主体的に意思決定し，行動選択する経験を重ねることで，有能感が高まり，</a:t>
            </a:r>
            <a:endParaRPr kumimoji="1" lang="en-US" altLang="ja-JP" dirty="0" smtClean="0"/>
          </a:p>
          <a:p>
            <a:r>
              <a:rPr kumimoji="1" lang="ja-JP" altLang="en-US" dirty="0" smtClean="0"/>
              <a:t>　運動部活動は生徒にとってより魅力的なものとなります。</a:t>
            </a:r>
            <a:endParaRPr kumimoji="1" lang="en-US" altLang="ja-JP" dirty="0" smtClean="0"/>
          </a:p>
          <a:p>
            <a:endParaRPr kumimoji="1" lang="en-US" altLang="ja-JP" dirty="0" smtClean="0"/>
          </a:p>
          <a:p>
            <a:r>
              <a:rPr kumimoji="1" lang="ja-JP" altLang="en-US" dirty="0" smtClean="0"/>
              <a:t>　スポーツ活動は本来，自発的・自主的に行われるからこそ楽しい活動であり，そこに教育的意義があります。</a:t>
            </a:r>
            <a:endParaRPr kumimoji="1" lang="en-US" altLang="ja-JP" dirty="0" smtClean="0"/>
          </a:p>
          <a:p>
            <a:r>
              <a:rPr kumimoji="1" lang="ja-JP" altLang="en-US" dirty="0" smtClean="0"/>
              <a:t>　指導者は，部員の自主性や主体性を引き出せるよう，部員同士の合意形成を支援したり，部員一人一人の当事者意識を高めるなど，</a:t>
            </a:r>
            <a:endParaRPr kumimoji="1" lang="en-US" altLang="ja-JP" dirty="0" smtClean="0"/>
          </a:p>
          <a:p>
            <a:r>
              <a:rPr kumimoji="1" lang="ja-JP" altLang="en-US" dirty="0" smtClean="0"/>
              <a:t>　場面に応じてファシリテートすることが大切です。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B728F4E-E967-4F7B-B64B-26C4FA309E6B}" type="slidenum">
              <a:rPr kumimoji="1" lang="ja-JP" altLang="en-US" smtClean="0"/>
              <a:pPr/>
              <a:t>17</a:t>
            </a:fld>
            <a:endParaRPr kumimoji="1" lang="ja-JP" altLang="en-US"/>
          </a:p>
        </p:txBody>
      </p:sp>
    </p:spTree>
    <p:extLst>
      <p:ext uri="{BB962C8B-B14F-4D97-AF65-F5344CB8AC3E}">
        <p14:creationId xmlns:p14="http://schemas.microsoft.com/office/powerpoint/2010/main" val="94078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最後のポイントは，達成感です。</a:t>
            </a:r>
            <a:endParaRPr kumimoji="1" lang="en-US" altLang="ja-JP" dirty="0" smtClean="0"/>
          </a:p>
          <a:p>
            <a:endParaRPr kumimoji="1" lang="en-US" altLang="ja-JP" dirty="0" smtClean="0"/>
          </a:p>
          <a:p>
            <a:r>
              <a:rPr kumimoji="1" lang="ja-JP" altLang="en-US" dirty="0" smtClean="0"/>
              <a:t>　自ら設定した目標を，顧問や仲間と共有し，その達成に向けて挑戦し，</a:t>
            </a:r>
            <a:endParaRPr kumimoji="1" lang="en-US" altLang="ja-JP" dirty="0" smtClean="0"/>
          </a:p>
          <a:p>
            <a:r>
              <a:rPr kumimoji="1" lang="ja-JP" altLang="en-US" dirty="0" smtClean="0"/>
              <a:t>　最後までやりきる経験は，何にも代えがたい達成感につながります。</a:t>
            </a:r>
            <a:endParaRPr kumimoji="1" lang="en-US" altLang="ja-JP" dirty="0" smtClean="0"/>
          </a:p>
          <a:p>
            <a:endParaRPr kumimoji="1" lang="en-US" altLang="ja-JP" dirty="0" smtClean="0"/>
          </a:p>
          <a:p>
            <a:r>
              <a:rPr kumimoji="1" lang="ja-JP" altLang="en-US" dirty="0" smtClean="0"/>
              <a:t>　このような達成感を経験した生徒は，</a:t>
            </a:r>
            <a:endParaRPr kumimoji="1" lang="en-US" altLang="ja-JP" dirty="0" smtClean="0"/>
          </a:p>
          <a:p>
            <a:r>
              <a:rPr kumimoji="1" lang="ja-JP" altLang="en-US" dirty="0" smtClean="0"/>
              <a:t>　スポーツの楽しさに加え，</a:t>
            </a:r>
            <a:endParaRPr kumimoji="1" lang="en-US" altLang="ja-JP" dirty="0" smtClean="0"/>
          </a:p>
          <a:p>
            <a:r>
              <a:rPr kumimoji="1" lang="ja-JP" altLang="en-US" dirty="0" smtClean="0"/>
              <a:t>　挑戦することの価値や素晴らしさ，</a:t>
            </a:r>
            <a:endParaRPr kumimoji="1" lang="en-US" altLang="ja-JP" dirty="0" smtClean="0"/>
          </a:p>
          <a:p>
            <a:r>
              <a:rPr kumimoji="1" lang="ja-JP" altLang="en-US" dirty="0" smtClean="0"/>
              <a:t>　協力してやり遂げることの喜びや，</a:t>
            </a:r>
            <a:endParaRPr kumimoji="1" lang="en-US" altLang="ja-JP" dirty="0" smtClean="0"/>
          </a:p>
          <a:p>
            <a:r>
              <a:rPr kumimoji="1" lang="ja-JP" altLang="en-US" dirty="0" smtClean="0"/>
              <a:t>　自分を支えてくれる存在への感謝の心を，</a:t>
            </a:r>
            <a:endParaRPr kumimoji="1" lang="en-US" altLang="ja-JP" dirty="0" smtClean="0"/>
          </a:p>
          <a:p>
            <a:r>
              <a:rPr kumimoji="1" lang="ja-JP" altLang="en-US" dirty="0" smtClean="0"/>
              <a:t>　体のフィルターを通じて理解することができるのではないでしょうか。</a:t>
            </a:r>
            <a:endParaRPr kumimoji="1" lang="en-US" altLang="ja-JP" dirty="0" smtClean="0"/>
          </a:p>
          <a:p>
            <a:endParaRPr kumimoji="1" lang="en-US" altLang="ja-JP" dirty="0" smtClean="0"/>
          </a:p>
          <a:p>
            <a:r>
              <a:rPr kumimoji="1" lang="ja-JP" altLang="en-US" dirty="0" smtClean="0"/>
              <a:t>　また，このような部員の活動に寄り添い続けた指導者にとっても，</a:t>
            </a:r>
            <a:endParaRPr kumimoji="1" lang="en-US" altLang="ja-JP" dirty="0" smtClean="0"/>
          </a:p>
          <a:p>
            <a:r>
              <a:rPr kumimoji="1" lang="ja-JP" altLang="en-US" dirty="0" smtClean="0"/>
              <a:t>　運動部活動を通して成長していく部員の，充実感あふれる姿に直接ふれることができたことは，何物にも代えがたい喜びとなりえます。</a:t>
            </a:r>
            <a:endParaRPr kumimoji="1" lang="en-US" altLang="ja-JP" dirty="0" smtClean="0"/>
          </a:p>
          <a:p>
            <a:endParaRPr kumimoji="1" lang="en-US" altLang="ja-JP" dirty="0" smtClean="0"/>
          </a:p>
          <a:p>
            <a:r>
              <a:rPr kumimoji="1" lang="ja-JP" altLang="en-US" dirty="0" smtClean="0"/>
              <a:t>　魅力ある運動部活動は，生徒のみならず，指導する顧問にとっても，魅力ある教育活動となるのではないでしょうか。</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18</a:t>
            </a:fld>
            <a:endParaRPr kumimoji="1" lang="ja-JP" altLang="en-US"/>
          </a:p>
        </p:txBody>
      </p:sp>
    </p:spTree>
    <p:extLst>
      <p:ext uri="{BB962C8B-B14F-4D97-AF65-F5344CB8AC3E}">
        <p14:creationId xmlns:p14="http://schemas.microsoft.com/office/powerpoint/2010/main" val="122374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　初めにお話ししたとおり，魅力ある運動部活動の姿は，多様であり，</a:t>
            </a:r>
            <a:endParaRPr kumimoji="1" lang="en-US" altLang="ja-JP" dirty="0" smtClean="0"/>
          </a:p>
          <a:p>
            <a:r>
              <a:rPr kumimoji="1" lang="ja-JP" altLang="en-US" dirty="0" smtClean="0"/>
              <a:t>　「これが正解」というものはありません。</a:t>
            </a:r>
            <a:endParaRPr kumimoji="1" lang="en-US" altLang="ja-JP" dirty="0" smtClean="0"/>
          </a:p>
          <a:p>
            <a:endParaRPr kumimoji="1" lang="en-US" altLang="ja-JP" dirty="0" smtClean="0"/>
          </a:p>
          <a:p>
            <a:r>
              <a:rPr kumimoji="1" lang="ja-JP" altLang="en-US" dirty="0" smtClean="0"/>
              <a:t>　各学校や生徒の実態に応じて，魅力ある運動部活動の姿は千差万別です。</a:t>
            </a:r>
            <a:endParaRPr kumimoji="1" lang="en-US" altLang="ja-JP" dirty="0" smtClean="0"/>
          </a:p>
          <a:p>
            <a:endParaRPr kumimoji="1" lang="en-US" altLang="ja-JP" dirty="0" smtClean="0"/>
          </a:p>
          <a:p>
            <a:r>
              <a:rPr kumimoji="1" lang="ja-JP" altLang="en-US" dirty="0" smtClean="0"/>
              <a:t>　このため，各学校，そして，各運動部においては，魅力ある運動部活動の在り方について考え，</a:t>
            </a:r>
            <a:endParaRPr kumimoji="1" lang="en-US" altLang="ja-JP" dirty="0" smtClean="0"/>
          </a:p>
          <a:p>
            <a:r>
              <a:rPr kumimoji="1" lang="ja-JP" altLang="en-US" dirty="0" smtClean="0"/>
              <a:t>　その活動が，より有効なものとなるよう，生徒や顧問，保護者や地域などとの連携の中で，</a:t>
            </a:r>
            <a:endParaRPr kumimoji="1" lang="en-US" altLang="ja-JP" dirty="0" smtClean="0"/>
          </a:p>
          <a:p>
            <a:r>
              <a:rPr kumimoji="1" lang="ja-JP" altLang="en-US" dirty="0" smtClean="0"/>
              <a:t>　運動部活動の魅力が育まれていくことが大切です。</a:t>
            </a:r>
            <a:endParaRPr kumimoji="1" lang="en-US" altLang="ja-JP" dirty="0" smtClean="0"/>
          </a:p>
          <a:p>
            <a:endParaRPr kumimoji="1" lang="en-US" altLang="ja-JP" dirty="0" smtClean="0"/>
          </a:p>
          <a:p>
            <a:r>
              <a:rPr kumimoji="1" lang="ja-JP" altLang="en-US" dirty="0" smtClean="0"/>
              <a:t>　運動部活動はこれまで，学校教育の一環として行われ，我が国のスポーツを大きく支えてきました。</a:t>
            </a:r>
            <a:endParaRPr kumimoji="1" lang="en-US" altLang="ja-JP" dirty="0" smtClean="0"/>
          </a:p>
          <a:p>
            <a:r>
              <a:rPr kumimoji="1" lang="ja-JP" altLang="en-US" dirty="0" smtClean="0"/>
              <a:t>　授業を終えた生徒が，学校の施設を活用し，身近にスポーツを楽しめる，世界で稀に見るジュニア期の子供のスポーツ環境により，</a:t>
            </a:r>
            <a:endParaRPr kumimoji="1" lang="en-US" altLang="ja-JP" dirty="0" smtClean="0"/>
          </a:p>
          <a:p>
            <a:endParaRPr kumimoji="1" lang="en-US" altLang="ja-JP" dirty="0" smtClean="0"/>
          </a:p>
          <a:p>
            <a:r>
              <a:rPr kumimoji="1" lang="ja-JP" altLang="en-US" dirty="0" smtClean="0"/>
              <a:t>　生徒は，運動部活動の経験から，単にスポーツを楽しんだり，技能を向上させることにとどまらず，自分の将来を決定したり，部活動を通じて友と出会うなど，</a:t>
            </a:r>
            <a:endParaRPr kumimoji="1" lang="en-US" altLang="ja-JP" dirty="0" smtClean="0"/>
          </a:p>
          <a:p>
            <a:r>
              <a:rPr kumimoji="1" lang="ja-JP" altLang="en-US" dirty="0" smtClean="0"/>
              <a:t>　多くの生徒の心身の成長と豊かな学校生活の実現に，大きな役割を果たしてきました。</a:t>
            </a:r>
          </a:p>
          <a:p>
            <a:endParaRPr kumimoji="1" lang="en-US" altLang="ja-JP" dirty="0" smtClean="0"/>
          </a:p>
          <a:p>
            <a:r>
              <a:rPr kumimoji="1" lang="ja-JP" altLang="en-US" dirty="0" smtClean="0"/>
              <a:t>　また，運動部活動は，学校の教育活動の枠を超え，社会全体に活力を与えており，</a:t>
            </a:r>
            <a:endParaRPr kumimoji="1" lang="en-US" altLang="ja-JP" dirty="0" smtClean="0"/>
          </a:p>
          <a:p>
            <a:r>
              <a:rPr kumimoji="1" lang="ja-JP" altLang="en-US" dirty="0" smtClean="0"/>
              <a:t>　例えば運動部活動のテレビ中継などでは，たとえそのプレイがプロ選手ほど洗練されていなくとも，</a:t>
            </a:r>
            <a:endParaRPr kumimoji="1" lang="en-US" altLang="ja-JP" dirty="0" smtClean="0"/>
          </a:p>
          <a:p>
            <a:r>
              <a:rPr kumimoji="1" lang="ja-JP" altLang="en-US" dirty="0" smtClean="0"/>
              <a:t>　そのひたむきな姿に，全国で多くの感動を生んでいます。</a:t>
            </a:r>
            <a:endParaRPr kumimoji="1" lang="en-US" altLang="ja-JP" dirty="0" smtClean="0"/>
          </a:p>
          <a:p>
            <a:endParaRPr kumimoji="1" lang="en-US" altLang="ja-JP" dirty="0" smtClean="0"/>
          </a:p>
          <a:p>
            <a:r>
              <a:rPr kumimoji="1" lang="ja-JP" altLang="en-US" dirty="0" smtClean="0"/>
              <a:t>　このように，学校において大きな役割を担っている運動部活動を，今後とも持続可能なものとするためにも，</a:t>
            </a:r>
            <a:endParaRPr kumimoji="1" lang="en-US" altLang="ja-JP" dirty="0" smtClean="0"/>
          </a:p>
          <a:p>
            <a:r>
              <a:rPr kumimoji="1" lang="ja-JP" altLang="en-US" dirty="0" smtClean="0"/>
              <a:t>　各学校，そして，各運動部において，魅力ある運動部活動の在り方について考え，</a:t>
            </a:r>
          </a:p>
          <a:p>
            <a:r>
              <a:rPr kumimoji="1" lang="ja-JP" altLang="en-US" dirty="0" smtClean="0"/>
              <a:t>　その活動が，より有効なものとなるよう，生徒や顧問，保護者や地域などとの連携の中で，</a:t>
            </a:r>
          </a:p>
          <a:p>
            <a:r>
              <a:rPr kumimoji="1" lang="ja-JP" altLang="en-US" dirty="0" smtClean="0"/>
              <a:t>　運動部活動の魅力が育まれていくことが大切です。</a:t>
            </a:r>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19</a:t>
            </a:fld>
            <a:endParaRPr kumimoji="1" lang="ja-JP" altLang="en-US"/>
          </a:p>
        </p:txBody>
      </p:sp>
    </p:spTree>
    <p:extLst>
      <p:ext uri="{BB962C8B-B14F-4D97-AF65-F5344CB8AC3E}">
        <p14:creationId xmlns:p14="http://schemas.microsoft.com/office/powerpoint/2010/main" val="18226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適切な部活動指導研修参考資料</a:t>
            </a:r>
            <a:r>
              <a:rPr kumimoji="1" lang="ja-JP" altLang="en-US" smtClean="0"/>
              <a:t>ボリューム１</a:t>
            </a:r>
            <a:endParaRPr kumimoji="1" lang="en-US" altLang="ja-JP" smtClean="0"/>
          </a:p>
          <a:p>
            <a:endParaRPr kumimoji="1" lang="en-US" altLang="ja-JP" dirty="0" smtClean="0"/>
          </a:p>
          <a:p>
            <a:r>
              <a:rPr kumimoji="1" lang="ja-JP" altLang="en-US" dirty="0" smtClean="0"/>
              <a:t>「魅力的な運動部活動の在り方」について，説明します。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2</a:t>
            </a:fld>
            <a:endParaRPr kumimoji="1" lang="ja-JP" altLang="en-US"/>
          </a:p>
        </p:txBody>
      </p:sp>
    </p:spTree>
    <p:extLst>
      <p:ext uri="{BB962C8B-B14F-4D97-AF65-F5344CB8AC3E}">
        <p14:creationId xmlns:p14="http://schemas.microsoft.com/office/powerpoint/2010/main" val="3138847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20</a:t>
            </a:fld>
            <a:endParaRPr kumimoji="1" lang="ja-JP" altLang="en-US"/>
          </a:p>
        </p:txBody>
      </p:sp>
    </p:spTree>
    <p:extLst>
      <p:ext uri="{BB962C8B-B14F-4D97-AF65-F5344CB8AC3E}">
        <p14:creationId xmlns:p14="http://schemas.microsoft.com/office/powerpoint/2010/main" val="318375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21</a:t>
            </a:fld>
            <a:endParaRPr kumimoji="1" lang="ja-JP" altLang="en-US"/>
          </a:p>
        </p:txBody>
      </p:sp>
    </p:spTree>
    <p:extLst>
      <p:ext uri="{BB962C8B-B14F-4D97-AF65-F5344CB8AC3E}">
        <p14:creationId xmlns:p14="http://schemas.microsoft.com/office/powerpoint/2010/main" val="190240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en-US" altLang="ja-JP" dirty="0" smtClean="0"/>
              <a:t>vol.1</a:t>
            </a:r>
            <a:r>
              <a:rPr kumimoji="1" lang="ja-JP" altLang="en-US" dirty="0" smtClean="0"/>
              <a:t>の内容は大きく２点あります。</a:t>
            </a:r>
            <a:endParaRPr kumimoji="1" lang="en-US" altLang="ja-JP" dirty="0" smtClean="0"/>
          </a:p>
          <a:p>
            <a:endParaRPr kumimoji="1" lang="en-US" altLang="ja-JP" dirty="0" smtClean="0"/>
          </a:p>
          <a:p>
            <a:r>
              <a:rPr kumimoji="1" lang="ja-JP" altLang="en-US" dirty="0" smtClean="0"/>
              <a:t>はじめに，最近の運動部活動に関する国の動向を説明する中で，運動部を取り巻く現状についてお話させていただき，</a:t>
            </a:r>
            <a:endParaRPr kumimoji="1" lang="en-US" altLang="ja-JP" dirty="0" smtClean="0"/>
          </a:p>
          <a:p>
            <a:endParaRPr kumimoji="1" lang="en-US" altLang="ja-JP" dirty="0" smtClean="0"/>
          </a:p>
          <a:p>
            <a:r>
              <a:rPr kumimoji="1" lang="ja-JP" altLang="en-US" dirty="0" smtClean="0"/>
              <a:t>その後に，広島県教育委員会の考える，魅力ある運動部活動の姿について，お話させていただきます。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3</a:t>
            </a:fld>
            <a:endParaRPr kumimoji="1" lang="ja-JP" altLang="en-US"/>
          </a:p>
        </p:txBody>
      </p:sp>
    </p:spTree>
    <p:extLst>
      <p:ext uri="{BB962C8B-B14F-4D97-AF65-F5344CB8AC3E}">
        <p14:creationId xmlns:p14="http://schemas.microsoft.com/office/powerpoint/2010/main" val="323713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それでは，「運動部活動の現状」について説明させていただきます。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4</a:t>
            </a:fld>
            <a:endParaRPr kumimoji="1" lang="ja-JP" altLang="en-US"/>
          </a:p>
        </p:txBody>
      </p:sp>
    </p:spTree>
    <p:extLst>
      <p:ext uri="{BB962C8B-B14F-4D97-AF65-F5344CB8AC3E}">
        <p14:creationId xmlns:p14="http://schemas.microsoft.com/office/powerpoint/2010/main" val="181314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　ここでは，近年国から出されたガイドラインを２つ，通知を２つ示させていただきます。</a:t>
            </a:r>
            <a:endParaRPr kumimoji="1" lang="en-US" altLang="ja-JP" dirty="0" smtClean="0"/>
          </a:p>
          <a:p>
            <a:r>
              <a:rPr kumimoji="1" lang="ja-JP" altLang="en-US" dirty="0" smtClean="0"/>
              <a:t>　それぞれについて，概要を説明しますが，運動部活動の指導を行う上で，大変重要な内容ですので，</a:t>
            </a:r>
            <a:endParaRPr kumimoji="1" lang="en-US" altLang="ja-JP" dirty="0" smtClean="0"/>
          </a:p>
          <a:p>
            <a:r>
              <a:rPr kumimoji="1" lang="ja-JP" altLang="en-US" dirty="0" smtClean="0"/>
              <a:t>　詳細につきましては，県教育委員会ホームページにも掲載しておりますので，インターネット等で確認していただきますよう，お願いします。</a:t>
            </a:r>
            <a:endParaRPr kumimoji="1" lang="en-US" altLang="ja-JP" dirty="0" smtClean="0"/>
          </a:p>
          <a:p>
            <a:endParaRPr kumimoji="1" lang="en-US" altLang="ja-JP" dirty="0" smtClean="0"/>
          </a:p>
          <a:p>
            <a:r>
              <a:rPr kumimoji="1" lang="ja-JP" altLang="en-US" dirty="0" smtClean="0"/>
              <a:t>　まず，運動部活動に関する国の動向を理解するうえで，重要な２つのガイドラインを示します。</a:t>
            </a:r>
            <a:endParaRPr kumimoji="1" lang="en-US" altLang="ja-JP" dirty="0" smtClean="0"/>
          </a:p>
          <a:p>
            <a:endParaRPr kumimoji="1" lang="en-US" altLang="ja-JP" dirty="0" smtClean="0"/>
          </a:p>
          <a:p>
            <a:r>
              <a:rPr kumimoji="1" lang="ja-JP" altLang="en-US" dirty="0" smtClean="0"/>
              <a:t>　一つ目は，平成２５年に文部科学省が策定した「運動部活動での指導のガイドライン」です。</a:t>
            </a:r>
            <a:endParaRPr kumimoji="1" lang="en-US" altLang="ja-JP" dirty="0" smtClean="0"/>
          </a:p>
          <a:p>
            <a:r>
              <a:rPr kumimoji="1" lang="ja-JP" altLang="en-US" dirty="0" smtClean="0"/>
              <a:t>　このガイドラインは，運動部での指導において必要である，又は配慮が望まれる基本的な事項，留意点が示されております。</a:t>
            </a:r>
            <a:endParaRPr kumimoji="1" lang="en-US" altLang="ja-JP" dirty="0" smtClean="0"/>
          </a:p>
          <a:p>
            <a:r>
              <a:rPr kumimoji="1" lang="ja-JP" altLang="en-US" dirty="0" smtClean="0"/>
              <a:t>　本文中には，通常のスポーツ指導による肉体的，精神的負荷として考えられる指導や，体罰等の許されない指導と考えられるものの例が示されており，</a:t>
            </a:r>
            <a:endParaRPr kumimoji="1" lang="en-US" altLang="ja-JP" dirty="0" smtClean="0"/>
          </a:p>
          <a:p>
            <a:r>
              <a:rPr kumimoji="1" lang="ja-JP" altLang="en-US" dirty="0" smtClean="0"/>
              <a:t>　運動部活動での具体的な指導の在り方がまとめられております。</a:t>
            </a:r>
            <a:endParaRPr kumimoji="1" lang="en-US" altLang="ja-JP" dirty="0" smtClean="0"/>
          </a:p>
          <a:p>
            <a:endParaRPr kumimoji="1" lang="en-US" altLang="ja-JP" dirty="0" smtClean="0"/>
          </a:p>
          <a:p>
            <a:r>
              <a:rPr kumimoji="1" lang="ja-JP" altLang="en-US" dirty="0" smtClean="0"/>
              <a:t>　二つ目は，平成３０年にスポーツ庁が策定した「運動部活動の在り方に関する総合的なガイドライン」です。</a:t>
            </a:r>
            <a:endParaRPr kumimoji="1" lang="en-US" altLang="ja-JP" dirty="0" smtClean="0"/>
          </a:p>
          <a:p>
            <a:r>
              <a:rPr kumimoji="1" lang="ja-JP" altLang="en-US" dirty="0" smtClean="0"/>
              <a:t>　このガイドラインは，生徒にとって望ましいスポーツ環境を構築するという観点に立ち，</a:t>
            </a:r>
            <a:endParaRPr kumimoji="1" lang="en-US" altLang="ja-JP" dirty="0" smtClean="0"/>
          </a:p>
          <a:p>
            <a:r>
              <a:rPr kumimoji="1" lang="ja-JP" altLang="en-US" dirty="0" smtClean="0"/>
              <a:t>　運動部が地域，学校，競技種目等に応じた多様な形で最適に実施されることを目指して策定され，</a:t>
            </a:r>
            <a:endParaRPr kumimoji="1" lang="en-US" altLang="ja-JP" dirty="0" smtClean="0"/>
          </a:p>
          <a:p>
            <a:r>
              <a:rPr kumimoji="1" lang="ja-JP" altLang="en-US" dirty="0" smtClean="0"/>
              <a:t>　適切な休養日等の基準や，学校単位で参加する大会等の見直しが示されており，</a:t>
            </a:r>
            <a:endParaRPr kumimoji="1" lang="en-US" altLang="ja-JP" dirty="0" smtClean="0"/>
          </a:p>
          <a:p>
            <a:r>
              <a:rPr kumimoji="1" lang="ja-JP" altLang="en-US" dirty="0" smtClean="0"/>
              <a:t>　このガイドラインでは，運動部活動の休養日の設定などを含めた「運動部活動の方針」等を，学校設置者及び学校が策定することが示されています。</a:t>
            </a:r>
            <a:endParaRPr kumimoji="1" lang="en-US" altLang="ja-JP" dirty="0" smtClean="0"/>
          </a:p>
          <a:p>
            <a:endParaRPr kumimoji="1" lang="en-US" altLang="ja-JP" dirty="0" smtClean="0"/>
          </a:p>
          <a:p>
            <a:r>
              <a:rPr kumimoji="1" lang="ja-JP" altLang="en-US" dirty="0" smtClean="0"/>
              <a:t>　広島県教育委員会におきましても，このガイドラインを受け，平成３０年７月に，広島県における「運動部活動の方針」を策定しております。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5</a:t>
            </a:fld>
            <a:endParaRPr kumimoji="1" lang="ja-JP" altLang="en-US"/>
          </a:p>
        </p:txBody>
      </p:sp>
    </p:spTree>
    <p:extLst>
      <p:ext uri="{BB962C8B-B14F-4D97-AF65-F5344CB8AC3E}">
        <p14:creationId xmlns:p14="http://schemas.microsoft.com/office/powerpoint/2010/main" val="380492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こちらが，広島県における「運動部活動の方針」の一部です。</a:t>
            </a:r>
            <a:endParaRPr kumimoji="1" lang="en-US" altLang="ja-JP" dirty="0" smtClean="0"/>
          </a:p>
          <a:p>
            <a:r>
              <a:rPr kumimoji="1" lang="ja-JP" altLang="en-US" dirty="0" smtClean="0"/>
              <a:t>　特に，「３　適切な休養日等の設定」，「５　学校単位で参加する大会等の見直し」にご注目ください。</a:t>
            </a:r>
            <a:endParaRPr kumimoji="1" lang="en-US" altLang="ja-JP" dirty="0" smtClean="0"/>
          </a:p>
          <a:p>
            <a:r>
              <a:rPr kumimoji="1" lang="ja-JP" altLang="en-US" dirty="0" smtClean="0"/>
              <a:t>　この方針は，広島県教育委員会のホームページに全文を公開しておりますので，ご確認ください。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6</a:t>
            </a:fld>
            <a:endParaRPr kumimoji="1" lang="ja-JP" altLang="en-US"/>
          </a:p>
        </p:txBody>
      </p:sp>
    </p:spTree>
    <p:extLst>
      <p:ext uri="{BB962C8B-B14F-4D97-AF65-F5344CB8AC3E}">
        <p14:creationId xmlns:p14="http://schemas.microsoft.com/office/powerpoint/2010/main" val="3791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また，広島県教育委員会では平成３１年３月に運動部活動の指導上の留意点を取りまとめた「魅力ある運動部活動の在り方</a:t>
            </a:r>
            <a:r>
              <a:rPr kumimoji="1" lang="en-US" altLang="ja-JP" dirty="0" smtClean="0"/>
              <a:t>【</a:t>
            </a:r>
            <a:r>
              <a:rPr kumimoji="1" lang="ja-JP" altLang="en-US" dirty="0" smtClean="0"/>
              <a:t>改訂版</a:t>
            </a:r>
            <a:r>
              <a:rPr kumimoji="1" lang="en-US" altLang="ja-JP" dirty="0" smtClean="0"/>
              <a:t>】</a:t>
            </a:r>
            <a:r>
              <a:rPr kumimoji="1" lang="ja-JP" altLang="en-US" dirty="0" smtClean="0"/>
              <a:t>」を作成し，</a:t>
            </a:r>
            <a:endParaRPr kumimoji="1" lang="en-US" altLang="ja-JP" dirty="0" smtClean="0"/>
          </a:p>
          <a:p>
            <a:r>
              <a:rPr kumimoji="1" lang="ja-JP" altLang="en-US" dirty="0" smtClean="0"/>
              <a:t>　公開しております。</a:t>
            </a:r>
            <a:endParaRPr kumimoji="1" lang="en-US" altLang="ja-JP" dirty="0" smtClean="0"/>
          </a:p>
          <a:p>
            <a:r>
              <a:rPr kumimoji="1" lang="ja-JP" altLang="en-US" dirty="0" smtClean="0"/>
              <a:t>　この資料は，運動部の経験が浅い指導者にも，平易に理解できるよう作成し，初版の平成２２年から現在まで広島県教育委員会や校内の研修会等において，</a:t>
            </a:r>
            <a:endParaRPr kumimoji="1" lang="en-US" altLang="ja-JP" dirty="0" smtClean="0"/>
          </a:p>
          <a:p>
            <a:r>
              <a:rPr kumimoji="1" lang="ja-JP" altLang="en-US" dirty="0" smtClean="0"/>
              <a:t>　広く活用されております。</a:t>
            </a:r>
            <a:endParaRPr kumimoji="1" lang="en-US" altLang="ja-JP" dirty="0" smtClean="0"/>
          </a:p>
          <a:p>
            <a:endParaRPr kumimoji="1" lang="en-US" altLang="ja-JP" dirty="0" smtClean="0"/>
          </a:p>
          <a:p>
            <a:r>
              <a:rPr kumimoji="1" lang="ja-JP" altLang="en-US" dirty="0" smtClean="0"/>
              <a:t>　運動部の指導にあたり，確認してください。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7</a:t>
            </a:fld>
            <a:endParaRPr kumimoji="1" lang="ja-JP" altLang="en-US"/>
          </a:p>
        </p:txBody>
      </p:sp>
    </p:spTree>
    <p:extLst>
      <p:ext uri="{BB962C8B-B14F-4D97-AF65-F5344CB8AC3E}">
        <p14:creationId xmlns:p14="http://schemas.microsoft.com/office/powerpoint/2010/main" val="331423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kumimoji="1" lang="ja-JP" altLang="en-US" dirty="0" smtClean="0"/>
              <a:t>　続いて，国が派出した文書を２つお示しします。</a:t>
            </a:r>
            <a:endParaRPr kumimoji="1" lang="en-US" altLang="ja-JP" dirty="0" smtClean="0"/>
          </a:p>
          <a:p>
            <a:endParaRPr kumimoji="1" lang="en-US" altLang="ja-JP" dirty="0" smtClean="0"/>
          </a:p>
          <a:p>
            <a:r>
              <a:rPr kumimoji="1" lang="ja-JP" altLang="en-US" dirty="0" smtClean="0"/>
              <a:t>　一つ目は平成２９年にスポーツ庁，文化庁，文部科学省から通知された「学校教育法施行規則の一部を改正する省令について」です。</a:t>
            </a:r>
            <a:endParaRPr kumimoji="1" lang="en-US" altLang="ja-JP" dirty="0" smtClean="0"/>
          </a:p>
          <a:p>
            <a:r>
              <a:rPr kumimoji="1" lang="ja-JP" altLang="en-US" dirty="0" smtClean="0"/>
              <a:t>　この通知は，学校における部活動の指導体制の充実のため制度化された「部活動指導員」の職務や任用について示したものです。</a:t>
            </a:r>
            <a:endParaRPr kumimoji="1" lang="en-US" altLang="ja-JP" dirty="0" smtClean="0"/>
          </a:p>
          <a:p>
            <a:r>
              <a:rPr kumimoji="1" lang="ja-JP" altLang="en-US" dirty="0" smtClean="0"/>
              <a:t>　この内容については，</a:t>
            </a:r>
            <a:r>
              <a:rPr kumimoji="1" lang="en-US" altLang="ja-JP" dirty="0" smtClean="0"/>
              <a:t>vol2.</a:t>
            </a:r>
            <a:r>
              <a:rPr kumimoji="1" lang="ja-JP" altLang="en-US" dirty="0" smtClean="0"/>
              <a:t>「学校教育における部活動の位置づけ及び意義等について」で説明します。</a:t>
            </a:r>
            <a:endParaRPr kumimoji="1" lang="en-US" altLang="ja-JP" dirty="0" smtClean="0"/>
          </a:p>
          <a:p>
            <a:endParaRPr kumimoji="1" lang="en-US" altLang="ja-JP" dirty="0" smtClean="0"/>
          </a:p>
          <a:p>
            <a:r>
              <a:rPr kumimoji="1" lang="ja-JP" altLang="en-US" dirty="0" smtClean="0"/>
              <a:t>　二つ目は令和２年にスポーツ庁，文化庁，文部科学省より事務連絡のあった，「学校の働き方改革を踏まえた部活動改革についての送付について」です。</a:t>
            </a:r>
            <a:endParaRPr kumimoji="1" lang="en-US" altLang="ja-JP" dirty="0" smtClean="0"/>
          </a:p>
          <a:p>
            <a:r>
              <a:rPr kumimoji="1" lang="ja-JP" altLang="en-US" dirty="0" smtClean="0"/>
              <a:t>　この事務連絡は，中央教育審議会答申において，部活動が，学校の業務だが，必ずしも教師が担う必要のない業務の一つとして示されたことを受け，</a:t>
            </a:r>
            <a:endParaRPr kumimoji="1" lang="en-US" altLang="ja-JP" dirty="0" smtClean="0"/>
          </a:p>
          <a:p>
            <a:r>
              <a:rPr kumimoji="1" lang="ja-JP" altLang="en-US" dirty="0" smtClean="0"/>
              <a:t>　将来的に部活動を学校単位から地域単位の取組にし，学校以外が担うことを積極的に進めることを</a:t>
            </a:r>
            <a:r>
              <a:rPr kumimoji="1" lang="ja-JP" altLang="en-US" smtClean="0"/>
              <a:t>目的</a:t>
            </a:r>
            <a:r>
              <a:rPr kumimoji="1" lang="ja-JP" altLang="en-US" smtClean="0"/>
              <a:t>に発出されました</a:t>
            </a:r>
            <a:r>
              <a:rPr kumimoji="1" lang="ja-JP" altLang="en-US" dirty="0" smtClean="0"/>
              <a:t>。</a:t>
            </a:r>
            <a:endParaRPr kumimoji="1" lang="en-US" altLang="ja-JP" dirty="0" smtClean="0"/>
          </a:p>
          <a:p>
            <a:r>
              <a:rPr kumimoji="1" lang="ja-JP" altLang="en-US" dirty="0" smtClean="0"/>
              <a:t>　通知の内容としては，令和５年度以降，休日の部活動の段階的な地域移行を図り，休日の部活動の指導を望まない教師が休日の部活動に従事しないことが示され，</a:t>
            </a:r>
            <a:endParaRPr kumimoji="1" lang="en-US" altLang="ja-JP" dirty="0" smtClean="0"/>
          </a:p>
          <a:p>
            <a:r>
              <a:rPr kumimoji="1" lang="ja-JP" altLang="en-US" dirty="0" smtClean="0"/>
              <a:t>　地域の活動として行われる地域部活動の実施のために必要な取組を進めることとされています。</a:t>
            </a:r>
            <a:endParaRPr kumimoji="1" lang="en-US" altLang="ja-JP" dirty="0" smtClean="0"/>
          </a:p>
          <a:p>
            <a:endParaRPr kumimoji="1" lang="en-US" altLang="ja-JP" dirty="0" smtClean="0"/>
          </a:p>
          <a:p>
            <a:r>
              <a:rPr kumimoji="1" lang="ja-JP" altLang="en-US" dirty="0" smtClean="0"/>
              <a:t>　この取組を進めるためには，「休日の部活動指導を担う地域人材の確保」や，「大会の在り方の整理」など，課題が多く，</a:t>
            </a:r>
            <a:endParaRPr kumimoji="1" lang="en-US" altLang="ja-JP" dirty="0" smtClean="0"/>
          </a:p>
          <a:p>
            <a:r>
              <a:rPr kumimoji="1" lang="ja-JP" altLang="en-US" dirty="0" smtClean="0"/>
              <a:t>　令和３年度から２年間，全国で実践研究が実施されます。</a:t>
            </a:r>
            <a:endParaRPr kumimoji="1" lang="en-US" altLang="ja-JP" dirty="0" smtClean="0"/>
          </a:p>
          <a:p>
            <a:endParaRPr kumimoji="1" lang="en-US" altLang="ja-JP" dirty="0" smtClean="0"/>
          </a:p>
          <a:p>
            <a:r>
              <a:rPr kumimoji="1" lang="ja-JP" altLang="en-US" dirty="0" smtClean="0"/>
              <a:t>　　</a:t>
            </a:r>
            <a:endParaRPr kumimoji="1" lang="en-US" altLang="ja-JP" dirty="0" smtClean="0"/>
          </a:p>
          <a:p>
            <a:r>
              <a:rPr kumimoji="1" lang="ja-JP" altLang="en-US" dirty="0" smtClean="0"/>
              <a:t>　ここでは，近年の国の動向を全般的に理解いただくため，国の示したガイドライン等を示しました。</a:t>
            </a:r>
            <a:endParaRPr kumimoji="1" lang="en-US" altLang="ja-JP" dirty="0" smtClean="0"/>
          </a:p>
          <a:p>
            <a:r>
              <a:rPr kumimoji="1" lang="ja-JP" altLang="en-US" dirty="0" smtClean="0"/>
              <a:t>　今後は，この国の示した文書等が示す方向で，部活動改革が全国展開されていくと予想されます。</a:t>
            </a:r>
            <a:endParaRPr kumimoji="1" lang="en-US" altLang="ja-JP" dirty="0" smtClean="0"/>
          </a:p>
          <a:p>
            <a:endParaRPr kumimoji="1" lang="en-US" altLang="ja-JP" dirty="0" smtClean="0"/>
          </a:p>
          <a:p>
            <a:r>
              <a:rPr kumimoji="1" lang="ja-JP" altLang="en-US" dirty="0" smtClean="0"/>
              <a:t>　今回国が示した改革は，これまでの学校における部活動の在り方のみならず，今後のジュニア期の生徒のスポーツ環境の整備にまで関わる，大きな改革になると考えられます。</a:t>
            </a:r>
            <a:endParaRPr kumimoji="1" lang="en-US" altLang="ja-JP" dirty="0" smtClean="0"/>
          </a:p>
          <a:p>
            <a:r>
              <a:rPr kumimoji="1" lang="ja-JP" altLang="en-US" dirty="0" smtClean="0"/>
              <a:t>　引き続き，国の動向を注視いただき，適切に対応いただきますよう，お願いします。</a:t>
            </a:r>
            <a:endParaRPr kumimoji="1" lang="en-US" altLang="ja-JP" dirty="0" smtClean="0"/>
          </a:p>
          <a:p>
            <a:r>
              <a:rPr kumimoji="1" lang="ja-JP" altLang="en-US" dirty="0" smtClean="0"/>
              <a:t>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8</a:t>
            </a:fld>
            <a:endParaRPr kumimoji="1" lang="ja-JP" altLang="en-US"/>
          </a:p>
        </p:txBody>
      </p:sp>
    </p:spTree>
    <p:extLst>
      <p:ext uri="{BB962C8B-B14F-4D97-AF65-F5344CB8AC3E}">
        <p14:creationId xmlns:p14="http://schemas.microsoft.com/office/powerpoint/2010/main" val="164073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続いて，</a:t>
            </a:r>
            <a:endParaRPr kumimoji="1" lang="en-US" altLang="ja-JP" dirty="0" smtClean="0"/>
          </a:p>
          <a:p>
            <a:r>
              <a:rPr kumimoji="1" lang="ja-JP" altLang="en-US" dirty="0" smtClean="0"/>
              <a:t>　広島県教育委員会の考える「魅力ある運動部活動の在り方」について説明します。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B728F4E-E967-4F7B-B64B-26C4FA309E6B}" type="slidenum">
              <a:rPr kumimoji="1" lang="ja-JP" altLang="en-US" smtClean="0"/>
              <a:pPr/>
              <a:t>9</a:t>
            </a:fld>
            <a:endParaRPr kumimoji="1" lang="ja-JP" altLang="en-US"/>
          </a:p>
        </p:txBody>
      </p:sp>
    </p:spTree>
    <p:extLst>
      <p:ext uri="{BB962C8B-B14F-4D97-AF65-F5344CB8AC3E}">
        <p14:creationId xmlns:p14="http://schemas.microsoft.com/office/powerpoint/2010/main" val="427130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79372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141225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320067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546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502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6645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566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068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307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7747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685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3452151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2549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4788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843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273513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50579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59502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133360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206328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7726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21EC29-C27F-41C3-900E-966A5B1759A5}" type="datetimeFigureOut">
              <a:rPr kumimoji="1" lang="ja-JP" altLang="en-US" smtClean="0"/>
              <a:pPr/>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196315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EC29-C27F-41C3-900E-966A5B1759A5}" type="datetimeFigureOut">
              <a:rPr kumimoji="1" lang="ja-JP" altLang="en-US" smtClean="0"/>
              <a:pPr/>
              <a:t>2021/3/29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4F54-5C34-4FD7-94D6-81A42D7294B8}" type="slidenum">
              <a:rPr kumimoji="1" lang="ja-JP" altLang="en-US" smtClean="0"/>
              <a:pPr/>
              <a:t>‹#›</a:t>
            </a:fld>
            <a:endParaRPr kumimoji="1" lang="ja-JP" altLang="en-US"/>
          </a:p>
        </p:txBody>
      </p:sp>
    </p:spTree>
    <p:extLst>
      <p:ext uri="{BB962C8B-B14F-4D97-AF65-F5344CB8AC3E}">
        <p14:creationId xmlns:p14="http://schemas.microsoft.com/office/powerpoint/2010/main" val="2961824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1EC29-C27F-41C3-900E-966A5B1759A5}"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F4F54-5C34-4FD7-94D6-81A42D7294B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6422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テキスト ボックス 1"/>
          <p:cNvSpPr txBox="1"/>
          <p:nvPr/>
        </p:nvSpPr>
        <p:spPr>
          <a:xfrm>
            <a:off x="1988713" y="332656"/>
            <a:ext cx="5310590" cy="707886"/>
          </a:xfrm>
          <a:prstGeom prst="rect">
            <a:avLst/>
          </a:prstGeom>
          <a:noFill/>
        </p:spPr>
        <p:txBody>
          <a:bodyPr wrap="square" rtlCol="0">
            <a:spAutoFit/>
          </a:bodyPr>
          <a:lstStyle/>
          <a:p>
            <a:pPr algn="ctr"/>
            <a:r>
              <a:rPr lang="ja-JP" altLang="en-US" sz="2000" dirty="0">
                <a:solidFill>
                  <a:srgbClr val="FFFF00"/>
                </a:solidFill>
              </a:rPr>
              <a:t>適切な部活動指導研修　参考資料　</a:t>
            </a:r>
            <a:endParaRPr lang="en-US" altLang="ja-JP" sz="2000" dirty="0">
              <a:solidFill>
                <a:srgbClr val="FFFF00"/>
              </a:solidFill>
            </a:endParaRPr>
          </a:p>
          <a:p>
            <a:pPr algn="ctr"/>
            <a:r>
              <a:rPr lang="ja-JP" altLang="en-US" sz="2000" dirty="0">
                <a:solidFill>
                  <a:srgbClr val="FFFF00"/>
                </a:solidFill>
              </a:rPr>
              <a:t>活用</a:t>
            </a:r>
            <a:r>
              <a:rPr lang="ja-JP" altLang="en-US" sz="2000" dirty="0" smtClean="0">
                <a:solidFill>
                  <a:srgbClr val="FFFF00"/>
                </a:solidFill>
              </a:rPr>
              <a:t>に当たって</a:t>
            </a:r>
            <a:endParaRPr lang="en-US" altLang="ja-JP" sz="2000" dirty="0">
              <a:solidFill>
                <a:srgbClr val="FFFF00"/>
              </a:solidFill>
            </a:endParaRPr>
          </a:p>
        </p:txBody>
      </p:sp>
      <p:sp>
        <p:nvSpPr>
          <p:cNvPr id="3" name="テキスト ボックス 2"/>
          <p:cNvSpPr txBox="1"/>
          <p:nvPr/>
        </p:nvSpPr>
        <p:spPr>
          <a:xfrm>
            <a:off x="899592" y="1268760"/>
            <a:ext cx="7416824" cy="4801314"/>
          </a:xfrm>
          <a:prstGeom prst="rect">
            <a:avLst/>
          </a:prstGeom>
          <a:noFill/>
        </p:spPr>
        <p:txBody>
          <a:bodyPr wrap="square" rtlCol="0">
            <a:spAutoFit/>
          </a:bodyPr>
          <a:lstStyle/>
          <a:p>
            <a:r>
              <a:rPr lang="ja-JP" altLang="en-US" dirty="0">
                <a:solidFill>
                  <a:prstClr val="white"/>
                </a:solidFill>
              </a:rPr>
              <a:t>　この資料は令和３年３月に，広島県教育委員会 学びの変革推進部 豊かな心と身体育成課が，運動部の適切な運営や，指導の在り方，留意点等に関する広島県教育委員会としての考え方をとりまとめ，運動部活動指導に係る全ての方々の参考となるよう作成しました。</a:t>
            </a:r>
            <a:endParaRPr lang="en-US" altLang="ja-JP" dirty="0">
              <a:solidFill>
                <a:prstClr val="white"/>
              </a:solidFill>
            </a:endParaRPr>
          </a:p>
          <a:p>
            <a:endParaRPr lang="en-US" altLang="ja-JP" dirty="0">
              <a:solidFill>
                <a:prstClr val="white"/>
              </a:solidFill>
            </a:endParaRPr>
          </a:p>
          <a:p>
            <a:r>
              <a:rPr lang="ja-JP" altLang="en-US" dirty="0">
                <a:solidFill>
                  <a:prstClr val="white"/>
                </a:solidFill>
              </a:rPr>
              <a:t>　</a:t>
            </a:r>
            <a:r>
              <a:rPr lang="ja-JP" altLang="en-US" dirty="0" smtClean="0">
                <a:solidFill>
                  <a:prstClr val="white"/>
                </a:solidFill>
              </a:rPr>
              <a:t>学校</a:t>
            </a:r>
            <a:r>
              <a:rPr lang="ja-JP" altLang="en-US" dirty="0">
                <a:solidFill>
                  <a:prstClr val="white"/>
                </a:solidFill>
              </a:rPr>
              <a:t>の教育活動は，地域や生徒等の実態に応じて，適切に実施されることが重要であり，この資料で示された内容が，運動部活動指導に関する全ての留意点等を網羅したものではありませんので，運動部活動の指導</a:t>
            </a:r>
            <a:r>
              <a:rPr lang="ja-JP" altLang="en-US" dirty="0" smtClean="0">
                <a:solidFill>
                  <a:prstClr val="white"/>
                </a:solidFill>
              </a:rPr>
              <a:t>に当たっては</a:t>
            </a:r>
            <a:r>
              <a:rPr lang="ja-JP" altLang="en-US" dirty="0">
                <a:solidFill>
                  <a:prstClr val="white"/>
                </a:solidFill>
              </a:rPr>
              <a:t>，実態に応じた適切な指導について，学校全体で十分な確認を行い，実施してください。</a:t>
            </a:r>
            <a:endParaRPr lang="en-US" altLang="ja-JP" dirty="0">
              <a:solidFill>
                <a:prstClr val="white"/>
              </a:solidFill>
            </a:endParaRPr>
          </a:p>
          <a:p>
            <a:endParaRPr lang="en-US" altLang="ja-JP" dirty="0">
              <a:solidFill>
                <a:prstClr val="white"/>
              </a:solidFill>
            </a:endParaRPr>
          </a:p>
          <a:p>
            <a:r>
              <a:rPr lang="ja-JP" altLang="en-US" dirty="0">
                <a:solidFill>
                  <a:prstClr val="white"/>
                </a:solidFill>
              </a:rPr>
              <a:t>　また，本資料は，令和３年３月時点で示されている，国の指針等を基に作成しておりますので，活用の際には，最新の情報等を確認していただきますよう，お願いします。</a:t>
            </a:r>
            <a:endParaRPr lang="en-US" altLang="ja-JP" dirty="0">
              <a:solidFill>
                <a:prstClr val="white"/>
              </a:solidFill>
            </a:endParaRPr>
          </a:p>
          <a:p>
            <a:r>
              <a:rPr lang="ja-JP" altLang="en-US" dirty="0">
                <a:solidFill>
                  <a:prstClr val="white"/>
                </a:solidFill>
              </a:rPr>
              <a:t>　</a:t>
            </a:r>
            <a:endParaRPr lang="en-US" altLang="ja-JP" dirty="0">
              <a:solidFill>
                <a:prstClr val="white"/>
              </a:solidFill>
            </a:endParaRPr>
          </a:p>
          <a:p>
            <a:r>
              <a:rPr lang="ja-JP" altLang="en-US" dirty="0">
                <a:solidFill>
                  <a:prstClr val="white"/>
                </a:solidFill>
              </a:rPr>
              <a:t>　この資料が幅広く活用され，生徒の事故などを未然に防ぎ，運動部活動充実のお役に立てれば幸いです。</a:t>
            </a:r>
            <a:endParaRPr lang="en-US" altLang="ja-JP" dirty="0">
              <a:solidFill>
                <a:prstClr val="white"/>
              </a:solidFill>
            </a:endParaRPr>
          </a:p>
        </p:txBody>
      </p:sp>
    </p:spTree>
    <p:extLst>
      <p:ext uri="{BB962C8B-B14F-4D97-AF65-F5344CB8AC3E}">
        <p14:creationId xmlns:p14="http://schemas.microsoft.com/office/powerpoint/2010/main" val="813638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19572" y="2276872"/>
            <a:ext cx="7704856" cy="1754326"/>
          </a:xfrm>
          <a:prstGeom prst="rect">
            <a:avLst/>
          </a:prstGeom>
          <a:noFill/>
        </p:spPr>
        <p:txBody>
          <a:bodyPr wrap="square" rtlCol="0">
            <a:spAutoFit/>
          </a:bodyPr>
          <a:lstStyle/>
          <a:p>
            <a:pPr algn="ctr"/>
            <a:r>
              <a:rPr kumimoji="1" lang="ja-JP" altLang="en-US" sz="3600" dirty="0" smtClean="0"/>
              <a:t>部活動の</a:t>
            </a:r>
            <a:r>
              <a:rPr kumimoji="1" lang="ja-JP" altLang="en-US" sz="3600" dirty="0" smtClean="0">
                <a:solidFill>
                  <a:srgbClr val="FF0000"/>
                </a:solidFill>
              </a:rPr>
              <a:t>ネガティブな部分</a:t>
            </a:r>
            <a:r>
              <a:rPr kumimoji="1" lang="ja-JP" altLang="en-US" sz="3600" dirty="0" smtClean="0"/>
              <a:t>が，</a:t>
            </a:r>
            <a:endParaRPr kumimoji="1" lang="en-US" altLang="ja-JP" sz="3600" dirty="0" smtClean="0"/>
          </a:p>
          <a:p>
            <a:pPr algn="ctr"/>
            <a:r>
              <a:rPr kumimoji="1" lang="ja-JP" altLang="en-US" sz="3600" dirty="0" smtClean="0"/>
              <a:t>時にデフォルメされ，</a:t>
            </a:r>
            <a:endParaRPr kumimoji="1" lang="en-US" altLang="ja-JP" sz="3600" dirty="0" smtClean="0"/>
          </a:p>
          <a:p>
            <a:pPr algn="ctr"/>
            <a:r>
              <a:rPr kumimoji="1" lang="ja-JP" altLang="en-US" sz="3600" dirty="0" smtClean="0"/>
              <a:t>メディアでも取り上げることがあります。</a:t>
            </a:r>
            <a:endParaRPr kumimoji="1" lang="ja-JP" altLang="en-US" sz="3600" dirty="0"/>
          </a:p>
        </p:txBody>
      </p:sp>
      <p:sp>
        <p:nvSpPr>
          <p:cNvPr id="7" name="テキスト ボックス 6"/>
          <p:cNvSpPr txBox="1"/>
          <p:nvPr/>
        </p:nvSpPr>
        <p:spPr>
          <a:xfrm>
            <a:off x="2555776" y="323945"/>
            <a:ext cx="4032448" cy="584775"/>
          </a:xfrm>
          <a:prstGeom prst="rect">
            <a:avLst/>
          </a:prstGeom>
          <a:noFill/>
        </p:spPr>
        <p:txBody>
          <a:bodyPr wrap="square" rtlCol="0">
            <a:spAutoFit/>
          </a:bodyPr>
          <a:lstStyle/>
          <a:p>
            <a:pPr algn="ctr"/>
            <a:r>
              <a:rPr kumimoji="1" lang="ja-JP" altLang="en-US" sz="3200" dirty="0" smtClean="0"/>
              <a:t>近年，運動部活動は</a:t>
            </a:r>
            <a:r>
              <a:rPr kumimoji="1" lang="en-US" altLang="ja-JP" sz="3200" dirty="0" smtClean="0"/>
              <a:t>…</a:t>
            </a:r>
            <a:endParaRPr kumimoji="1" lang="ja-JP" altLang="en-US" sz="3200" dirty="0"/>
          </a:p>
        </p:txBody>
      </p:sp>
      <p:sp>
        <p:nvSpPr>
          <p:cNvPr id="8" name="正方形/長方形 7"/>
          <p:cNvSpPr/>
          <p:nvPr/>
        </p:nvSpPr>
        <p:spPr>
          <a:xfrm>
            <a:off x="3059832" y="6438833"/>
            <a:ext cx="6331508" cy="369332"/>
          </a:xfrm>
          <a:prstGeom prst="rect">
            <a:avLst/>
          </a:prstGeom>
        </p:spPr>
        <p:txBody>
          <a:bodyPr wrap="square">
            <a:spAutoFit/>
          </a:bodyPr>
          <a:lstStyle/>
          <a:p>
            <a:r>
              <a:rPr lang="ja-JP" altLang="en-US" dirty="0" smtClean="0"/>
              <a:t>「</a:t>
            </a:r>
            <a:r>
              <a:rPr lang="ja-JP" altLang="en-US" dirty="0"/>
              <a:t>運動部活動の理論と実践」　友添秀則　大修館書店　（</a:t>
            </a:r>
            <a:r>
              <a:rPr lang="en-US" altLang="ja-JP" dirty="0"/>
              <a:t>H28</a:t>
            </a:r>
            <a:r>
              <a:rPr lang="ja-JP" altLang="en-US" dirty="0"/>
              <a:t>）</a:t>
            </a:r>
          </a:p>
        </p:txBody>
      </p:sp>
    </p:spTree>
    <p:extLst>
      <p:ext uri="{BB962C8B-B14F-4D97-AF65-F5344CB8AC3E}">
        <p14:creationId xmlns:p14="http://schemas.microsoft.com/office/powerpoint/2010/main" val="364619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60032" y="1253078"/>
            <a:ext cx="4032448" cy="1815882"/>
          </a:xfrm>
          <a:prstGeom prst="rect">
            <a:avLst/>
          </a:prstGeom>
          <a:noFill/>
          <a:ln>
            <a:solidFill>
              <a:schemeClr val="accent1"/>
            </a:solidFill>
          </a:ln>
        </p:spPr>
        <p:txBody>
          <a:bodyPr wrap="square" rtlCol="0">
            <a:spAutoFit/>
          </a:bodyPr>
          <a:lstStyle/>
          <a:p>
            <a:pPr algn="ctr"/>
            <a:r>
              <a:rPr kumimoji="1" lang="ja-JP" altLang="en-US" sz="2800" dirty="0" smtClean="0"/>
              <a:t>一説には</a:t>
            </a:r>
            <a:r>
              <a:rPr kumimoji="1" lang="en-US" altLang="ja-JP" sz="2800" dirty="0" smtClean="0"/>
              <a:t>…</a:t>
            </a:r>
          </a:p>
          <a:p>
            <a:pPr algn="ctr"/>
            <a:r>
              <a:rPr kumimoji="1" lang="ja-JP" altLang="en-US" sz="2800" dirty="0" smtClean="0">
                <a:solidFill>
                  <a:srgbClr val="FF0000"/>
                </a:solidFill>
              </a:rPr>
              <a:t>３００万人</a:t>
            </a:r>
            <a:r>
              <a:rPr kumimoji="1" lang="ja-JP" altLang="en-US" sz="2800" dirty="0" smtClean="0"/>
              <a:t>の中・高校生</a:t>
            </a:r>
            <a:endParaRPr kumimoji="1" lang="en-US" altLang="ja-JP" sz="2800" dirty="0" smtClean="0"/>
          </a:p>
          <a:p>
            <a:pPr algn="ctr"/>
            <a:r>
              <a:rPr lang="ja-JP" altLang="en-US" sz="2800" dirty="0"/>
              <a:t>↓</a:t>
            </a:r>
            <a:endParaRPr lang="en-US" altLang="ja-JP" sz="2800" dirty="0"/>
          </a:p>
          <a:p>
            <a:pPr algn="ctr"/>
            <a:r>
              <a:rPr kumimoji="1" lang="ja-JP" altLang="en-US" sz="2800" dirty="0" smtClean="0">
                <a:solidFill>
                  <a:srgbClr val="FF0000"/>
                </a:solidFill>
              </a:rPr>
              <a:t>年間７００時間</a:t>
            </a:r>
            <a:endParaRPr lang="en-US" altLang="ja-JP" sz="2800" dirty="0">
              <a:solidFill>
                <a:srgbClr val="FF0000"/>
              </a:solidFill>
            </a:endParaRPr>
          </a:p>
        </p:txBody>
      </p:sp>
      <p:sp>
        <p:nvSpPr>
          <p:cNvPr id="4" name="テキスト ボックス 3"/>
          <p:cNvSpPr txBox="1"/>
          <p:nvPr/>
        </p:nvSpPr>
        <p:spPr>
          <a:xfrm>
            <a:off x="539552" y="3645024"/>
            <a:ext cx="4032448" cy="2246769"/>
          </a:xfrm>
          <a:prstGeom prst="rect">
            <a:avLst/>
          </a:prstGeom>
          <a:noFill/>
          <a:ln>
            <a:solidFill>
              <a:schemeClr val="accent1"/>
            </a:solidFill>
          </a:ln>
        </p:spPr>
        <p:txBody>
          <a:bodyPr wrap="square" rtlCol="0">
            <a:spAutoFit/>
          </a:bodyPr>
          <a:lstStyle/>
          <a:p>
            <a:pPr algn="ctr"/>
            <a:r>
              <a:rPr kumimoji="1" lang="ja-JP" altLang="en-US" sz="2800" dirty="0" smtClean="0">
                <a:solidFill>
                  <a:schemeClr val="accent6">
                    <a:lumMod val="75000"/>
                  </a:schemeClr>
                </a:solidFill>
              </a:rPr>
              <a:t>ちなみに</a:t>
            </a:r>
            <a:r>
              <a:rPr kumimoji="1" lang="en-US" altLang="ja-JP" sz="2800" dirty="0" smtClean="0">
                <a:solidFill>
                  <a:schemeClr val="accent6">
                    <a:lumMod val="75000"/>
                  </a:schemeClr>
                </a:solidFill>
              </a:rPr>
              <a:t>…</a:t>
            </a:r>
          </a:p>
          <a:p>
            <a:pPr algn="ctr"/>
            <a:r>
              <a:rPr kumimoji="1" lang="ja-JP" altLang="en-US" sz="2800" dirty="0" smtClean="0"/>
              <a:t>中学生</a:t>
            </a:r>
            <a:endParaRPr kumimoji="1" lang="en-US" altLang="ja-JP" sz="2800" dirty="0" smtClean="0"/>
          </a:p>
          <a:p>
            <a:pPr algn="ctr"/>
            <a:r>
              <a:rPr lang="ja-JP" altLang="en-US" sz="2800" dirty="0"/>
              <a:t>↓</a:t>
            </a:r>
            <a:endParaRPr lang="en-US" altLang="ja-JP" sz="2800" dirty="0"/>
          </a:p>
          <a:p>
            <a:pPr algn="ctr"/>
            <a:r>
              <a:rPr kumimoji="1" lang="ja-JP" altLang="en-US" sz="2800" dirty="0" smtClean="0">
                <a:solidFill>
                  <a:srgbClr val="FF0000"/>
                </a:solidFill>
              </a:rPr>
              <a:t>年間約１４０時間</a:t>
            </a:r>
            <a:endParaRPr lang="en-US" altLang="ja-JP" sz="2800" dirty="0">
              <a:solidFill>
                <a:srgbClr val="FF0000"/>
              </a:solidFill>
            </a:endParaRPr>
          </a:p>
          <a:p>
            <a:pPr algn="ctr"/>
            <a:r>
              <a:rPr lang="ja-JP" altLang="en-US" sz="2800" dirty="0" smtClean="0"/>
              <a:t>国語や数学，英語の授業</a:t>
            </a:r>
            <a:endParaRPr kumimoji="1" lang="ja-JP" altLang="en-US" sz="2800" dirty="0"/>
          </a:p>
        </p:txBody>
      </p:sp>
      <p:sp>
        <p:nvSpPr>
          <p:cNvPr id="2" name="テキスト ボックス 1"/>
          <p:cNvSpPr txBox="1"/>
          <p:nvPr/>
        </p:nvSpPr>
        <p:spPr>
          <a:xfrm>
            <a:off x="2411760" y="255679"/>
            <a:ext cx="4392488" cy="584775"/>
          </a:xfrm>
          <a:prstGeom prst="rect">
            <a:avLst/>
          </a:prstGeom>
          <a:noFill/>
        </p:spPr>
        <p:txBody>
          <a:bodyPr wrap="square" rtlCol="0">
            <a:spAutoFit/>
          </a:bodyPr>
          <a:lstStyle/>
          <a:p>
            <a:pPr algn="ctr"/>
            <a:r>
              <a:rPr lang="ja-JP" altLang="en-US" sz="3200" dirty="0"/>
              <a:t>一方</a:t>
            </a:r>
            <a:r>
              <a:rPr lang="ja-JP" altLang="en-US" sz="3200" dirty="0" smtClean="0"/>
              <a:t>で，</a:t>
            </a:r>
            <a:r>
              <a:rPr kumimoji="1" lang="ja-JP" altLang="en-US" sz="3200" dirty="0" smtClean="0"/>
              <a:t>運動部活動は</a:t>
            </a:r>
            <a:r>
              <a:rPr kumimoji="1" lang="en-US" altLang="ja-JP" sz="3200" dirty="0" smtClean="0"/>
              <a:t>…</a:t>
            </a:r>
            <a:r>
              <a:rPr kumimoji="1" lang="ja-JP" altLang="en-US" sz="3200" dirty="0" err="1" smtClean="0"/>
              <a:t>，</a:t>
            </a:r>
            <a:endParaRPr kumimoji="1" lang="ja-JP" altLang="en-US" sz="3200" dirty="0"/>
          </a:p>
        </p:txBody>
      </p:sp>
      <p:sp>
        <p:nvSpPr>
          <p:cNvPr id="6" name="テキスト ボックス 5"/>
          <p:cNvSpPr txBox="1"/>
          <p:nvPr/>
        </p:nvSpPr>
        <p:spPr>
          <a:xfrm>
            <a:off x="323528" y="1699647"/>
            <a:ext cx="4320480" cy="1015663"/>
          </a:xfrm>
          <a:prstGeom prst="rect">
            <a:avLst/>
          </a:prstGeom>
          <a:noFill/>
        </p:spPr>
        <p:txBody>
          <a:bodyPr wrap="square" rtlCol="0">
            <a:spAutoFit/>
          </a:bodyPr>
          <a:lstStyle/>
          <a:p>
            <a:r>
              <a:rPr kumimoji="1" lang="ja-JP" altLang="en-US" sz="2000" dirty="0" smtClean="0"/>
              <a:t>中学生の約６割</a:t>
            </a:r>
            <a:endParaRPr kumimoji="1" lang="en-US" altLang="ja-JP" sz="2000" dirty="0" smtClean="0"/>
          </a:p>
          <a:p>
            <a:r>
              <a:rPr lang="ja-JP" altLang="en-US" sz="2000" dirty="0"/>
              <a:t>　</a:t>
            </a:r>
            <a:r>
              <a:rPr lang="ja-JP" altLang="en-US" sz="2000" dirty="0" smtClean="0"/>
              <a:t>　　　　　　　　　　　が取り組んでいる。</a:t>
            </a:r>
            <a:endParaRPr kumimoji="1" lang="en-US" altLang="ja-JP" sz="2000" dirty="0" smtClean="0"/>
          </a:p>
          <a:p>
            <a:r>
              <a:rPr lang="ja-JP" altLang="en-US" sz="2000" dirty="0" smtClean="0"/>
              <a:t>高校生の約４割</a:t>
            </a:r>
            <a:endParaRPr kumimoji="1" lang="ja-JP" altLang="en-US" sz="2000" dirty="0"/>
          </a:p>
        </p:txBody>
      </p:sp>
      <p:sp>
        <p:nvSpPr>
          <p:cNvPr id="10" name="円/楕円 9"/>
          <p:cNvSpPr/>
          <p:nvPr/>
        </p:nvSpPr>
        <p:spPr>
          <a:xfrm>
            <a:off x="4608004" y="3630503"/>
            <a:ext cx="4428492" cy="2462793"/>
          </a:xfrm>
          <a:prstGeom prst="ellipse">
            <a:avLst/>
          </a:prstGeom>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日本の中高生の青春の代名詞であり，学校生活に彩りを添える</a:t>
            </a:r>
            <a:endParaRPr kumimoji="1" lang="en-US" altLang="ja-JP" sz="2400" dirty="0" smtClean="0"/>
          </a:p>
          <a:p>
            <a:pPr algn="ctr"/>
            <a:r>
              <a:rPr kumimoji="1" lang="ja-JP" altLang="en-US" sz="2400" dirty="0" smtClean="0"/>
              <a:t>大切な活動</a:t>
            </a:r>
            <a:endParaRPr kumimoji="1" lang="ja-JP" altLang="en-US" sz="2400" dirty="0"/>
          </a:p>
        </p:txBody>
      </p:sp>
      <p:sp>
        <p:nvSpPr>
          <p:cNvPr id="7" name="右大かっこ 6"/>
          <p:cNvSpPr/>
          <p:nvPr/>
        </p:nvSpPr>
        <p:spPr>
          <a:xfrm>
            <a:off x="2195736" y="1772816"/>
            <a:ext cx="72008" cy="86409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3059832" y="6438833"/>
            <a:ext cx="6331508" cy="369332"/>
          </a:xfrm>
          <a:prstGeom prst="rect">
            <a:avLst/>
          </a:prstGeom>
        </p:spPr>
        <p:txBody>
          <a:bodyPr wrap="square">
            <a:spAutoFit/>
          </a:bodyPr>
          <a:lstStyle/>
          <a:p>
            <a:r>
              <a:rPr lang="ja-JP" altLang="en-US" dirty="0" smtClean="0"/>
              <a:t>「</a:t>
            </a:r>
            <a:r>
              <a:rPr lang="ja-JP" altLang="en-US" dirty="0"/>
              <a:t>運動部活動の理論と実践」　友添秀則　大修館書店　（</a:t>
            </a:r>
            <a:r>
              <a:rPr lang="en-US" altLang="ja-JP" dirty="0"/>
              <a:t>H28</a:t>
            </a:r>
            <a:r>
              <a:rPr lang="ja-JP" altLang="en-US" dirty="0"/>
              <a:t>）</a:t>
            </a:r>
          </a:p>
        </p:txBody>
      </p:sp>
    </p:spTree>
    <p:extLst>
      <p:ext uri="{BB962C8B-B14F-4D97-AF65-F5344CB8AC3E}">
        <p14:creationId xmlns:p14="http://schemas.microsoft.com/office/powerpoint/2010/main" val="6355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87824" y="2852936"/>
            <a:ext cx="3384376" cy="830997"/>
          </a:xfrm>
          <a:prstGeom prst="rect">
            <a:avLst/>
          </a:prstGeom>
          <a:noFill/>
        </p:spPr>
        <p:txBody>
          <a:bodyPr wrap="square" rtlCol="0">
            <a:spAutoFit/>
          </a:bodyPr>
          <a:lstStyle/>
          <a:p>
            <a:r>
              <a:rPr kumimoji="1" lang="ja-JP" altLang="en-US" sz="4800" dirty="0" smtClean="0">
                <a:solidFill>
                  <a:srgbClr val="0070C0"/>
                </a:solidFill>
              </a:rPr>
              <a:t>運動部活動</a:t>
            </a:r>
            <a:endParaRPr kumimoji="1" lang="ja-JP" altLang="en-US" sz="4800" dirty="0">
              <a:solidFill>
                <a:srgbClr val="0070C0"/>
              </a:solidFill>
            </a:endParaRPr>
          </a:p>
        </p:txBody>
      </p:sp>
      <p:sp>
        <p:nvSpPr>
          <p:cNvPr id="3" name="爆発 2 2"/>
          <p:cNvSpPr/>
          <p:nvPr/>
        </p:nvSpPr>
        <p:spPr>
          <a:xfrm>
            <a:off x="179512" y="44624"/>
            <a:ext cx="3744416" cy="1800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体罰</a:t>
            </a:r>
            <a:endParaRPr kumimoji="1" lang="ja-JP" altLang="en-US" sz="2800" dirty="0">
              <a:solidFill>
                <a:srgbClr val="FF0000"/>
              </a:solidFill>
            </a:endParaRPr>
          </a:p>
        </p:txBody>
      </p:sp>
      <p:sp>
        <p:nvSpPr>
          <p:cNvPr id="4" name="爆発 2 3"/>
          <p:cNvSpPr/>
          <p:nvPr/>
        </p:nvSpPr>
        <p:spPr>
          <a:xfrm>
            <a:off x="5364088" y="44624"/>
            <a:ext cx="3744416" cy="1800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セクハラ</a:t>
            </a:r>
            <a:endParaRPr kumimoji="1" lang="ja-JP" altLang="en-US" sz="2800" dirty="0">
              <a:solidFill>
                <a:srgbClr val="FF0000"/>
              </a:solidFill>
            </a:endParaRPr>
          </a:p>
        </p:txBody>
      </p:sp>
      <p:sp>
        <p:nvSpPr>
          <p:cNvPr id="5" name="爆発 2 4"/>
          <p:cNvSpPr/>
          <p:nvPr/>
        </p:nvSpPr>
        <p:spPr>
          <a:xfrm>
            <a:off x="2339752" y="1124744"/>
            <a:ext cx="3744416" cy="1800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勝利至上主義</a:t>
            </a:r>
            <a:endParaRPr kumimoji="1" lang="ja-JP" altLang="en-US" sz="2800" dirty="0">
              <a:solidFill>
                <a:srgbClr val="FF0000"/>
              </a:solidFill>
            </a:endParaRPr>
          </a:p>
        </p:txBody>
      </p:sp>
      <p:sp>
        <p:nvSpPr>
          <p:cNvPr id="6" name="爆発 2 5"/>
          <p:cNvSpPr/>
          <p:nvPr/>
        </p:nvSpPr>
        <p:spPr>
          <a:xfrm>
            <a:off x="5364088" y="3068960"/>
            <a:ext cx="3744416" cy="1800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rPr>
              <a:t>働き方</a:t>
            </a:r>
            <a:endParaRPr lang="en-US" altLang="ja-JP" sz="2800" dirty="0" smtClean="0">
              <a:solidFill>
                <a:srgbClr val="FF0000"/>
              </a:solidFill>
            </a:endParaRPr>
          </a:p>
          <a:p>
            <a:pPr algn="ctr"/>
            <a:r>
              <a:rPr lang="ja-JP" altLang="en-US" sz="2800" dirty="0" smtClean="0">
                <a:solidFill>
                  <a:srgbClr val="FF0000"/>
                </a:solidFill>
              </a:rPr>
              <a:t>改革</a:t>
            </a:r>
            <a:endParaRPr kumimoji="1" lang="ja-JP" altLang="en-US" sz="2800" dirty="0">
              <a:solidFill>
                <a:srgbClr val="FF0000"/>
              </a:solidFill>
            </a:endParaRPr>
          </a:p>
        </p:txBody>
      </p:sp>
      <p:sp>
        <p:nvSpPr>
          <p:cNvPr id="7" name="爆発 2 6"/>
          <p:cNvSpPr/>
          <p:nvPr/>
        </p:nvSpPr>
        <p:spPr>
          <a:xfrm>
            <a:off x="19472" y="3068960"/>
            <a:ext cx="3744416" cy="1800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オーバーユース</a:t>
            </a:r>
            <a:endParaRPr lang="en-US" altLang="ja-JP" sz="2800" dirty="0" smtClean="0">
              <a:solidFill>
                <a:srgbClr val="FF0000"/>
              </a:solidFill>
            </a:endParaRPr>
          </a:p>
        </p:txBody>
      </p:sp>
      <p:sp>
        <p:nvSpPr>
          <p:cNvPr id="8" name="爆発 2 7"/>
          <p:cNvSpPr/>
          <p:nvPr/>
        </p:nvSpPr>
        <p:spPr>
          <a:xfrm>
            <a:off x="1475656" y="4509120"/>
            <a:ext cx="3744416" cy="1800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rPr>
              <a:t>活動中の事故</a:t>
            </a:r>
            <a:endParaRPr lang="en-US" altLang="ja-JP" sz="2800" dirty="0" smtClean="0">
              <a:solidFill>
                <a:srgbClr val="FF0000"/>
              </a:solidFill>
            </a:endParaRPr>
          </a:p>
        </p:txBody>
      </p:sp>
      <p:sp>
        <p:nvSpPr>
          <p:cNvPr id="9" name="爆発 2 8"/>
          <p:cNvSpPr/>
          <p:nvPr/>
        </p:nvSpPr>
        <p:spPr>
          <a:xfrm>
            <a:off x="5004048" y="4944576"/>
            <a:ext cx="3744416" cy="1800200"/>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rPr>
              <a:t>いじめ</a:t>
            </a:r>
            <a:endParaRPr lang="en-US" altLang="ja-JP" sz="2800" dirty="0" smtClean="0">
              <a:solidFill>
                <a:srgbClr val="FF0000"/>
              </a:solidFill>
            </a:endParaRPr>
          </a:p>
        </p:txBody>
      </p:sp>
    </p:spTree>
    <p:extLst>
      <p:ext uri="{BB962C8B-B14F-4D97-AF65-F5344CB8AC3E}">
        <p14:creationId xmlns:p14="http://schemas.microsoft.com/office/powerpoint/2010/main" val="106375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79512" y="1124744"/>
            <a:ext cx="8640960" cy="4104456"/>
          </a:xfrm>
          <a:prstGeom prst="ellipse">
            <a:avLst/>
          </a:prstGeom>
          <a:solidFill>
            <a:srgbClr val="FFFF00"/>
          </a:solidFill>
          <a:effectLst>
            <a:softEdge rad="647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rPr>
              <a:t>魅力ある運動部活動</a:t>
            </a:r>
            <a:endParaRPr kumimoji="1" lang="ja-JP" altLang="en-US" sz="4800" dirty="0">
              <a:solidFill>
                <a:schemeClr val="tx1"/>
              </a:solidFill>
            </a:endParaRPr>
          </a:p>
        </p:txBody>
      </p:sp>
    </p:spTree>
    <p:extLst>
      <p:ext uri="{BB962C8B-B14F-4D97-AF65-F5344CB8AC3E}">
        <p14:creationId xmlns:p14="http://schemas.microsoft.com/office/powerpoint/2010/main" val="2239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420380" y="188640"/>
            <a:ext cx="4122712" cy="611336"/>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a:t>
            </a:r>
            <a:r>
              <a:rPr lang="ja-JP" altLang="en-US" sz="2400" dirty="0" smtClean="0">
                <a:solidFill>
                  <a:schemeClr val="tx1"/>
                </a:solidFill>
              </a:rPr>
              <a:t>その１</a:t>
            </a:r>
            <a:r>
              <a:rPr lang="en-US" altLang="ja-JP" sz="2400" dirty="0" smtClean="0">
                <a:solidFill>
                  <a:schemeClr val="tx1"/>
                </a:solidFill>
              </a:rPr>
              <a:t>】</a:t>
            </a:r>
            <a:r>
              <a:rPr lang="ja-JP" altLang="en-US" sz="2400" dirty="0" smtClean="0">
                <a:solidFill>
                  <a:schemeClr val="tx1"/>
                </a:solidFill>
              </a:rPr>
              <a:t>　</a:t>
            </a:r>
            <a:r>
              <a:rPr lang="ja-JP" altLang="en-US" sz="2400" u="sng" dirty="0" smtClean="0">
                <a:solidFill>
                  <a:schemeClr val="tx1"/>
                </a:solidFill>
              </a:rPr>
              <a:t>適切な</a:t>
            </a:r>
            <a:r>
              <a:rPr kumimoji="1" lang="ja-JP" altLang="en-US" sz="2400" u="sng" dirty="0" smtClean="0">
                <a:solidFill>
                  <a:schemeClr val="tx1"/>
                </a:solidFill>
              </a:rPr>
              <a:t>目標設定</a:t>
            </a:r>
            <a:endParaRPr kumimoji="1" lang="ja-JP" altLang="en-US" sz="2400" u="sng" dirty="0">
              <a:solidFill>
                <a:schemeClr val="tx1"/>
              </a:solidFill>
            </a:endParaRPr>
          </a:p>
        </p:txBody>
      </p:sp>
      <p:grpSp>
        <p:nvGrpSpPr>
          <p:cNvPr id="2" name="グループ化 1"/>
          <p:cNvGrpSpPr/>
          <p:nvPr/>
        </p:nvGrpSpPr>
        <p:grpSpPr>
          <a:xfrm>
            <a:off x="1187624" y="1628800"/>
            <a:ext cx="6836432" cy="2592288"/>
            <a:chOff x="4211960" y="3731100"/>
            <a:chExt cx="3960440" cy="1282076"/>
          </a:xfrm>
        </p:grpSpPr>
        <p:sp>
          <p:nvSpPr>
            <p:cNvPr id="9" name="下矢印吹き出し 8"/>
            <p:cNvSpPr/>
            <p:nvPr/>
          </p:nvSpPr>
          <p:spPr>
            <a:xfrm>
              <a:off x="4211960" y="3731100"/>
              <a:ext cx="3960440" cy="1282076"/>
            </a:xfrm>
            <a:prstGeom prst="downArrowCallout">
              <a:avLst/>
            </a:pr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endParaRPr>
            </a:p>
          </p:txBody>
        </p:sp>
        <p:sp>
          <p:nvSpPr>
            <p:cNvPr id="7" name="テキスト ボックス 6"/>
            <p:cNvSpPr txBox="1"/>
            <p:nvPr/>
          </p:nvSpPr>
          <p:spPr>
            <a:xfrm>
              <a:off x="4464496" y="3789040"/>
              <a:ext cx="3491880" cy="593650"/>
            </a:xfrm>
            <a:prstGeom prst="rect">
              <a:avLst/>
            </a:prstGeom>
            <a:noFill/>
          </p:spPr>
          <p:txBody>
            <a:bodyPr wrap="square" rtlCol="0">
              <a:spAutoFit/>
            </a:bodyPr>
            <a:lstStyle/>
            <a:p>
              <a:pPr algn="ctr"/>
              <a:r>
                <a:rPr kumimoji="1" lang="ja-JP" altLang="en-US" sz="3600" dirty="0" smtClean="0"/>
                <a:t>生徒にとって価値ある目標</a:t>
              </a:r>
              <a:endParaRPr kumimoji="1" lang="en-US" altLang="ja-JP" sz="3600" dirty="0" smtClean="0"/>
            </a:p>
            <a:p>
              <a:pPr algn="ctr"/>
              <a:r>
                <a:rPr lang="ja-JP" altLang="en-US" sz="3600" dirty="0" smtClean="0"/>
                <a:t>生徒の発達段階に応じた目標</a:t>
              </a:r>
              <a:endParaRPr kumimoji="1" lang="ja-JP" altLang="en-US" sz="3600" dirty="0"/>
            </a:p>
          </p:txBody>
        </p:sp>
      </p:grpSp>
      <p:sp>
        <p:nvSpPr>
          <p:cNvPr id="10" name="テキスト ボックス 9"/>
          <p:cNvSpPr txBox="1"/>
          <p:nvPr/>
        </p:nvSpPr>
        <p:spPr>
          <a:xfrm>
            <a:off x="1204263" y="4653136"/>
            <a:ext cx="7344816" cy="1384995"/>
          </a:xfrm>
          <a:prstGeom prst="rect">
            <a:avLst/>
          </a:prstGeom>
          <a:noFill/>
        </p:spPr>
        <p:txBody>
          <a:bodyPr wrap="square" rtlCol="0">
            <a:spAutoFit/>
          </a:bodyPr>
          <a:lstStyle/>
          <a:p>
            <a:pPr algn="ctr"/>
            <a:r>
              <a:rPr kumimoji="1" lang="ja-JP" altLang="en-US" sz="2800" u="sng" dirty="0" smtClean="0">
                <a:solidFill>
                  <a:srgbClr val="FF0000"/>
                </a:solidFill>
              </a:rPr>
              <a:t>指導者と共有する</a:t>
            </a:r>
            <a:r>
              <a:rPr kumimoji="1" lang="ja-JP" altLang="en-US" sz="2800" dirty="0" smtClean="0">
                <a:solidFill>
                  <a:srgbClr val="FF0000"/>
                </a:solidFill>
              </a:rPr>
              <a:t>ことが大切！</a:t>
            </a:r>
            <a:endParaRPr kumimoji="1" lang="en-US" altLang="ja-JP" sz="2800" dirty="0" smtClean="0">
              <a:solidFill>
                <a:srgbClr val="FF0000"/>
              </a:solidFill>
            </a:endParaRPr>
          </a:p>
          <a:p>
            <a:pPr algn="ctr"/>
            <a:r>
              <a:rPr lang="ja-JP" altLang="en-US" sz="2800" dirty="0" smtClean="0">
                <a:solidFill>
                  <a:srgbClr val="FF0000"/>
                </a:solidFill>
              </a:rPr>
              <a:t>さらに、</a:t>
            </a:r>
            <a:endParaRPr lang="en-US" altLang="ja-JP" sz="2800" dirty="0" smtClean="0">
              <a:solidFill>
                <a:srgbClr val="FF0000"/>
              </a:solidFill>
            </a:endParaRPr>
          </a:p>
          <a:p>
            <a:pPr algn="ctr"/>
            <a:r>
              <a:rPr kumimoji="1" lang="ja-JP" altLang="en-US" sz="2800" dirty="0" smtClean="0">
                <a:solidFill>
                  <a:srgbClr val="FF0000"/>
                </a:solidFill>
              </a:rPr>
              <a:t>指導者が</a:t>
            </a:r>
            <a:r>
              <a:rPr kumimoji="1" lang="ja-JP" altLang="en-US" sz="2800" u="sng" dirty="0" smtClean="0">
                <a:solidFill>
                  <a:srgbClr val="FF0000"/>
                </a:solidFill>
              </a:rPr>
              <a:t>価値を高める工夫をする</a:t>
            </a:r>
            <a:r>
              <a:rPr kumimoji="1" lang="ja-JP" altLang="en-US" sz="2800" dirty="0" smtClean="0">
                <a:solidFill>
                  <a:srgbClr val="FF0000"/>
                </a:solidFill>
              </a:rPr>
              <a:t>ことが大切！</a:t>
            </a:r>
            <a:endParaRPr kumimoji="1" lang="ja-JP" altLang="en-US" sz="2800" dirty="0">
              <a:solidFill>
                <a:srgbClr val="FF0000"/>
              </a:solidFill>
            </a:endParaRPr>
          </a:p>
        </p:txBody>
      </p:sp>
    </p:spTree>
    <p:extLst>
      <p:ext uri="{BB962C8B-B14F-4D97-AF65-F5344CB8AC3E}">
        <p14:creationId xmlns:p14="http://schemas.microsoft.com/office/powerpoint/2010/main" val="27663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411760" y="214788"/>
            <a:ext cx="4248472" cy="809496"/>
          </a:xfrm>
          <a:prstGeom prst="roundRect">
            <a:avLst>
              <a:gd name="adj" fmla="val 23989"/>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a:t>
            </a:r>
            <a:r>
              <a:rPr lang="ja-JP" altLang="en-US" sz="2400" dirty="0" smtClean="0">
                <a:solidFill>
                  <a:schemeClr val="tx1"/>
                </a:solidFill>
              </a:rPr>
              <a:t>その２</a:t>
            </a:r>
            <a:r>
              <a:rPr lang="en-US" altLang="ja-JP" sz="2400" dirty="0" smtClean="0">
                <a:solidFill>
                  <a:schemeClr val="tx1"/>
                </a:solidFill>
              </a:rPr>
              <a:t>】</a:t>
            </a:r>
            <a:r>
              <a:rPr lang="ja-JP" altLang="en-US" sz="2400" dirty="0" smtClean="0">
                <a:solidFill>
                  <a:schemeClr val="tx1"/>
                </a:solidFill>
              </a:rPr>
              <a:t>　</a:t>
            </a:r>
            <a:r>
              <a:rPr lang="ja-JP" altLang="en-US" sz="2400" u="sng" dirty="0" smtClean="0">
                <a:solidFill>
                  <a:schemeClr val="tx1"/>
                </a:solidFill>
              </a:rPr>
              <a:t>安全</a:t>
            </a:r>
            <a:r>
              <a:rPr lang="ja-JP" altLang="en-US" sz="2400" u="sng" dirty="0">
                <a:solidFill>
                  <a:schemeClr val="tx1"/>
                </a:solidFill>
              </a:rPr>
              <a:t>（健康）に留意</a:t>
            </a:r>
          </a:p>
        </p:txBody>
      </p:sp>
      <p:sp>
        <p:nvSpPr>
          <p:cNvPr id="5" name="テキスト ボックス 4"/>
          <p:cNvSpPr txBox="1"/>
          <p:nvPr/>
        </p:nvSpPr>
        <p:spPr>
          <a:xfrm>
            <a:off x="971600" y="1556792"/>
            <a:ext cx="7488832" cy="1077218"/>
          </a:xfrm>
          <a:prstGeom prst="rect">
            <a:avLst/>
          </a:prstGeom>
          <a:noFill/>
        </p:spPr>
        <p:txBody>
          <a:bodyPr wrap="square" rtlCol="0">
            <a:spAutoFit/>
          </a:bodyPr>
          <a:lstStyle/>
          <a:p>
            <a:pPr algn="ctr"/>
            <a:r>
              <a:rPr lang="ja-JP" altLang="en-US" sz="3200" dirty="0" smtClean="0"/>
              <a:t>〇　生徒に安心して挑戦させるため　</a:t>
            </a:r>
            <a:endParaRPr lang="en-US" altLang="ja-JP" sz="3200" dirty="0" smtClean="0"/>
          </a:p>
          <a:p>
            <a:pPr algn="ctr"/>
            <a:r>
              <a:rPr lang="ja-JP" altLang="en-US" sz="3200" dirty="0"/>
              <a:t>　</a:t>
            </a:r>
            <a:r>
              <a:rPr lang="ja-JP" altLang="en-US" sz="3200" dirty="0" smtClean="0"/>
              <a:t>には、</a:t>
            </a:r>
            <a:r>
              <a:rPr lang="ja-JP" altLang="en-US" sz="3200" dirty="0" smtClean="0">
                <a:solidFill>
                  <a:srgbClr val="FF0000"/>
                </a:solidFill>
              </a:rPr>
              <a:t>安全の確保</a:t>
            </a:r>
            <a:r>
              <a:rPr lang="ja-JP" altLang="en-US" sz="3200" dirty="0" smtClean="0"/>
              <a:t>は必須条件</a:t>
            </a:r>
            <a:endParaRPr kumimoji="1" lang="ja-JP" altLang="en-US" sz="3200" dirty="0"/>
          </a:p>
        </p:txBody>
      </p:sp>
      <p:sp>
        <p:nvSpPr>
          <p:cNvPr id="6" name="テキスト ボックス 5"/>
          <p:cNvSpPr txBox="1"/>
          <p:nvPr/>
        </p:nvSpPr>
        <p:spPr>
          <a:xfrm>
            <a:off x="948674" y="2924944"/>
            <a:ext cx="8195326" cy="1569660"/>
          </a:xfrm>
          <a:prstGeom prst="rect">
            <a:avLst/>
          </a:prstGeom>
          <a:noFill/>
        </p:spPr>
        <p:txBody>
          <a:bodyPr wrap="square" rtlCol="0">
            <a:spAutoFit/>
          </a:bodyPr>
          <a:lstStyle/>
          <a:p>
            <a:pPr algn="ctr"/>
            <a:r>
              <a:rPr lang="ja-JP" altLang="en-US" sz="3200" dirty="0" smtClean="0"/>
              <a:t>〇　指導者</a:t>
            </a:r>
            <a:r>
              <a:rPr lang="ja-JP" altLang="en-US" sz="3200" dirty="0"/>
              <a:t>が</a:t>
            </a:r>
            <a:r>
              <a:rPr lang="ja-JP" altLang="en-US" sz="3200" dirty="0">
                <a:solidFill>
                  <a:srgbClr val="FF0000"/>
                </a:solidFill>
              </a:rPr>
              <a:t>安全を確保している</a:t>
            </a:r>
            <a:r>
              <a:rPr lang="ja-JP" altLang="en-US" sz="3200" dirty="0" smtClean="0">
                <a:solidFill>
                  <a:srgbClr val="FF0000"/>
                </a:solidFill>
              </a:rPr>
              <a:t>という</a:t>
            </a:r>
            <a:endParaRPr lang="en-US" altLang="ja-JP" sz="3200" dirty="0" smtClean="0">
              <a:solidFill>
                <a:srgbClr val="FF0000"/>
              </a:solidFill>
            </a:endParaRPr>
          </a:p>
          <a:p>
            <a:pPr algn="ctr"/>
            <a:r>
              <a:rPr lang="ja-JP" altLang="en-US" sz="3200" dirty="0" smtClean="0">
                <a:solidFill>
                  <a:srgbClr val="FF0000"/>
                </a:solidFill>
              </a:rPr>
              <a:t>　信頼感</a:t>
            </a:r>
            <a:r>
              <a:rPr lang="ja-JP" altLang="en-US" sz="3200" dirty="0"/>
              <a:t>があるからこそ</a:t>
            </a:r>
            <a:r>
              <a:rPr lang="ja-JP" altLang="en-US" sz="3200" dirty="0" smtClean="0"/>
              <a:t>、</a:t>
            </a:r>
            <a:endParaRPr lang="en-US" altLang="ja-JP" sz="3200" dirty="0" smtClean="0"/>
          </a:p>
          <a:p>
            <a:pPr algn="ctr"/>
            <a:r>
              <a:rPr lang="ja-JP" altLang="en-US" sz="3200" dirty="0" smtClean="0"/>
              <a:t>生徒は</a:t>
            </a:r>
            <a:r>
              <a:rPr lang="ja-JP" altLang="en-US" sz="3200" u="sng" dirty="0" smtClean="0"/>
              <a:t>思い切った</a:t>
            </a:r>
            <a:r>
              <a:rPr lang="ja-JP" altLang="en-US" sz="3200" u="sng" dirty="0"/>
              <a:t>挑戦</a:t>
            </a:r>
            <a:r>
              <a:rPr lang="ja-JP" altLang="en-US" sz="3200" dirty="0"/>
              <a:t>ができる。</a:t>
            </a:r>
          </a:p>
        </p:txBody>
      </p:sp>
      <p:sp>
        <p:nvSpPr>
          <p:cNvPr id="7" name="正方形/長方形 6"/>
          <p:cNvSpPr/>
          <p:nvPr/>
        </p:nvSpPr>
        <p:spPr>
          <a:xfrm>
            <a:off x="578517" y="4941168"/>
            <a:ext cx="827499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生徒の健康状態の把握（休養日）</a:t>
            </a:r>
            <a:endParaRPr kumimoji="1" lang="en-US" altLang="ja-JP" sz="2800" dirty="0" smtClean="0"/>
          </a:p>
          <a:p>
            <a:r>
              <a:rPr kumimoji="1" lang="ja-JP" altLang="en-US" sz="2800" dirty="0" smtClean="0"/>
              <a:t>気象条件，施設，設備用具</a:t>
            </a:r>
            <a:r>
              <a:rPr lang="ja-JP" altLang="en-US" sz="2800" dirty="0"/>
              <a:t>，</a:t>
            </a:r>
            <a:r>
              <a:rPr kumimoji="1" lang="ja-JP" altLang="en-US" sz="2800" dirty="0" smtClean="0"/>
              <a:t>事故発生時の対応　など</a:t>
            </a:r>
            <a:r>
              <a:rPr kumimoji="1" lang="ja-JP" altLang="en-US" sz="3600" dirty="0" smtClean="0"/>
              <a:t>　</a:t>
            </a:r>
            <a:endParaRPr kumimoji="1" lang="ja-JP" altLang="en-US" sz="3600" dirty="0"/>
          </a:p>
        </p:txBody>
      </p:sp>
    </p:spTree>
    <p:extLst>
      <p:ext uri="{BB962C8B-B14F-4D97-AF65-F5344CB8AC3E}">
        <p14:creationId xmlns:p14="http://schemas.microsoft.com/office/powerpoint/2010/main" val="40023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419872" y="188640"/>
            <a:ext cx="2520280" cy="792088"/>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a:t>
            </a:r>
            <a:r>
              <a:rPr lang="ja-JP" altLang="en-US" sz="2400" dirty="0" smtClean="0">
                <a:solidFill>
                  <a:schemeClr val="tx1"/>
                </a:solidFill>
              </a:rPr>
              <a:t>その３</a:t>
            </a:r>
            <a:r>
              <a:rPr lang="en-US" altLang="ja-JP" sz="2400" dirty="0" smtClean="0">
                <a:solidFill>
                  <a:schemeClr val="tx1"/>
                </a:solidFill>
              </a:rPr>
              <a:t>】</a:t>
            </a:r>
            <a:r>
              <a:rPr lang="ja-JP" altLang="en-US" sz="2400" dirty="0" smtClean="0">
                <a:solidFill>
                  <a:schemeClr val="tx1"/>
                </a:solidFill>
              </a:rPr>
              <a:t>　</a:t>
            </a:r>
            <a:r>
              <a:rPr lang="ja-JP" altLang="en-US" sz="2400" u="sng" dirty="0" smtClean="0">
                <a:solidFill>
                  <a:schemeClr val="tx1"/>
                </a:solidFill>
              </a:rPr>
              <a:t>支援</a:t>
            </a:r>
            <a:endParaRPr lang="ja-JP" altLang="en-US" sz="2400" u="sng" dirty="0">
              <a:solidFill>
                <a:schemeClr val="tx1"/>
              </a:solidFill>
            </a:endParaRPr>
          </a:p>
        </p:txBody>
      </p:sp>
      <p:sp>
        <p:nvSpPr>
          <p:cNvPr id="2" name="円/楕円 1"/>
          <p:cNvSpPr/>
          <p:nvPr/>
        </p:nvSpPr>
        <p:spPr>
          <a:xfrm>
            <a:off x="179512" y="5533660"/>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現状</a:t>
            </a:r>
            <a:endParaRPr kumimoji="1" lang="ja-JP" altLang="en-US" sz="3600" dirty="0"/>
          </a:p>
        </p:txBody>
      </p:sp>
      <p:sp>
        <p:nvSpPr>
          <p:cNvPr id="4" name="円/楕円 3"/>
          <p:cNvSpPr/>
          <p:nvPr/>
        </p:nvSpPr>
        <p:spPr>
          <a:xfrm>
            <a:off x="6675480" y="1052736"/>
            <a:ext cx="2376264" cy="1224136"/>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rPr>
              <a:t>目標</a:t>
            </a:r>
            <a:endParaRPr kumimoji="1" lang="ja-JP" altLang="en-US" sz="3600" dirty="0">
              <a:solidFill>
                <a:schemeClr val="tx1"/>
              </a:solidFill>
            </a:endParaRPr>
          </a:p>
        </p:txBody>
      </p:sp>
      <p:cxnSp>
        <p:nvCxnSpPr>
          <p:cNvPr id="6" name="直線コネクタ 5"/>
          <p:cNvCxnSpPr>
            <a:stCxn id="2" idx="6"/>
          </p:cNvCxnSpPr>
          <p:nvPr/>
        </p:nvCxnSpPr>
        <p:spPr>
          <a:xfrm flipV="1">
            <a:off x="2555776" y="5317636"/>
            <a:ext cx="936104" cy="8280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3491880" y="5295017"/>
            <a:ext cx="899805" cy="226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345343" y="4286905"/>
            <a:ext cx="694414" cy="103073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12040" y="4286905"/>
            <a:ext cx="459765" cy="43204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425168" y="4070881"/>
            <a:ext cx="838725" cy="64807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4" idx="3"/>
          </p:cNvCxnSpPr>
          <p:nvPr/>
        </p:nvCxnSpPr>
        <p:spPr>
          <a:xfrm flipV="1">
            <a:off x="6263893" y="2097601"/>
            <a:ext cx="759583" cy="19958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2051720" y="4093500"/>
            <a:ext cx="2448272" cy="936104"/>
          </a:xfrm>
          <a:prstGeom prst="ellipse">
            <a:avLst/>
          </a:prstGeom>
          <a:solidFill>
            <a:srgbClr val="FFFF00"/>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プラトー</a:t>
            </a:r>
            <a:endParaRPr kumimoji="1" lang="ja-JP" altLang="en-US" sz="2400" dirty="0">
              <a:solidFill>
                <a:schemeClr val="tx1"/>
              </a:solidFill>
            </a:endParaRPr>
          </a:p>
        </p:txBody>
      </p:sp>
      <p:sp>
        <p:nvSpPr>
          <p:cNvPr id="24" name="円/楕円 23"/>
          <p:cNvSpPr/>
          <p:nvPr/>
        </p:nvSpPr>
        <p:spPr>
          <a:xfrm>
            <a:off x="4561367" y="4736846"/>
            <a:ext cx="2448272" cy="936104"/>
          </a:xfrm>
          <a:prstGeom prst="ellipse">
            <a:avLst/>
          </a:prstGeom>
          <a:solidFill>
            <a:srgbClr val="FFFF00"/>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スランプ</a:t>
            </a:r>
            <a:endParaRPr kumimoji="1" lang="ja-JP" altLang="en-US" sz="2400" dirty="0">
              <a:solidFill>
                <a:schemeClr val="tx1"/>
              </a:solidFill>
            </a:endParaRPr>
          </a:p>
        </p:txBody>
      </p:sp>
      <p:sp>
        <p:nvSpPr>
          <p:cNvPr id="25" name="円/楕円 24"/>
          <p:cNvSpPr/>
          <p:nvPr/>
        </p:nvSpPr>
        <p:spPr>
          <a:xfrm>
            <a:off x="3208098" y="5737951"/>
            <a:ext cx="2448272" cy="936104"/>
          </a:xfrm>
          <a:prstGeom prst="ellipse">
            <a:avLst/>
          </a:prstGeom>
          <a:solidFill>
            <a:schemeClr val="accent6">
              <a:lumMod val="60000"/>
              <a:lumOff val="4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不安</a:t>
            </a:r>
            <a:endParaRPr kumimoji="1" lang="ja-JP" altLang="en-US" sz="2400" dirty="0">
              <a:solidFill>
                <a:schemeClr val="tx1"/>
              </a:solidFill>
            </a:endParaRPr>
          </a:p>
        </p:txBody>
      </p:sp>
      <p:sp>
        <p:nvSpPr>
          <p:cNvPr id="26" name="円/楕円 25"/>
          <p:cNvSpPr/>
          <p:nvPr/>
        </p:nvSpPr>
        <p:spPr>
          <a:xfrm>
            <a:off x="3779912" y="2996952"/>
            <a:ext cx="2448272" cy="936104"/>
          </a:xfrm>
          <a:prstGeom prst="ellipse">
            <a:avLst/>
          </a:prstGeom>
          <a:solidFill>
            <a:schemeClr val="accent6">
              <a:lumMod val="60000"/>
              <a:lumOff val="4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悩</a:t>
            </a:r>
            <a:r>
              <a:rPr lang="ja-JP" altLang="en-US" sz="2400" dirty="0" smtClean="0">
                <a:solidFill>
                  <a:schemeClr val="tx1"/>
                </a:solidFill>
              </a:rPr>
              <a:t>み</a:t>
            </a:r>
            <a:endParaRPr kumimoji="1" lang="ja-JP" altLang="en-US" sz="2400" dirty="0">
              <a:solidFill>
                <a:schemeClr val="tx1"/>
              </a:solidFill>
            </a:endParaRPr>
          </a:p>
        </p:txBody>
      </p:sp>
      <p:sp>
        <p:nvSpPr>
          <p:cNvPr id="27" name="円/楕円 26"/>
          <p:cNvSpPr/>
          <p:nvPr/>
        </p:nvSpPr>
        <p:spPr>
          <a:xfrm>
            <a:off x="6603472" y="3529094"/>
            <a:ext cx="2448272" cy="936104"/>
          </a:xfrm>
          <a:prstGeom prst="ellipse">
            <a:avLst/>
          </a:prstGeom>
          <a:solidFill>
            <a:schemeClr val="accent6">
              <a:lumMod val="60000"/>
              <a:lumOff val="4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迷</a:t>
            </a:r>
            <a:r>
              <a:rPr lang="ja-JP" altLang="en-US" sz="2400" dirty="0" smtClean="0">
                <a:solidFill>
                  <a:schemeClr val="tx1"/>
                </a:solidFill>
              </a:rPr>
              <a:t>い</a:t>
            </a:r>
            <a:endParaRPr kumimoji="1" lang="ja-JP" altLang="en-US" sz="2400" dirty="0">
              <a:solidFill>
                <a:schemeClr val="tx1"/>
              </a:solidFill>
            </a:endParaRPr>
          </a:p>
        </p:txBody>
      </p:sp>
      <p:sp>
        <p:nvSpPr>
          <p:cNvPr id="34" name="テキスト ボックス 33"/>
          <p:cNvSpPr txBox="1"/>
          <p:nvPr/>
        </p:nvSpPr>
        <p:spPr>
          <a:xfrm>
            <a:off x="107504" y="1436583"/>
            <a:ext cx="6351952" cy="1323439"/>
          </a:xfrm>
          <a:prstGeom prst="rect">
            <a:avLst/>
          </a:prstGeom>
          <a:noFill/>
        </p:spPr>
        <p:txBody>
          <a:bodyPr wrap="square" rtlCol="0">
            <a:spAutoFit/>
          </a:bodyPr>
          <a:lstStyle/>
          <a:p>
            <a:r>
              <a:rPr kumimoji="1" lang="ja-JP" altLang="en-US" sz="2400" dirty="0" smtClean="0"/>
              <a:t>不安や困難に直面した部員に対して指導者は</a:t>
            </a:r>
            <a:r>
              <a:rPr kumimoji="1" lang="en-US" altLang="ja-JP" sz="2400" dirty="0" smtClean="0"/>
              <a:t>…</a:t>
            </a:r>
          </a:p>
          <a:p>
            <a:endParaRPr lang="en-US" altLang="ja-JP" sz="2400" dirty="0" smtClean="0"/>
          </a:p>
          <a:p>
            <a:r>
              <a:rPr lang="ja-JP" altLang="en-US" sz="3200" dirty="0" smtClean="0">
                <a:solidFill>
                  <a:srgbClr val="FF0000"/>
                </a:solidFill>
              </a:rPr>
              <a:t>→　共感的態度と</a:t>
            </a:r>
            <a:r>
              <a:rPr kumimoji="1" lang="ja-JP" altLang="en-US" sz="3200" dirty="0" smtClean="0">
                <a:solidFill>
                  <a:srgbClr val="FF0000"/>
                </a:solidFill>
              </a:rPr>
              <a:t>適切な支援を。</a:t>
            </a:r>
            <a:endParaRPr kumimoji="1" lang="en-US" altLang="ja-JP" sz="3200" dirty="0" smtClean="0">
              <a:solidFill>
                <a:srgbClr val="FF0000"/>
              </a:solidFill>
            </a:endParaRPr>
          </a:p>
        </p:txBody>
      </p:sp>
    </p:spTree>
    <p:extLst>
      <p:ext uri="{BB962C8B-B14F-4D97-AF65-F5344CB8AC3E}">
        <p14:creationId xmlns:p14="http://schemas.microsoft.com/office/powerpoint/2010/main" val="1451458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07804" y="188640"/>
            <a:ext cx="3888432" cy="829734"/>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a:t>
            </a:r>
            <a:r>
              <a:rPr lang="ja-JP" altLang="en-US" sz="2400" dirty="0" smtClean="0">
                <a:solidFill>
                  <a:schemeClr val="tx1"/>
                </a:solidFill>
              </a:rPr>
              <a:t>その４</a:t>
            </a:r>
            <a:r>
              <a:rPr lang="en-US" altLang="ja-JP" sz="2400" dirty="0" smtClean="0">
                <a:solidFill>
                  <a:schemeClr val="tx1"/>
                </a:solidFill>
              </a:rPr>
              <a:t>】</a:t>
            </a:r>
            <a:r>
              <a:rPr lang="ja-JP" altLang="en-US" sz="2400" dirty="0" smtClean="0">
                <a:solidFill>
                  <a:schemeClr val="tx1"/>
                </a:solidFill>
              </a:rPr>
              <a:t>　</a:t>
            </a:r>
            <a:r>
              <a:rPr lang="ja-JP" altLang="en-US" sz="2400" u="sng" dirty="0" smtClean="0">
                <a:solidFill>
                  <a:schemeClr val="tx1"/>
                </a:solidFill>
              </a:rPr>
              <a:t>自主性</a:t>
            </a:r>
            <a:r>
              <a:rPr lang="ja-JP" altLang="en-US" sz="2400" u="sng" dirty="0">
                <a:solidFill>
                  <a:schemeClr val="tx1"/>
                </a:solidFill>
              </a:rPr>
              <a:t>・主体性</a:t>
            </a:r>
          </a:p>
        </p:txBody>
      </p:sp>
      <p:sp>
        <p:nvSpPr>
          <p:cNvPr id="10" name="テキスト ボックス 9"/>
          <p:cNvSpPr txBox="1"/>
          <p:nvPr/>
        </p:nvSpPr>
        <p:spPr>
          <a:xfrm>
            <a:off x="683568" y="5661248"/>
            <a:ext cx="8136904" cy="954107"/>
          </a:xfrm>
          <a:prstGeom prst="rect">
            <a:avLst/>
          </a:prstGeom>
          <a:noFill/>
          <a:ln>
            <a:noFill/>
          </a:ln>
        </p:spPr>
        <p:txBody>
          <a:bodyPr wrap="square" rtlCol="0">
            <a:spAutoFit/>
          </a:bodyPr>
          <a:lstStyle/>
          <a:p>
            <a:pPr algn="ctr"/>
            <a:r>
              <a:rPr kumimoji="1" lang="ja-JP" altLang="en-US" sz="2800" dirty="0" smtClean="0"/>
              <a:t>様々な課題を仲間と協力しながら</a:t>
            </a:r>
            <a:endParaRPr kumimoji="1" lang="en-US" altLang="ja-JP" sz="2800" dirty="0" smtClean="0"/>
          </a:p>
          <a:p>
            <a:pPr algn="ctr"/>
            <a:r>
              <a:rPr lang="ja-JP" altLang="en-US" sz="2800" dirty="0" smtClean="0">
                <a:solidFill>
                  <a:srgbClr val="FF0000"/>
                </a:solidFill>
              </a:rPr>
              <a:t>主体的に課題を</a:t>
            </a:r>
            <a:r>
              <a:rPr kumimoji="1" lang="ja-JP" altLang="en-US" sz="2800" dirty="0" smtClean="0">
                <a:solidFill>
                  <a:srgbClr val="FF0000"/>
                </a:solidFill>
              </a:rPr>
              <a:t>解決</a:t>
            </a:r>
            <a:r>
              <a:rPr kumimoji="1" lang="ja-JP" altLang="en-US" sz="2800" dirty="0" smtClean="0"/>
              <a:t>をしていきます。</a:t>
            </a:r>
            <a:endParaRPr kumimoji="1" lang="ja-JP" altLang="en-US" sz="2800"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097154"/>
            <a:ext cx="3301150" cy="2475862"/>
          </a:xfrm>
          <a:prstGeom prst="rect">
            <a:avLst/>
          </a:prstGeom>
          <a:effectLst>
            <a:softEdge rad="304800"/>
          </a:effectLst>
        </p:spPr>
      </p:pic>
      <p:pic>
        <p:nvPicPr>
          <p:cNvPr id="3" name="図 2"/>
          <p:cNvPicPr>
            <a:picLocks noChangeAspect="1"/>
          </p:cNvPicPr>
          <p:nvPr/>
        </p:nvPicPr>
        <p:blipFill>
          <a:blip r:embed="rId4"/>
          <a:stretch>
            <a:fillRect/>
          </a:stretch>
        </p:blipFill>
        <p:spPr>
          <a:xfrm>
            <a:off x="2051720" y="3573016"/>
            <a:ext cx="5133277" cy="1902117"/>
          </a:xfrm>
          <a:prstGeom prst="rect">
            <a:avLst/>
          </a:prstGeom>
          <a:effectLst>
            <a:softEdge rad="190500"/>
          </a:effectLst>
        </p:spPr>
      </p:pic>
      <p:pic>
        <p:nvPicPr>
          <p:cNvPr id="5" name="図 4"/>
          <p:cNvPicPr>
            <a:picLocks noChangeAspect="1"/>
          </p:cNvPicPr>
          <p:nvPr/>
        </p:nvPicPr>
        <p:blipFill>
          <a:blip r:embed="rId5"/>
          <a:stretch>
            <a:fillRect/>
          </a:stretch>
        </p:blipFill>
        <p:spPr>
          <a:xfrm>
            <a:off x="5940152" y="1275531"/>
            <a:ext cx="2383743" cy="2328874"/>
          </a:xfrm>
          <a:prstGeom prst="rect">
            <a:avLst/>
          </a:prstGeom>
          <a:effectLst>
            <a:softEdge rad="279400"/>
          </a:effectLst>
        </p:spPr>
      </p:pic>
    </p:spTree>
    <p:extLst>
      <p:ext uri="{BB962C8B-B14F-4D97-AF65-F5344CB8AC3E}">
        <p14:creationId xmlns:p14="http://schemas.microsoft.com/office/powerpoint/2010/main" val="24627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987824" y="260648"/>
            <a:ext cx="3384376" cy="720080"/>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a:t>
            </a:r>
            <a:r>
              <a:rPr lang="ja-JP" altLang="en-US" sz="2400" dirty="0" smtClean="0">
                <a:solidFill>
                  <a:schemeClr val="tx1"/>
                </a:solidFill>
              </a:rPr>
              <a:t>その５ </a:t>
            </a:r>
            <a:r>
              <a:rPr lang="en-US" altLang="ja-JP" sz="2400" dirty="0" smtClean="0">
                <a:solidFill>
                  <a:schemeClr val="tx1"/>
                </a:solidFill>
              </a:rPr>
              <a:t>】</a:t>
            </a:r>
            <a:r>
              <a:rPr lang="ja-JP" altLang="en-US" sz="2400" dirty="0" smtClean="0">
                <a:solidFill>
                  <a:schemeClr val="tx1"/>
                </a:solidFill>
              </a:rPr>
              <a:t>　</a:t>
            </a:r>
            <a:r>
              <a:rPr lang="ja-JP" altLang="en-US" sz="2400" u="sng" dirty="0" smtClean="0">
                <a:solidFill>
                  <a:schemeClr val="tx1"/>
                </a:solidFill>
              </a:rPr>
              <a:t>達成感</a:t>
            </a:r>
            <a:endParaRPr lang="ja-JP" altLang="en-US" sz="2400" u="sng" dirty="0">
              <a:solidFill>
                <a:schemeClr val="tx1"/>
              </a:solidFill>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0941" y="4005064"/>
            <a:ext cx="3522623" cy="2641967"/>
          </a:xfrm>
          <a:prstGeom prst="rect">
            <a:avLst/>
          </a:prstGeom>
          <a:effectLst>
            <a:softEdge rad="228600"/>
          </a:effectLst>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14" y="1398952"/>
            <a:ext cx="3739687" cy="2461828"/>
          </a:xfrm>
          <a:prstGeom prst="rect">
            <a:avLst/>
          </a:prstGeom>
          <a:effectLst>
            <a:softEdge rad="165100"/>
          </a:effectLst>
        </p:spPr>
      </p:pic>
      <p:pic>
        <p:nvPicPr>
          <p:cNvPr id="5" name="図 4"/>
          <p:cNvPicPr>
            <a:picLocks noChangeAspect="1"/>
          </p:cNvPicPr>
          <p:nvPr/>
        </p:nvPicPr>
        <p:blipFill>
          <a:blip r:embed="rId5"/>
          <a:stretch>
            <a:fillRect/>
          </a:stretch>
        </p:blipFill>
        <p:spPr>
          <a:xfrm>
            <a:off x="4961812" y="1398952"/>
            <a:ext cx="3780882" cy="2522010"/>
          </a:xfrm>
          <a:prstGeom prst="rect">
            <a:avLst/>
          </a:prstGeom>
          <a:effectLst>
            <a:softEdge rad="228600"/>
          </a:effectLst>
        </p:spPr>
      </p:pic>
      <p:pic>
        <p:nvPicPr>
          <p:cNvPr id="6" name="図 5"/>
          <p:cNvPicPr>
            <a:picLocks noChangeAspect="1"/>
          </p:cNvPicPr>
          <p:nvPr/>
        </p:nvPicPr>
        <p:blipFill>
          <a:blip r:embed="rId6"/>
          <a:stretch>
            <a:fillRect/>
          </a:stretch>
        </p:blipFill>
        <p:spPr>
          <a:xfrm>
            <a:off x="539552" y="4003740"/>
            <a:ext cx="3780273" cy="2521604"/>
          </a:xfrm>
          <a:prstGeom prst="rect">
            <a:avLst/>
          </a:prstGeom>
          <a:effectLst>
            <a:softEdge rad="228600"/>
          </a:effectLst>
        </p:spPr>
      </p:pic>
    </p:spTree>
    <p:extLst>
      <p:ext uri="{BB962C8B-B14F-4D97-AF65-F5344CB8AC3E}">
        <p14:creationId xmlns:p14="http://schemas.microsoft.com/office/powerpoint/2010/main" val="734422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19872" y="260648"/>
            <a:ext cx="2592288" cy="769441"/>
          </a:xfrm>
          <a:prstGeom prst="rect">
            <a:avLst/>
          </a:prstGeom>
          <a:noFill/>
        </p:spPr>
        <p:txBody>
          <a:bodyPr wrap="square" rtlCol="0">
            <a:spAutoFit/>
          </a:bodyPr>
          <a:lstStyle/>
          <a:p>
            <a:r>
              <a:rPr lang="ja-JP" altLang="en-US" sz="4400" dirty="0"/>
              <a:t>最後</a:t>
            </a:r>
            <a:r>
              <a:rPr lang="ja-JP" altLang="en-US" sz="4400" dirty="0" smtClean="0"/>
              <a:t>に</a:t>
            </a:r>
            <a:r>
              <a:rPr lang="en-US" altLang="ja-JP" sz="4400" dirty="0" smtClean="0"/>
              <a:t>…</a:t>
            </a:r>
            <a:endParaRPr kumimoji="1" lang="ja-JP" altLang="en-US" sz="4400" dirty="0"/>
          </a:p>
        </p:txBody>
      </p:sp>
      <p:sp>
        <p:nvSpPr>
          <p:cNvPr id="5" name="円/楕円 4"/>
          <p:cNvSpPr/>
          <p:nvPr/>
        </p:nvSpPr>
        <p:spPr>
          <a:xfrm>
            <a:off x="107504" y="1340768"/>
            <a:ext cx="8856984" cy="4464496"/>
          </a:xfrm>
          <a:prstGeom prst="ellipse">
            <a:avLst/>
          </a:prstGeom>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t>魅力ある運動部活動</a:t>
            </a:r>
            <a:endParaRPr kumimoji="1" lang="ja-JP" altLang="en-US" sz="5400" dirty="0"/>
          </a:p>
        </p:txBody>
      </p:sp>
    </p:spTree>
    <p:extLst>
      <p:ext uri="{BB962C8B-B14F-4D97-AF65-F5344CB8AC3E}">
        <p14:creationId xmlns:p14="http://schemas.microsoft.com/office/powerpoint/2010/main" val="3039933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59632" y="2321585"/>
            <a:ext cx="6768752" cy="1323439"/>
          </a:xfrm>
          <a:prstGeom prst="rect">
            <a:avLst/>
          </a:prstGeom>
          <a:noFill/>
        </p:spPr>
        <p:txBody>
          <a:bodyPr wrap="square" rtlCol="0">
            <a:spAutoFit/>
          </a:bodyPr>
          <a:lstStyle/>
          <a:p>
            <a:pPr algn="ctr"/>
            <a:r>
              <a:rPr lang="ja-JP" altLang="en-US" sz="4000" dirty="0" smtClean="0"/>
              <a:t>魅力ある運動部活動</a:t>
            </a:r>
            <a:endParaRPr lang="en-US" altLang="ja-JP" sz="4000" dirty="0" smtClean="0"/>
          </a:p>
          <a:p>
            <a:pPr algn="ctr"/>
            <a:r>
              <a:rPr lang="ja-JP" altLang="en-US" sz="4000" dirty="0" smtClean="0"/>
              <a:t>の在り方</a:t>
            </a:r>
            <a:endParaRPr kumimoji="1" lang="en-US" altLang="ja-JP" sz="4000" dirty="0" smtClean="0"/>
          </a:p>
        </p:txBody>
      </p:sp>
      <p:sp>
        <p:nvSpPr>
          <p:cNvPr id="3" name="テキスト ボックス 2"/>
          <p:cNvSpPr txBox="1"/>
          <p:nvPr/>
        </p:nvSpPr>
        <p:spPr>
          <a:xfrm>
            <a:off x="2735796" y="4964975"/>
            <a:ext cx="3816424" cy="1200329"/>
          </a:xfrm>
          <a:prstGeom prst="rect">
            <a:avLst/>
          </a:prstGeom>
          <a:noFill/>
        </p:spPr>
        <p:txBody>
          <a:bodyPr wrap="square" rtlCol="0">
            <a:spAutoFit/>
          </a:bodyPr>
          <a:lstStyle/>
          <a:p>
            <a:pPr algn="ctr"/>
            <a:r>
              <a:rPr lang="ja-JP" altLang="en-US" sz="2400" b="1" dirty="0" smtClean="0"/>
              <a:t>広島県教育委員会</a:t>
            </a:r>
            <a:endParaRPr lang="en-US" altLang="ja-JP" sz="2400" b="1" dirty="0" smtClean="0"/>
          </a:p>
          <a:p>
            <a:pPr algn="ctr"/>
            <a:r>
              <a:rPr lang="ja-JP" altLang="en-US" sz="2400" b="1" dirty="0"/>
              <a:t>学び</a:t>
            </a:r>
            <a:r>
              <a:rPr lang="ja-JP" altLang="en-US" sz="2400" b="1" dirty="0" smtClean="0"/>
              <a:t>の変革推進部</a:t>
            </a:r>
            <a:endParaRPr lang="en-US" altLang="ja-JP" sz="2400" b="1" dirty="0" smtClean="0"/>
          </a:p>
          <a:p>
            <a:pPr algn="ctr"/>
            <a:r>
              <a:rPr lang="ja-JP" altLang="en-US" sz="2400" b="1" dirty="0"/>
              <a:t>豊</a:t>
            </a:r>
            <a:r>
              <a:rPr lang="ja-JP" altLang="en-US" sz="2400" b="1" dirty="0" smtClean="0"/>
              <a:t>かな心と身体育成課</a:t>
            </a:r>
            <a:endParaRPr lang="en-US" altLang="ja-JP" sz="2400" b="1" dirty="0" smtClean="0"/>
          </a:p>
        </p:txBody>
      </p:sp>
      <p:sp>
        <p:nvSpPr>
          <p:cNvPr id="2" name="テキスト ボックス 1"/>
          <p:cNvSpPr txBox="1"/>
          <p:nvPr/>
        </p:nvSpPr>
        <p:spPr>
          <a:xfrm>
            <a:off x="1988713" y="796062"/>
            <a:ext cx="5310590" cy="707886"/>
          </a:xfrm>
          <a:prstGeom prst="rect">
            <a:avLst/>
          </a:prstGeom>
          <a:noFill/>
        </p:spPr>
        <p:txBody>
          <a:bodyPr wrap="square" rtlCol="0">
            <a:spAutoFit/>
          </a:bodyPr>
          <a:lstStyle/>
          <a:p>
            <a:pPr algn="ctr"/>
            <a:r>
              <a:rPr kumimoji="1" lang="ja-JP" altLang="en-US" sz="2000" dirty="0" smtClean="0">
                <a:latin typeface="+mn-ea"/>
              </a:rPr>
              <a:t>適切な部活動指導</a:t>
            </a:r>
            <a:r>
              <a:rPr lang="ja-JP" altLang="en-US" sz="2000" dirty="0" smtClean="0">
                <a:latin typeface="+mn-ea"/>
              </a:rPr>
              <a:t>研修　</a:t>
            </a:r>
            <a:r>
              <a:rPr kumimoji="1" lang="ja-JP" altLang="en-US" sz="2000" dirty="0" smtClean="0">
                <a:latin typeface="+mn-ea"/>
              </a:rPr>
              <a:t>参考資料</a:t>
            </a:r>
            <a:r>
              <a:rPr kumimoji="1" lang="ja-JP" altLang="en-US" sz="2000" smtClean="0">
                <a:latin typeface="+mn-ea"/>
              </a:rPr>
              <a:t>　</a:t>
            </a:r>
            <a:r>
              <a:rPr kumimoji="1" lang="en-US" altLang="ja-JP" sz="2000" smtClean="0">
                <a:latin typeface="+mn-ea"/>
              </a:rPr>
              <a:t>vol.1</a:t>
            </a:r>
            <a:endParaRPr kumimoji="1" lang="en-US" altLang="ja-JP" sz="2000" dirty="0" smtClean="0">
              <a:latin typeface="+mn-ea"/>
            </a:endParaRPr>
          </a:p>
          <a:p>
            <a:pPr algn="ctr"/>
            <a:r>
              <a:rPr lang="en-US" altLang="ja-JP" sz="2000" dirty="0" smtClean="0">
                <a:latin typeface="+mn-ea"/>
              </a:rPr>
              <a:t>R3.3ver</a:t>
            </a:r>
            <a:endParaRPr kumimoji="1" lang="ja-JP" altLang="en-US" sz="2000" dirty="0">
              <a:latin typeface="+mn-ea"/>
            </a:endParaRPr>
          </a:p>
        </p:txBody>
      </p:sp>
    </p:spTree>
    <p:extLst>
      <p:ext uri="{BB962C8B-B14F-4D97-AF65-F5344CB8AC3E}">
        <p14:creationId xmlns:p14="http://schemas.microsoft.com/office/powerpoint/2010/main" val="381710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8" y="2485345"/>
            <a:ext cx="7272808" cy="1015663"/>
          </a:xfrm>
          <a:prstGeom prst="rect">
            <a:avLst/>
          </a:prstGeom>
          <a:noFill/>
        </p:spPr>
        <p:txBody>
          <a:bodyPr wrap="square" rtlCol="0">
            <a:spAutoFit/>
          </a:bodyPr>
          <a:lstStyle/>
          <a:p>
            <a:pPr algn="ctr"/>
            <a:r>
              <a:rPr lang="ja-JP" altLang="en-US" sz="2000" dirty="0"/>
              <a:t>参考</a:t>
            </a:r>
            <a:r>
              <a:rPr kumimoji="1" lang="ja-JP" altLang="en-US" sz="2000" dirty="0" smtClean="0"/>
              <a:t>文献</a:t>
            </a:r>
            <a:endParaRPr kumimoji="1" lang="en-US" altLang="ja-JP" sz="2000" dirty="0" smtClean="0"/>
          </a:p>
          <a:p>
            <a:pPr algn="ctr"/>
            <a:endParaRPr lang="en-US" altLang="ja-JP" sz="2000" dirty="0"/>
          </a:p>
          <a:p>
            <a:pPr algn="ctr"/>
            <a:r>
              <a:rPr kumimoji="1" lang="ja-JP" altLang="en-US" sz="2000" dirty="0" smtClean="0"/>
              <a:t>「運動部活動の理論と実践」　友添秀則　大修館書店　（</a:t>
            </a:r>
            <a:r>
              <a:rPr kumimoji="1" lang="en-US" altLang="ja-JP" sz="2000" dirty="0" smtClean="0"/>
              <a:t>2016</a:t>
            </a:r>
            <a:r>
              <a:rPr kumimoji="1" lang="ja-JP" altLang="en-US" sz="2000" dirty="0" smtClean="0"/>
              <a:t>）</a:t>
            </a:r>
            <a:endParaRPr kumimoji="1" lang="ja-JP" altLang="en-US" sz="2000" dirty="0"/>
          </a:p>
        </p:txBody>
      </p:sp>
    </p:spTree>
    <p:extLst>
      <p:ext uri="{BB962C8B-B14F-4D97-AF65-F5344CB8AC3E}">
        <p14:creationId xmlns:p14="http://schemas.microsoft.com/office/powerpoint/2010/main" val="31435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39752" y="1916832"/>
            <a:ext cx="4392488" cy="2862322"/>
          </a:xfrm>
          <a:prstGeom prst="rect">
            <a:avLst/>
          </a:prstGeom>
          <a:noFill/>
        </p:spPr>
        <p:txBody>
          <a:bodyPr wrap="square" rtlCol="0">
            <a:spAutoFit/>
          </a:bodyPr>
          <a:lstStyle/>
          <a:p>
            <a:pPr algn="ctr"/>
            <a:r>
              <a:rPr kumimoji="1" lang="ja-JP" altLang="en-US" sz="2000" dirty="0" smtClean="0"/>
              <a:t>制　作</a:t>
            </a:r>
            <a:endParaRPr kumimoji="1" lang="en-US" altLang="ja-JP" sz="2000" dirty="0" smtClean="0"/>
          </a:p>
          <a:p>
            <a:pPr algn="ctr"/>
            <a:endParaRPr lang="en-US" altLang="ja-JP" sz="2000" dirty="0" smtClean="0"/>
          </a:p>
          <a:p>
            <a:pPr algn="ctr"/>
            <a:endParaRPr lang="en-US" altLang="ja-JP" sz="2000" dirty="0"/>
          </a:p>
          <a:p>
            <a:pPr algn="ctr"/>
            <a:r>
              <a:rPr kumimoji="1" lang="ja-JP" altLang="en-US" sz="2000" dirty="0" smtClean="0"/>
              <a:t>広島県教育委員会</a:t>
            </a:r>
            <a:endParaRPr kumimoji="1" lang="en-US" altLang="ja-JP" sz="2000" dirty="0" smtClean="0"/>
          </a:p>
          <a:p>
            <a:pPr algn="ctr"/>
            <a:r>
              <a:rPr lang="ja-JP" altLang="en-US" sz="2000" dirty="0"/>
              <a:t>学び</a:t>
            </a:r>
            <a:r>
              <a:rPr lang="ja-JP" altLang="en-US" sz="2000" dirty="0" smtClean="0"/>
              <a:t>の変革推進部</a:t>
            </a:r>
            <a:endParaRPr lang="en-US" altLang="ja-JP" sz="2000" dirty="0" smtClean="0"/>
          </a:p>
          <a:p>
            <a:pPr algn="ctr"/>
            <a:r>
              <a:rPr kumimoji="1" lang="ja-JP" altLang="en-US" sz="2000" dirty="0"/>
              <a:t>豊</a:t>
            </a:r>
            <a:r>
              <a:rPr kumimoji="1" lang="ja-JP" altLang="en-US" sz="2000" dirty="0" smtClean="0"/>
              <a:t>かな心と身体育成課</a:t>
            </a:r>
            <a:endParaRPr kumimoji="1" lang="en-US" altLang="ja-JP" sz="2000" dirty="0" smtClean="0"/>
          </a:p>
          <a:p>
            <a:pPr algn="ctr"/>
            <a:endParaRPr lang="en-US" altLang="ja-JP" sz="2000" dirty="0" smtClean="0"/>
          </a:p>
          <a:p>
            <a:pPr algn="ctr"/>
            <a:endParaRPr lang="en-US" altLang="ja-JP" sz="2000" dirty="0"/>
          </a:p>
          <a:p>
            <a:pPr algn="ctr"/>
            <a:r>
              <a:rPr kumimoji="1" lang="ja-JP" altLang="en-US" sz="2000" dirty="0" smtClean="0"/>
              <a:t>令和３年３月</a:t>
            </a:r>
            <a:r>
              <a:rPr kumimoji="1" lang="en-US" altLang="ja-JP" sz="2000" dirty="0" smtClean="0">
                <a:latin typeface="+mj-ea"/>
                <a:ea typeface="+mj-ea"/>
              </a:rPr>
              <a:t>31</a:t>
            </a:r>
            <a:r>
              <a:rPr kumimoji="1" lang="ja-JP" altLang="en-US" sz="2000" dirty="0" smtClean="0"/>
              <a:t>日</a:t>
            </a:r>
            <a:endParaRPr kumimoji="1" lang="ja-JP" altLang="en-US" sz="2000" dirty="0"/>
          </a:p>
        </p:txBody>
      </p:sp>
    </p:spTree>
    <p:extLst>
      <p:ext uri="{BB962C8B-B14F-4D97-AF65-F5344CB8AC3E}">
        <p14:creationId xmlns:p14="http://schemas.microsoft.com/office/powerpoint/2010/main" val="227539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巻き 1"/>
          <p:cNvSpPr/>
          <p:nvPr/>
        </p:nvSpPr>
        <p:spPr>
          <a:xfrm>
            <a:off x="971600" y="1196752"/>
            <a:ext cx="7200800" cy="4752528"/>
          </a:xfrm>
          <a:prstGeom prst="horizontalScroll">
            <a:avLst>
              <a:gd name="adj" fmla="val 784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t>　　　</a:t>
            </a:r>
            <a:r>
              <a:rPr lang="ja-JP" altLang="en-US" sz="3200" dirty="0"/>
              <a:t>　</a:t>
            </a:r>
            <a:r>
              <a:rPr lang="ja-JP" altLang="en-US" sz="3200" dirty="0" smtClean="0"/>
              <a:t>　　</a:t>
            </a:r>
            <a:endParaRPr kumimoji="1" lang="en-US" altLang="ja-JP" sz="3200" dirty="0" smtClean="0"/>
          </a:p>
          <a:p>
            <a:r>
              <a:rPr lang="ja-JP" altLang="en-US" sz="3200" dirty="0" smtClean="0"/>
              <a:t>　　１　運動部活動の現状</a:t>
            </a:r>
            <a:endParaRPr lang="en-US" altLang="ja-JP" sz="3200" dirty="0" smtClean="0"/>
          </a:p>
          <a:p>
            <a:endParaRPr kumimoji="1" lang="en-US" altLang="ja-JP" sz="3200" dirty="0" smtClean="0"/>
          </a:p>
          <a:p>
            <a:r>
              <a:rPr kumimoji="1" lang="ja-JP" altLang="en-US" sz="3200" dirty="0" smtClean="0"/>
              <a:t>　　２　</a:t>
            </a:r>
            <a:r>
              <a:rPr lang="ja-JP" altLang="en-US" sz="3200" dirty="0" smtClean="0"/>
              <a:t>魅力ある運動部活動の在り方</a:t>
            </a:r>
            <a:endParaRPr lang="en-US" altLang="ja-JP" sz="3200" dirty="0"/>
          </a:p>
          <a:p>
            <a:endParaRPr kumimoji="1" lang="ja-JP" altLang="en-US" sz="3200" dirty="0"/>
          </a:p>
        </p:txBody>
      </p:sp>
      <p:sp>
        <p:nvSpPr>
          <p:cNvPr id="3" name="テキスト ボックス 2"/>
          <p:cNvSpPr txBox="1"/>
          <p:nvPr/>
        </p:nvSpPr>
        <p:spPr>
          <a:xfrm>
            <a:off x="3203848" y="548680"/>
            <a:ext cx="2304256" cy="523220"/>
          </a:xfrm>
          <a:prstGeom prst="rect">
            <a:avLst/>
          </a:prstGeom>
          <a:noFill/>
        </p:spPr>
        <p:txBody>
          <a:bodyPr wrap="square" rtlCol="0">
            <a:spAutoFit/>
          </a:bodyPr>
          <a:lstStyle/>
          <a:p>
            <a:pPr algn="ctr"/>
            <a:r>
              <a:rPr lang="ja-JP" altLang="en-US" sz="2800" dirty="0" smtClean="0"/>
              <a:t>説明内容</a:t>
            </a:r>
            <a:endParaRPr kumimoji="1" lang="ja-JP"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19672" y="2670011"/>
            <a:ext cx="6048672" cy="830997"/>
          </a:xfrm>
          <a:prstGeom prst="rect">
            <a:avLst/>
          </a:prstGeom>
          <a:noFill/>
        </p:spPr>
        <p:txBody>
          <a:bodyPr wrap="square" rtlCol="0">
            <a:spAutoFit/>
          </a:bodyPr>
          <a:lstStyle/>
          <a:p>
            <a:r>
              <a:rPr lang="ja-JP" altLang="en-US" sz="4800" dirty="0" smtClean="0"/>
              <a:t>１　</a:t>
            </a:r>
            <a:r>
              <a:rPr lang="ja-JP" altLang="en-US" sz="4800" dirty="0"/>
              <a:t>運動</a:t>
            </a:r>
            <a:r>
              <a:rPr lang="ja-JP" altLang="en-US" sz="4800" dirty="0" smtClean="0"/>
              <a:t>部活動の現状</a:t>
            </a:r>
            <a:endParaRPr kumimoji="1" lang="ja-JP" alt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01665" y="155289"/>
            <a:ext cx="4149306" cy="523220"/>
          </a:xfrm>
          <a:prstGeom prst="rect">
            <a:avLst/>
          </a:prstGeom>
          <a:noFill/>
        </p:spPr>
        <p:txBody>
          <a:bodyPr wrap="square" rtlCol="0">
            <a:spAutoFit/>
          </a:bodyPr>
          <a:lstStyle/>
          <a:p>
            <a:r>
              <a:rPr kumimoji="1" lang="ja-JP" altLang="en-US" sz="2800" dirty="0" smtClean="0"/>
              <a:t>部活動に関する国の動向</a:t>
            </a:r>
            <a:endParaRPr kumimoji="1" lang="ja-JP" altLang="en-US" sz="2800" dirty="0"/>
          </a:p>
        </p:txBody>
      </p:sp>
      <p:sp>
        <p:nvSpPr>
          <p:cNvPr id="3" name="テキスト ボックス 2"/>
          <p:cNvSpPr txBox="1"/>
          <p:nvPr/>
        </p:nvSpPr>
        <p:spPr>
          <a:xfrm>
            <a:off x="232913" y="2031231"/>
            <a:ext cx="8626415" cy="461665"/>
          </a:xfrm>
          <a:prstGeom prst="rect">
            <a:avLst/>
          </a:prstGeom>
          <a:noFill/>
        </p:spPr>
        <p:txBody>
          <a:bodyPr wrap="square" rtlCol="0">
            <a:spAutoFit/>
          </a:bodyPr>
          <a:lstStyle/>
          <a:p>
            <a:r>
              <a:rPr kumimoji="1" lang="ja-JP" altLang="en-US" sz="2400" dirty="0" smtClean="0"/>
              <a:t>●　運動部活動での指導のガイドライン　　　　（</a:t>
            </a:r>
            <a:r>
              <a:rPr kumimoji="1" lang="en-US" altLang="ja-JP" sz="2400" dirty="0" smtClean="0"/>
              <a:t>H25</a:t>
            </a:r>
            <a:r>
              <a:rPr kumimoji="1" lang="ja-JP" altLang="en-US" sz="2400" dirty="0" smtClean="0"/>
              <a:t>　文部科学省）</a:t>
            </a:r>
            <a:endParaRPr kumimoji="1" lang="ja-JP" altLang="en-US" sz="2400" dirty="0"/>
          </a:p>
        </p:txBody>
      </p:sp>
      <p:sp>
        <p:nvSpPr>
          <p:cNvPr id="4" name="テキスト ボックス 3"/>
          <p:cNvSpPr txBox="1"/>
          <p:nvPr/>
        </p:nvSpPr>
        <p:spPr>
          <a:xfrm>
            <a:off x="232919" y="3975081"/>
            <a:ext cx="8626415" cy="830997"/>
          </a:xfrm>
          <a:prstGeom prst="rect">
            <a:avLst/>
          </a:prstGeom>
          <a:noFill/>
        </p:spPr>
        <p:txBody>
          <a:bodyPr wrap="square" rtlCol="0">
            <a:spAutoFit/>
          </a:bodyPr>
          <a:lstStyle/>
          <a:p>
            <a:r>
              <a:rPr kumimoji="1" lang="ja-JP" altLang="en-US" sz="2400" dirty="0" smtClean="0"/>
              <a:t>●　運動部活動の在り方に関する</a:t>
            </a:r>
            <a:endParaRPr kumimoji="1" lang="en-US" altLang="ja-JP" sz="2400" dirty="0" smtClean="0"/>
          </a:p>
          <a:p>
            <a:r>
              <a:rPr lang="ja-JP" altLang="en-US" sz="2400" dirty="0"/>
              <a:t>　</a:t>
            </a:r>
            <a:r>
              <a:rPr lang="ja-JP" altLang="en-US" sz="2400" dirty="0" smtClean="0"/>
              <a:t>　　　　　　　　　　　　　</a:t>
            </a:r>
            <a:r>
              <a:rPr kumimoji="1" lang="ja-JP" altLang="en-US" sz="2400" dirty="0" smtClean="0"/>
              <a:t>総合的なガイドライン　（</a:t>
            </a:r>
            <a:r>
              <a:rPr kumimoji="1" lang="en-US" altLang="ja-JP" sz="2400" dirty="0" smtClean="0"/>
              <a:t>H30</a:t>
            </a:r>
            <a:r>
              <a:rPr kumimoji="1" lang="ja-JP" altLang="en-US" sz="2400" dirty="0" smtClean="0"/>
              <a:t>　スポーツ庁）</a:t>
            </a:r>
            <a:endParaRPr kumimoji="1" lang="ja-JP" altLang="en-US" sz="2400" dirty="0"/>
          </a:p>
        </p:txBody>
      </p:sp>
      <p:sp>
        <p:nvSpPr>
          <p:cNvPr id="7" name="円形吹き出し 6"/>
          <p:cNvSpPr/>
          <p:nvPr/>
        </p:nvSpPr>
        <p:spPr>
          <a:xfrm>
            <a:off x="4958196" y="1297028"/>
            <a:ext cx="1846052" cy="598205"/>
          </a:xfrm>
          <a:prstGeom prst="wedgeEllipseCallout">
            <a:avLst>
              <a:gd name="adj1" fmla="val -37188"/>
              <a:gd name="adj2" fmla="val 8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体罰</a:t>
            </a:r>
            <a:endParaRPr kumimoji="1" lang="ja-JP" altLang="en-US" dirty="0"/>
          </a:p>
        </p:txBody>
      </p:sp>
      <p:sp>
        <p:nvSpPr>
          <p:cNvPr id="8" name="円形吹き出し 7"/>
          <p:cNvSpPr/>
          <p:nvPr/>
        </p:nvSpPr>
        <p:spPr>
          <a:xfrm>
            <a:off x="4355976" y="3212976"/>
            <a:ext cx="1846052" cy="598205"/>
          </a:xfrm>
          <a:prstGeom prst="wedgeEllipseCallout">
            <a:avLst>
              <a:gd name="adj1" fmla="val -37188"/>
              <a:gd name="adj2" fmla="val 8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休養</a:t>
            </a:r>
            <a:r>
              <a:rPr lang="ja-JP" altLang="en-US" dirty="0" smtClean="0"/>
              <a:t>日等</a:t>
            </a:r>
            <a:endParaRPr kumimoji="1" lang="ja-JP" altLang="en-US" dirty="0"/>
          </a:p>
        </p:txBody>
      </p:sp>
      <p:sp>
        <p:nvSpPr>
          <p:cNvPr id="9" name="円形吹き出し 8"/>
          <p:cNvSpPr/>
          <p:nvPr/>
        </p:nvSpPr>
        <p:spPr>
          <a:xfrm>
            <a:off x="6147765" y="3617218"/>
            <a:ext cx="1846052" cy="598205"/>
          </a:xfrm>
          <a:prstGeom prst="wedgeEllipseCallout">
            <a:avLst>
              <a:gd name="adj1" fmla="val -37188"/>
              <a:gd name="adj2" fmla="val 8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大会在り方</a:t>
            </a:r>
            <a:endParaRPr kumimoji="1" lang="ja-JP" altLang="en-US" dirty="0"/>
          </a:p>
        </p:txBody>
      </p:sp>
    </p:spTree>
    <p:extLst>
      <p:ext uri="{BB962C8B-B14F-4D97-AF65-F5344CB8AC3E}">
        <p14:creationId xmlns:p14="http://schemas.microsoft.com/office/powerpoint/2010/main" val="260882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51520" y="548680"/>
            <a:ext cx="3600400" cy="5086155"/>
          </a:xfrm>
          <a:prstGeom prst="rect">
            <a:avLst/>
          </a:prstGeom>
          <a:ln>
            <a:solidFill>
              <a:schemeClr val="tx1"/>
            </a:solidFill>
          </a:ln>
        </p:spPr>
      </p:pic>
      <p:sp>
        <p:nvSpPr>
          <p:cNvPr id="3" name="テキスト ボックス 2"/>
          <p:cNvSpPr txBox="1"/>
          <p:nvPr/>
        </p:nvSpPr>
        <p:spPr>
          <a:xfrm>
            <a:off x="517121" y="6341258"/>
            <a:ext cx="8057072" cy="400110"/>
          </a:xfrm>
          <a:prstGeom prst="rect">
            <a:avLst/>
          </a:prstGeom>
          <a:noFill/>
        </p:spPr>
        <p:txBody>
          <a:bodyPr wrap="square" rtlCol="0">
            <a:spAutoFit/>
          </a:bodyPr>
          <a:lstStyle/>
          <a:p>
            <a:pPr algn="ctr"/>
            <a:r>
              <a:rPr kumimoji="1" lang="ja-JP" altLang="en-US" sz="2000" dirty="0" smtClean="0">
                <a:solidFill>
                  <a:srgbClr val="FF0000"/>
                </a:solidFill>
              </a:rPr>
              <a:t>保存場所</a:t>
            </a:r>
            <a:r>
              <a:rPr kumimoji="1" lang="ja-JP" altLang="en-US" sz="2000" dirty="0" smtClean="0"/>
              <a:t>：広島県教育委員会</a:t>
            </a:r>
            <a:r>
              <a:rPr kumimoji="1" lang="en-US" altLang="ja-JP" sz="2000" dirty="0" smtClean="0"/>
              <a:t>HP</a:t>
            </a:r>
            <a:r>
              <a:rPr kumimoji="1" lang="ja-JP" altLang="en-US" sz="2000" dirty="0" smtClean="0"/>
              <a:t>→学校教育→学校体育→運動部活動</a:t>
            </a:r>
            <a:endParaRPr kumimoji="1" lang="ja-JP" altLang="en-US" sz="2000" dirty="0"/>
          </a:p>
        </p:txBody>
      </p:sp>
      <p:sp>
        <p:nvSpPr>
          <p:cNvPr id="5" name="テキスト ボックス 4"/>
          <p:cNvSpPr txBox="1"/>
          <p:nvPr/>
        </p:nvSpPr>
        <p:spPr>
          <a:xfrm>
            <a:off x="4211960" y="512088"/>
            <a:ext cx="4752528" cy="5509200"/>
          </a:xfrm>
          <a:prstGeom prst="rect">
            <a:avLst/>
          </a:prstGeom>
          <a:noFill/>
          <a:ln>
            <a:solidFill>
              <a:schemeClr val="accent1">
                <a:shade val="50000"/>
              </a:schemeClr>
            </a:solidFill>
          </a:ln>
        </p:spPr>
        <p:txBody>
          <a:bodyPr wrap="square" rtlCol="0">
            <a:spAutoFit/>
          </a:bodyPr>
          <a:lstStyle/>
          <a:p>
            <a:r>
              <a:rPr lang="ja-JP" altLang="en-US" sz="1600" b="1" dirty="0" smtClean="0"/>
              <a:t>０　</a:t>
            </a:r>
            <a:r>
              <a:rPr lang="ja-JP" altLang="ja-JP" sz="1600" b="1" dirty="0" smtClean="0"/>
              <a:t>本方針</a:t>
            </a:r>
            <a:r>
              <a:rPr lang="ja-JP" altLang="ja-JP" sz="1600" b="1" dirty="0"/>
              <a:t>策定の趣旨等</a:t>
            </a:r>
            <a:r>
              <a:rPr lang="ja-JP" altLang="ja-JP" sz="1600" dirty="0"/>
              <a:t>　　　　　　　　　　　　　　　　　　　　　　　</a:t>
            </a:r>
          </a:p>
          <a:p>
            <a:r>
              <a:rPr lang="en-US" altLang="ja-JP" sz="1600" dirty="0"/>
              <a:t> </a:t>
            </a:r>
            <a:endParaRPr lang="ja-JP" altLang="ja-JP" sz="1600" dirty="0"/>
          </a:p>
          <a:p>
            <a:r>
              <a:rPr lang="ja-JP" altLang="ja-JP" sz="1600" b="1" dirty="0"/>
              <a:t>１　適切な運営のための</a:t>
            </a:r>
            <a:r>
              <a:rPr lang="ja-JP" altLang="ja-JP" sz="1600" b="1" dirty="0" smtClean="0"/>
              <a:t>体制整備</a:t>
            </a:r>
            <a:r>
              <a:rPr lang="ja-JP" altLang="ja-JP" sz="1600" b="1" dirty="0"/>
              <a:t>　</a:t>
            </a:r>
            <a:r>
              <a:rPr lang="ja-JP" altLang="ja-JP" sz="1600" dirty="0"/>
              <a:t>　　　　　　　　　　　　　　　　</a:t>
            </a:r>
            <a:endParaRPr lang="ja-JP" altLang="ja-JP" sz="1600" dirty="0" smtClean="0"/>
          </a:p>
          <a:p>
            <a:r>
              <a:rPr lang="en-US" altLang="ja-JP" sz="1600" dirty="0" smtClean="0"/>
              <a:t> </a:t>
            </a:r>
            <a:r>
              <a:rPr lang="ja-JP" altLang="en-US" sz="1600" dirty="0" smtClean="0"/>
              <a:t>　</a:t>
            </a:r>
            <a:r>
              <a:rPr lang="ja-JP" altLang="ja-JP" sz="1600" dirty="0" smtClean="0"/>
              <a:t>⑴</a:t>
            </a:r>
            <a:r>
              <a:rPr lang="ja-JP" altLang="ja-JP" sz="1600" dirty="0"/>
              <a:t>　運動部活動の方針の策定等　　　　　　　　　　　　　　　　　</a:t>
            </a:r>
          </a:p>
          <a:p>
            <a:r>
              <a:rPr lang="en-US" altLang="ja-JP" sz="1600" dirty="0"/>
              <a:t> </a:t>
            </a:r>
            <a:r>
              <a:rPr lang="ja-JP" altLang="en-US" sz="1600" dirty="0" smtClean="0"/>
              <a:t>　</a:t>
            </a:r>
            <a:r>
              <a:rPr lang="ja-JP" altLang="ja-JP" sz="1600" dirty="0" smtClean="0"/>
              <a:t>⑵</a:t>
            </a:r>
            <a:r>
              <a:rPr lang="ja-JP" altLang="ja-JP" sz="1600" dirty="0"/>
              <a:t>　指導・運営に係る体制の構築　　　　　　　　　　　　　　　　</a:t>
            </a:r>
          </a:p>
          <a:p>
            <a:r>
              <a:rPr lang="en-US" altLang="ja-JP" sz="1600" dirty="0"/>
              <a:t> </a:t>
            </a:r>
            <a:endParaRPr lang="ja-JP" altLang="ja-JP" sz="1600" dirty="0"/>
          </a:p>
          <a:p>
            <a:r>
              <a:rPr lang="ja-JP" altLang="ja-JP" sz="1600" b="1" dirty="0"/>
              <a:t>２　合理的でかつ効率的・効果的</a:t>
            </a:r>
            <a:r>
              <a:rPr lang="ja-JP" altLang="ja-JP" sz="1600" b="1" dirty="0" smtClean="0"/>
              <a:t>な</a:t>
            </a:r>
            <a:endParaRPr lang="en-US" altLang="ja-JP" sz="1600" b="1" dirty="0" smtClean="0"/>
          </a:p>
          <a:p>
            <a:r>
              <a:rPr lang="ja-JP" altLang="en-US" sz="1600" b="1" dirty="0"/>
              <a:t>　</a:t>
            </a:r>
            <a:r>
              <a:rPr lang="ja-JP" altLang="en-US" sz="1600" b="1" dirty="0" smtClean="0"/>
              <a:t>　　　　　　　　　　　　　　　</a:t>
            </a:r>
            <a:r>
              <a:rPr lang="ja-JP" altLang="ja-JP" sz="1600" b="1" dirty="0" smtClean="0"/>
              <a:t>活動</a:t>
            </a:r>
            <a:r>
              <a:rPr lang="ja-JP" altLang="ja-JP" sz="1600" b="1" dirty="0"/>
              <a:t>の推進のための</a:t>
            </a:r>
            <a:r>
              <a:rPr lang="ja-JP" altLang="ja-JP" sz="1600" b="1" dirty="0" smtClean="0"/>
              <a:t>取組</a:t>
            </a:r>
            <a:endParaRPr lang="ja-JP" altLang="ja-JP" sz="1600" dirty="0"/>
          </a:p>
          <a:p>
            <a:r>
              <a:rPr lang="en-US" altLang="ja-JP" sz="1600" dirty="0"/>
              <a:t> </a:t>
            </a:r>
            <a:r>
              <a:rPr lang="ja-JP" altLang="en-US" sz="1600" dirty="0" smtClean="0"/>
              <a:t>　</a:t>
            </a:r>
            <a:r>
              <a:rPr lang="ja-JP" altLang="ja-JP" sz="1600" dirty="0" smtClean="0"/>
              <a:t>⑴</a:t>
            </a:r>
            <a:r>
              <a:rPr lang="ja-JP" altLang="ja-JP" sz="1600" dirty="0"/>
              <a:t>　適切な指導の実施　　　　　　　　　　　　　　　　　　　　　</a:t>
            </a:r>
          </a:p>
          <a:p>
            <a:r>
              <a:rPr lang="en-US" altLang="ja-JP" sz="1600" dirty="0"/>
              <a:t> </a:t>
            </a:r>
            <a:r>
              <a:rPr lang="ja-JP" altLang="en-US" sz="1600" dirty="0" smtClean="0"/>
              <a:t>　</a:t>
            </a:r>
            <a:r>
              <a:rPr lang="ja-JP" altLang="ja-JP" sz="1600" dirty="0" smtClean="0"/>
              <a:t>⑵</a:t>
            </a:r>
            <a:r>
              <a:rPr lang="ja-JP" altLang="ja-JP" sz="1600" dirty="0"/>
              <a:t>　運動部活動用指導手引の活用　　　　　　　　　　　　　　　　</a:t>
            </a:r>
          </a:p>
          <a:p>
            <a:r>
              <a:rPr lang="en-US" altLang="ja-JP" sz="1600" dirty="0"/>
              <a:t> </a:t>
            </a:r>
            <a:endParaRPr lang="ja-JP" altLang="ja-JP" sz="1600" dirty="0"/>
          </a:p>
          <a:p>
            <a:r>
              <a:rPr lang="ja-JP" altLang="ja-JP" sz="1600" b="1" dirty="0"/>
              <a:t>３　適切な休養日等の設定</a:t>
            </a:r>
            <a:r>
              <a:rPr lang="ja-JP" altLang="ja-JP" sz="1600" dirty="0"/>
              <a:t>　　　　　　　　　　　　　　　　　　　　</a:t>
            </a:r>
          </a:p>
          <a:p>
            <a:r>
              <a:rPr lang="en-US" altLang="ja-JP" sz="1600" dirty="0"/>
              <a:t> </a:t>
            </a:r>
            <a:r>
              <a:rPr lang="ja-JP" altLang="en-US" sz="1600" dirty="0" smtClean="0"/>
              <a:t>　</a:t>
            </a:r>
            <a:r>
              <a:rPr lang="ja-JP" altLang="ja-JP" sz="1600" dirty="0" smtClean="0"/>
              <a:t>⑴</a:t>
            </a:r>
            <a:r>
              <a:rPr lang="ja-JP" altLang="ja-JP" sz="1600" dirty="0"/>
              <a:t>　休養日及び活動時間の基準　　　　　　　　　　　　　　　　　　　　　</a:t>
            </a:r>
          </a:p>
          <a:p>
            <a:r>
              <a:rPr lang="en-US" altLang="ja-JP" sz="1600" dirty="0"/>
              <a:t> </a:t>
            </a:r>
            <a:r>
              <a:rPr lang="ja-JP" altLang="en-US" sz="1600" dirty="0" smtClean="0"/>
              <a:t>　</a:t>
            </a:r>
            <a:r>
              <a:rPr lang="ja-JP" altLang="ja-JP" sz="1600" dirty="0" smtClean="0"/>
              <a:t>⑵</a:t>
            </a:r>
            <a:r>
              <a:rPr lang="ja-JP" altLang="ja-JP" sz="1600" dirty="0"/>
              <a:t>　休養日及び活動時間の設定　　　　　　　　　　　　　　</a:t>
            </a:r>
          </a:p>
          <a:p>
            <a:r>
              <a:rPr lang="en-US" altLang="ja-JP" sz="1600" dirty="0"/>
              <a:t> </a:t>
            </a:r>
            <a:endParaRPr lang="ja-JP" altLang="ja-JP" sz="1600" dirty="0"/>
          </a:p>
          <a:p>
            <a:r>
              <a:rPr lang="ja-JP" altLang="ja-JP" sz="1600" b="1" dirty="0"/>
              <a:t>４　生徒のニーズを踏まえたスポーツ環境の</a:t>
            </a:r>
            <a:r>
              <a:rPr lang="ja-JP" altLang="ja-JP" sz="1600" b="1" dirty="0" smtClean="0"/>
              <a:t>整備</a:t>
            </a:r>
            <a:endParaRPr lang="ja-JP" altLang="ja-JP" sz="1600" dirty="0"/>
          </a:p>
          <a:p>
            <a:r>
              <a:rPr lang="en-US" altLang="ja-JP" sz="1600" dirty="0"/>
              <a:t> </a:t>
            </a:r>
            <a:r>
              <a:rPr lang="ja-JP" altLang="en-US" sz="1600" dirty="0" smtClean="0"/>
              <a:t>　</a:t>
            </a:r>
            <a:r>
              <a:rPr lang="ja-JP" altLang="ja-JP" sz="1600" dirty="0" smtClean="0"/>
              <a:t>⑴</a:t>
            </a:r>
            <a:r>
              <a:rPr lang="ja-JP" altLang="ja-JP" sz="1600" dirty="0"/>
              <a:t>　生徒のニーズを踏まえた運動部の設置　　　　　　　　　　　　</a:t>
            </a:r>
          </a:p>
          <a:p>
            <a:r>
              <a:rPr lang="en-US" altLang="ja-JP" sz="1600" dirty="0"/>
              <a:t> </a:t>
            </a:r>
            <a:r>
              <a:rPr lang="ja-JP" altLang="en-US" sz="1600" dirty="0" smtClean="0"/>
              <a:t>　</a:t>
            </a:r>
            <a:r>
              <a:rPr lang="ja-JP" altLang="ja-JP" sz="1600" dirty="0" smtClean="0"/>
              <a:t>⑵</a:t>
            </a:r>
            <a:r>
              <a:rPr lang="ja-JP" altLang="ja-JP" sz="1600" dirty="0"/>
              <a:t>　地域との連携等　　　　　　　　　　　　　　　　　　　　　　</a:t>
            </a:r>
          </a:p>
          <a:p>
            <a:r>
              <a:rPr lang="en-US" altLang="ja-JP" sz="1600" dirty="0"/>
              <a:t> </a:t>
            </a:r>
            <a:endParaRPr lang="ja-JP" altLang="ja-JP" sz="1600" dirty="0"/>
          </a:p>
          <a:p>
            <a:r>
              <a:rPr lang="ja-JP" altLang="ja-JP" sz="1600" b="1" dirty="0"/>
              <a:t>５　学校単位で参加する大会等の見直し</a:t>
            </a:r>
            <a:r>
              <a:rPr lang="ja-JP" altLang="ja-JP" sz="1600" dirty="0"/>
              <a:t>　　　　　　　　　　　　　　</a:t>
            </a:r>
          </a:p>
          <a:p>
            <a:r>
              <a:rPr lang="en-US" altLang="ja-JP" sz="1600" dirty="0"/>
              <a:t> </a:t>
            </a:r>
            <a:r>
              <a:rPr lang="ja-JP" altLang="en-US" sz="1600" dirty="0" smtClean="0"/>
              <a:t>　</a:t>
            </a:r>
            <a:r>
              <a:rPr lang="ja-JP" altLang="ja-JP" sz="1600" dirty="0" smtClean="0"/>
              <a:t>⑴</a:t>
            </a:r>
            <a:r>
              <a:rPr lang="ja-JP" altLang="ja-JP" sz="1600" dirty="0"/>
              <a:t>　参加する大会数の上限</a:t>
            </a:r>
          </a:p>
          <a:p>
            <a:r>
              <a:rPr lang="en-US" altLang="ja-JP" sz="1600" dirty="0"/>
              <a:t> </a:t>
            </a:r>
            <a:r>
              <a:rPr lang="ja-JP" altLang="en-US" sz="1600" dirty="0" smtClean="0"/>
              <a:t>　</a:t>
            </a:r>
            <a:r>
              <a:rPr lang="ja-JP" altLang="ja-JP" sz="1600" dirty="0" smtClean="0"/>
              <a:t>⑵</a:t>
            </a:r>
            <a:r>
              <a:rPr lang="ja-JP" altLang="ja-JP" sz="1600" dirty="0"/>
              <a:t>　参加する大会等の精査</a:t>
            </a:r>
          </a:p>
        </p:txBody>
      </p:sp>
      <p:sp>
        <p:nvSpPr>
          <p:cNvPr id="6" name="正方形/長方形 5"/>
          <p:cNvSpPr/>
          <p:nvPr/>
        </p:nvSpPr>
        <p:spPr>
          <a:xfrm>
            <a:off x="4211960" y="3212976"/>
            <a:ext cx="4752528" cy="792088"/>
          </a:xfrm>
          <a:prstGeom prst="rect">
            <a:avLst/>
          </a:prstGeom>
          <a:solidFill>
            <a:schemeClr val="accent2">
              <a:lumMod val="20000"/>
              <a:lumOff val="80000"/>
              <a:alpha val="51000"/>
            </a:schemeClr>
          </a:solidFill>
          <a:ln>
            <a:solidFill>
              <a:schemeClr val="accent1">
                <a:shade val="50000"/>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211960" y="5157192"/>
            <a:ext cx="4752528" cy="792088"/>
          </a:xfrm>
          <a:prstGeom prst="rect">
            <a:avLst/>
          </a:prstGeom>
          <a:solidFill>
            <a:schemeClr val="accent2">
              <a:lumMod val="20000"/>
              <a:lumOff val="80000"/>
              <a:alpha val="51000"/>
            </a:schemeClr>
          </a:solidFill>
          <a:ln>
            <a:solidFill>
              <a:schemeClr val="accent1">
                <a:shade val="50000"/>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426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834558" y="476672"/>
            <a:ext cx="3422198" cy="4822528"/>
          </a:xfrm>
          <a:prstGeom prst="rect">
            <a:avLst/>
          </a:prstGeom>
          <a:ln>
            <a:solidFill>
              <a:schemeClr val="tx1"/>
            </a:solidFill>
          </a:ln>
          <a:effectLst>
            <a:innerShdw blurRad="63500" dist="101600" dir="2400000">
              <a:prstClr val="black">
                <a:alpha val="50000"/>
              </a:prstClr>
            </a:innerShdw>
          </a:effectLst>
        </p:spPr>
      </p:pic>
      <p:sp>
        <p:nvSpPr>
          <p:cNvPr id="3" name="テキスト ボックス 2"/>
          <p:cNvSpPr txBox="1"/>
          <p:nvPr/>
        </p:nvSpPr>
        <p:spPr>
          <a:xfrm>
            <a:off x="517121" y="6090249"/>
            <a:ext cx="8057072" cy="400110"/>
          </a:xfrm>
          <a:prstGeom prst="rect">
            <a:avLst/>
          </a:prstGeom>
          <a:noFill/>
        </p:spPr>
        <p:txBody>
          <a:bodyPr wrap="square" rtlCol="0">
            <a:spAutoFit/>
          </a:bodyPr>
          <a:lstStyle/>
          <a:p>
            <a:pPr algn="ctr"/>
            <a:r>
              <a:rPr kumimoji="1" lang="ja-JP" altLang="en-US" sz="2000" dirty="0" smtClean="0">
                <a:solidFill>
                  <a:srgbClr val="FF0000"/>
                </a:solidFill>
              </a:rPr>
              <a:t>保存場所</a:t>
            </a:r>
            <a:r>
              <a:rPr kumimoji="1" lang="ja-JP" altLang="en-US" sz="2000" dirty="0" smtClean="0"/>
              <a:t>：広島県教育委員会</a:t>
            </a:r>
            <a:r>
              <a:rPr kumimoji="1" lang="en-US" altLang="ja-JP" sz="2000" dirty="0" smtClean="0"/>
              <a:t>HP</a:t>
            </a:r>
            <a:r>
              <a:rPr kumimoji="1" lang="ja-JP" altLang="en-US" sz="2000" dirty="0" smtClean="0"/>
              <a:t>→学校教育→学校体育→運動部活動</a:t>
            </a:r>
            <a:endParaRPr kumimoji="1" lang="ja-JP" altLang="en-US" sz="2000" dirty="0"/>
          </a:p>
        </p:txBody>
      </p:sp>
    </p:spTree>
    <p:extLst>
      <p:ext uri="{BB962C8B-B14F-4D97-AF65-F5344CB8AC3E}">
        <p14:creationId xmlns:p14="http://schemas.microsoft.com/office/powerpoint/2010/main" val="396799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01665" y="155289"/>
            <a:ext cx="4149306" cy="523220"/>
          </a:xfrm>
          <a:prstGeom prst="rect">
            <a:avLst/>
          </a:prstGeom>
          <a:noFill/>
        </p:spPr>
        <p:txBody>
          <a:bodyPr wrap="square" rtlCol="0">
            <a:spAutoFit/>
          </a:bodyPr>
          <a:lstStyle/>
          <a:p>
            <a:r>
              <a:rPr kumimoji="1" lang="ja-JP" altLang="en-US" sz="2800" dirty="0" smtClean="0"/>
              <a:t>部活動に関する国の動向</a:t>
            </a:r>
            <a:endParaRPr kumimoji="1" lang="ja-JP" altLang="en-US" sz="2800" dirty="0"/>
          </a:p>
        </p:txBody>
      </p:sp>
      <p:sp>
        <p:nvSpPr>
          <p:cNvPr id="5" name="テキスト ボックス 4"/>
          <p:cNvSpPr txBox="1"/>
          <p:nvPr/>
        </p:nvSpPr>
        <p:spPr>
          <a:xfrm>
            <a:off x="238671" y="1958173"/>
            <a:ext cx="8626415" cy="830997"/>
          </a:xfrm>
          <a:prstGeom prst="rect">
            <a:avLst/>
          </a:prstGeom>
          <a:noFill/>
        </p:spPr>
        <p:txBody>
          <a:bodyPr wrap="square" rtlCol="0">
            <a:spAutoFit/>
          </a:bodyPr>
          <a:lstStyle/>
          <a:p>
            <a:r>
              <a:rPr kumimoji="1" lang="ja-JP" altLang="en-US" sz="2400" dirty="0" smtClean="0"/>
              <a:t>●　学校教育法施行規則の一部を改正する省令の施行について　</a:t>
            </a:r>
            <a:endParaRPr kumimoji="1" lang="en-US" altLang="ja-JP" sz="2400" dirty="0" smtClean="0"/>
          </a:p>
          <a:p>
            <a:r>
              <a:rPr kumimoji="1" lang="ja-JP" altLang="en-US" sz="2400" dirty="0" smtClean="0"/>
              <a:t>　　　　　　　　　　　　　（</a:t>
            </a:r>
            <a:r>
              <a:rPr kumimoji="1" lang="en-US" altLang="ja-JP" sz="2400" dirty="0" smtClean="0"/>
              <a:t>H29</a:t>
            </a:r>
            <a:r>
              <a:rPr kumimoji="1" lang="ja-JP" altLang="en-US" sz="2400" dirty="0" smtClean="0"/>
              <a:t>　スポーツ庁・文化庁・文部科学省通知）</a:t>
            </a:r>
            <a:endParaRPr kumimoji="1" lang="ja-JP" altLang="en-US" sz="2400" dirty="0"/>
          </a:p>
        </p:txBody>
      </p:sp>
      <p:sp>
        <p:nvSpPr>
          <p:cNvPr id="6" name="テキスト ボックス 5"/>
          <p:cNvSpPr txBox="1"/>
          <p:nvPr/>
        </p:nvSpPr>
        <p:spPr>
          <a:xfrm>
            <a:off x="232913" y="4244895"/>
            <a:ext cx="8626415" cy="1200329"/>
          </a:xfrm>
          <a:prstGeom prst="rect">
            <a:avLst/>
          </a:prstGeom>
          <a:noFill/>
        </p:spPr>
        <p:txBody>
          <a:bodyPr wrap="square" rtlCol="0">
            <a:spAutoFit/>
          </a:bodyPr>
          <a:lstStyle/>
          <a:p>
            <a:r>
              <a:rPr kumimoji="1" lang="ja-JP" altLang="en-US" sz="2400" dirty="0" smtClean="0"/>
              <a:t>●　「学校の働き方改革を踏まえた部活動改革について」</a:t>
            </a:r>
            <a:endParaRPr kumimoji="1" lang="en-US" altLang="ja-JP" sz="2400" dirty="0" smtClean="0"/>
          </a:p>
          <a:p>
            <a:r>
              <a:rPr lang="ja-JP" altLang="en-US" sz="2400" dirty="0"/>
              <a:t>　</a:t>
            </a:r>
            <a:r>
              <a:rPr lang="ja-JP" altLang="en-US" sz="2400" dirty="0" smtClean="0"/>
              <a:t>　　　　　　　　　　　　　　　　　　　　　　　　　　　　　</a:t>
            </a:r>
            <a:r>
              <a:rPr kumimoji="1" lang="ja-JP" altLang="en-US" sz="2400" dirty="0" smtClean="0"/>
              <a:t>の送付について　</a:t>
            </a:r>
            <a:endParaRPr kumimoji="1" lang="en-US" altLang="ja-JP" sz="2400" dirty="0" smtClean="0"/>
          </a:p>
          <a:p>
            <a:r>
              <a:rPr kumimoji="1" lang="ja-JP" altLang="en-US" sz="2400" dirty="0" smtClean="0"/>
              <a:t>　　　　　　　　　　（</a:t>
            </a:r>
            <a:r>
              <a:rPr lang="en-US" altLang="ja-JP" sz="2400" dirty="0" smtClean="0"/>
              <a:t>R2</a:t>
            </a:r>
            <a:r>
              <a:rPr kumimoji="1" lang="ja-JP" altLang="en-US" sz="2400" dirty="0" smtClean="0"/>
              <a:t>　スポーツ庁・文化庁・文部科学省事務連絡）</a:t>
            </a:r>
            <a:endParaRPr kumimoji="1" lang="ja-JP" altLang="en-US" sz="2400" dirty="0"/>
          </a:p>
        </p:txBody>
      </p:sp>
      <p:sp>
        <p:nvSpPr>
          <p:cNvPr id="10" name="円形吹き出し 9"/>
          <p:cNvSpPr/>
          <p:nvPr/>
        </p:nvSpPr>
        <p:spPr>
          <a:xfrm>
            <a:off x="5112595" y="1202500"/>
            <a:ext cx="1846052" cy="598205"/>
          </a:xfrm>
          <a:prstGeom prst="wedgeEllipseCallout">
            <a:avLst>
              <a:gd name="adj1" fmla="val -37188"/>
              <a:gd name="adj2" fmla="val 8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部活動指導員</a:t>
            </a:r>
            <a:endParaRPr kumimoji="1" lang="ja-JP" altLang="en-US" dirty="0"/>
          </a:p>
        </p:txBody>
      </p:sp>
      <p:sp>
        <p:nvSpPr>
          <p:cNvPr id="11" name="円形吹き出し 10"/>
          <p:cNvSpPr/>
          <p:nvPr/>
        </p:nvSpPr>
        <p:spPr>
          <a:xfrm>
            <a:off x="4427984" y="3478867"/>
            <a:ext cx="1846052" cy="598205"/>
          </a:xfrm>
          <a:prstGeom prst="wedgeEllipseCallout">
            <a:avLst>
              <a:gd name="adj1" fmla="val -37188"/>
              <a:gd name="adj2" fmla="val 8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地域</a:t>
            </a:r>
            <a:r>
              <a:rPr lang="ja-JP" altLang="en-US" sz="1600" dirty="0" smtClean="0"/>
              <a:t>部活動</a:t>
            </a:r>
            <a:endParaRPr kumimoji="1" lang="ja-JP" altLang="en-US" dirty="0"/>
          </a:p>
        </p:txBody>
      </p:sp>
      <p:sp>
        <p:nvSpPr>
          <p:cNvPr id="12" name="円形吹き出し 11"/>
          <p:cNvSpPr/>
          <p:nvPr/>
        </p:nvSpPr>
        <p:spPr>
          <a:xfrm>
            <a:off x="6686388" y="3500620"/>
            <a:ext cx="1846052" cy="598205"/>
          </a:xfrm>
          <a:prstGeom prst="wedgeEllipseCallout">
            <a:avLst>
              <a:gd name="adj1" fmla="val -37188"/>
              <a:gd name="adj2" fmla="val 84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兼職</a:t>
            </a:r>
            <a:r>
              <a:rPr lang="ja-JP" altLang="en-US" dirty="0"/>
              <a:t>兼業</a:t>
            </a:r>
            <a:endParaRPr kumimoji="1" lang="ja-JP" altLang="en-US" dirty="0"/>
          </a:p>
        </p:txBody>
      </p:sp>
    </p:spTree>
    <p:extLst>
      <p:ext uri="{BB962C8B-B14F-4D97-AF65-F5344CB8AC3E}">
        <p14:creationId xmlns:p14="http://schemas.microsoft.com/office/powerpoint/2010/main" val="146659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564904"/>
            <a:ext cx="8280920" cy="1569660"/>
          </a:xfrm>
          <a:prstGeom prst="rect">
            <a:avLst/>
          </a:prstGeom>
          <a:noFill/>
        </p:spPr>
        <p:txBody>
          <a:bodyPr wrap="square" rtlCol="0">
            <a:spAutoFit/>
          </a:bodyPr>
          <a:lstStyle/>
          <a:p>
            <a:pPr algn="ctr"/>
            <a:r>
              <a:rPr lang="ja-JP" altLang="en-US" sz="4800" dirty="0" smtClean="0"/>
              <a:t>２　魅力ある運動部活動指導</a:t>
            </a:r>
            <a:endParaRPr lang="en-US" altLang="ja-JP" sz="4800" dirty="0" smtClean="0"/>
          </a:p>
          <a:p>
            <a:pPr algn="ctr"/>
            <a:r>
              <a:rPr lang="ja-JP" altLang="en-US" sz="4800" dirty="0" smtClean="0"/>
              <a:t>の在り方</a:t>
            </a:r>
            <a:endParaRPr lang="en-US" altLang="ja-JP" sz="4800" dirty="0" smtClean="0"/>
          </a:p>
        </p:txBody>
      </p:sp>
    </p:spTree>
    <p:extLst>
      <p:ext uri="{BB962C8B-B14F-4D97-AF65-F5344CB8AC3E}">
        <p14:creationId xmlns:p14="http://schemas.microsoft.com/office/powerpoint/2010/main" val="48720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448</Words>
  <Application>Microsoft Office PowerPoint</Application>
  <PresentationFormat>画面に合わせる (4:3)</PresentationFormat>
  <Paragraphs>364</Paragraphs>
  <Slides>21</Slides>
  <Notes>21</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21</vt:i4>
      </vt:variant>
    </vt:vector>
  </HeadingPairs>
  <TitlesOfParts>
    <vt:vector size="26" baseType="lpstr">
      <vt:lpstr>ＭＳ Ｐゴシック</vt:lpstr>
      <vt:lpstr>Arial</vt:lpstr>
      <vt:lpstr>Calibri</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広島県</dc:creator>
  <cp:lastModifiedBy>在津 文博</cp:lastModifiedBy>
  <cp:revision>166</cp:revision>
  <cp:lastPrinted>2021-03-26T01:29:43Z</cp:lastPrinted>
  <dcterms:created xsi:type="dcterms:W3CDTF">2016-08-23T02:51:30Z</dcterms:created>
  <dcterms:modified xsi:type="dcterms:W3CDTF">2021-03-29T08:58:12Z</dcterms:modified>
</cp:coreProperties>
</file>