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06" r:id="rId2"/>
    <p:sldId id="302" r:id="rId3"/>
    <p:sldId id="314" r:id="rId4"/>
    <p:sldId id="270" r:id="rId5"/>
    <p:sldId id="271" r:id="rId6"/>
    <p:sldId id="300" r:id="rId7"/>
    <p:sldId id="317" r:id="rId8"/>
    <p:sldId id="303" r:id="rId9"/>
    <p:sldId id="272" r:id="rId10"/>
    <p:sldId id="286" r:id="rId11"/>
    <p:sldId id="299" r:id="rId12"/>
    <p:sldId id="288" r:id="rId13"/>
    <p:sldId id="319" r:id="rId14"/>
    <p:sldId id="301" r:id="rId15"/>
    <p:sldId id="298" r:id="rId16"/>
    <p:sldId id="275" r:id="rId17"/>
    <p:sldId id="304" r:id="rId18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A9A9"/>
    <a:srgbClr val="A6A2A2"/>
    <a:srgbClr val="4B9095"/>
    <a:srgbClr val="CC9900"/>
    <a:srgbClr val="E75A65"/>
    <a:srgbClr val="002060"/>
    <a:srgbClr val="730179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0" autoAdjust="0"/>
    <p:restoredTop sz="94709"/>
  </p:normalViewPr>
  <p:slideViewPr>
    <p:cSldViewPr snapToGrid="0">
      <p:cViewPr varScale="1">
        <p:scale>
          <a:sx n="66" d="100"/>
          <a:sy n="66" d="100"/>
        </p:scale>
        <p:origin x="1472" y="40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2748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="" xmlns:a16="http://schemas.microsoft.com/office/drawing/2014/main" id="{A22A39ED-5538-4FE6-A4C7-79C9FAAF09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575" cy="51276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="" xmlns:a16="http://schemas.microsoft.com/office/drawing/2014/main" id="{F047AD73-63AE-4C6F-9FC5-B6CF0CA391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40" y="2"/>
            <a:ext cx="3076575" cy="51276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="" xmlns:a16="http://schemas.microsoft.com/office/drawing/2014/main" id="{DA4D707E-0064-427D-ADA5-DA7DD22B9B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852"/>
            <a:ext cx="3076575" cy="512763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="" xmlns:a16="http://schemas.microsoft.com/office/drawing/2014/main" id="{18DC0487-D85C-4518-9B5C-A80C06E441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40" y="9721852"/>
            <a:ext cx="3076575" cy="512763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DB4E9FBB-5A57-43DC-9F55-E61B27327A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06015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76363" cy="514101"/>
          </a:xfrm>
          <a:prstGeom prst="rect">
            <a:avLst/>
          </a:prstGeom>
        </p:spPr>
        <p:txBody>
          <a:bodyPr vert="horz" lIns="94632" tIns="47316" rIns="94632" bIns="473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706" y="3"/>
            <a:ext cx="3076363" cy="514101"/>
          </a:xfrm>
          <a:prstGeom prst="rect">
            <a:avLst/>
          </a:prstGeom>
        </p:spPr>
        <p:txBody>
          <a:bodyPr vert="horz" lIns="94632" tIns="47316" rIns="94632" bIns="47316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2" tIns="47316" rIns="94632" bIns="473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12"/>
            <a:ext cx="5679440" cy="4029877"/>
          </a:xfrm>
          <a:prstGeom prst="rect">
            <a:avLst/>
          </a:prstGeom>
        </p:spPr>
        <p:txBody>
          <a:bodyPr vert="horz" lIns="94632" tIns="47316" rIns="94632" bIns="473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720516"/>
            <a:ext cx="3076363" cy="514099"/>
          </a:xfrm>
          <a:prstGeom prst="rect">
            <a:avLst/>
          </a:prstGeom>
        </p:spPr>
        <p:txBody>
          <a:bodyPr vert="horz" lIns="94632" tIns="47316" rIns="94632" bIns="473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706" y="9720516"/>
            <a:ext cx="3076363" cy="514099"/>
          </a:xfrm>
          <a:prstGeom prst="rect">
            <a:avLst/>
          </a:prstGeom>
        </p:spPr>
        <p:txBody>
          <a:bodyPr vert="horz" lIns="94632" tIns="47316" rIns="94632" bIns="47316" rtlCol="0" anchor="b"/>
          <a:lstStyle>
            <a:lvl1pPr algn="r">
              <a:defRPr sz="1200"/>
            </a:lvl1pPr>
          </a:lstStyle>
          <a:p>
            <a:fld id="{C0442206-F9AB-8847-9D17-75BBE47F32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2308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442206-F9AB-8847-9D17-75BBE47F3211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="" xmlns:a16="http://schemas.microsoft.com/office/drawing/2014/main" id="{B163A2B3-5A6D-4742-9636-FED8E320A5B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470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42206-F9AB-8847-9D17-75BBE47F321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3811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42206-F9AB-8847-9D17-75BBE47F321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353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42206-F9AB-8847-9D17-75BBE47F321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3484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42206-F9AB-8847-9D17-75BBE47F321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8618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42206-F9AB-8847-9D17-75BBE47F321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2754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42206-F9AB-8847-9D17-75BBE47F321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053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42206-F9AB-8847-9D17-75BBE47F321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1859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42206-F9AB-8847-9D17-75BBE47F3211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3701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42206-F9AB-8847-9D17-75BBE47F321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187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42206-F9AB-8847-9D17-75BBE47F321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2020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42206-F9AB-8847-9D17-75BBE47F321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14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42206-F9AB-8847-9D17-75BBE47F321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6516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42206-F9AB-8847-9D17-75BBE47F321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6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42206-F9AB-8847-9D17-75BBE47F321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061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42206-F9AB-8847-9D17-75BBE47F321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7358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442206-F9AB-8847-9D17-75BBE47F321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588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A7BD-3681-49CE-A885-D040582FC9B8}" type="datetime1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53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21B2-4577-4357-A1C0-66DABC83AE6C}" type="datetime1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973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AB85D-F3D1-407E-BA17-13A41664F69C}" type="datetime1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25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1221-C7E5-4915-A2FC-87ED52D5283A}" type="datetime1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91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5CC1-1CCE-49ED-8186-E0D23E05C86A}" type="datetime1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46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E2FC-017D-4F25-9E30-D051A78D5521}" type="datetime1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64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27FD-3A5F-4AE2-B085-EBBD5C3EB306}" type="datetime1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7962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284F-13BD-4A02-B261-2E6B1C9073CF}" type="datetime1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07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83C55-C529-40F2-BEDF-5CEEB0EE282D}" type="datetime1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98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6819-2F50-4247-8665-4A6484331CA3}" type="datetime1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6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4657-84C7-4C1F-86F2-7CAD61921D22}" type="datetime1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31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ABFED-D71E-40DE-A10D-BFAE74E5B8B6}" type="datetime1">
              <a:rPr kumimoji="1" lang="ja-JP" altLang="en-US" smtClean="0"/>
              <a:t>2021/6/1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2451A-27E2-4F0E-9415-65127D822D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58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F1956A93-692E-8C45-9160-8176210DC03B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en-US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</a:t>
            </a:r>
            <a:r>
              <a:rPr lang="ja-JP" altLang="en-US" sz="2000" b="1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－１　リスク管理とは</a:t>
            </a:r>
            <a:endParaRPr lang="ja-JP" altLang="ja-JP" dirty="0">
              <a:solidFill>
                <a:srgbClr val="5B9BD5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F6A9C714-3171-DB43-A164-59D711C3B61A}"/>
              </a:ext>
            </a:extLst>
          </p:cNvPr>
          <p:cNvSpPr txBox="1"/>
          <p:nvPr/>
        </p:nvSpPr>
        <p:spPr>
          <a:xfrm>
            <a:off x="960399" y="1786571"/>
            <a:ext cx="2595582" cy="964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 dirty="0"/>
              <a:t>リスクを</a:t>
            </a:r>
            <a:r>
              <a:rPr kumimoji="1" lang="ja-JP" altLang="en-US" sz="4000" b="1" dirty="0"/>
              <a:t>回避</a:t>
            </a:r>
            <a:r>
              <a:rPr kumimoji="1" lang="ja-JP" altLang="en-US" b="1" dirty="0"/>
              <a:t>する</a:t>
            </a:r>
            <a:endParaRPr kumimoji="1" lang="en-US" altLang="ja-JP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AC1CD27E-3908-C447-814F-639BDF837185}"/>
              </a:ext>
            </a:extLst>
          </p:cNvPr>
          <p:cNvSpPr txBox="1"/>
          <p:nvPr/>
        </p:nvSpPr>
        <p:spPr>
          <a:xfrm>
            <a:off x="960399" y="3142572"/>
            <a:ext cx="2595582" cy="1408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 dirty="0"/>
              <a:t>リスクを</a:t>
            </a:r>
            <a:r>
              <a:rPr kumimoji="1" lang="ja-JP" altLang="en-US" sz="4000" b="1" dirty="0"/>
              <a:t>低減</a:t>
            </a:r>
            <a:r>
              <a:rPr kumimoji="1" lang="ja-JP" altLang="en-US" b="1" dirty="0"/>
              <a:t>する</a:t>
            </a:r>
          </a:p>
          <a:p>
            <a:pPr>
              <a:lnSpc>
                <a:spcPct val="150000"/>
              </a:lnSpc>
            </a:pPr>
            <a:endParaRPr kumimoji="1" lang="en-US" altLang="ja-JP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AEC85B6E-FC6B-E241-9644-B0F35D54564D}"/>
              </a:ext>
            </a:extLst>
          </p:cNvPr>
          <p:cNvSpPr txBox="1"/>
          <p:nvPr/>
        </p:nvSpPr>
        <p:spPr>
          <a:xfrm>
            <a:off x="960399" y="4629501"/>
            <a:ext cx="306832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 dirty="0"/>
              <a:t>経済的な</a:t>
            </a:r>
            <a:r>
              <a:rPr kumimoji="1" lang="ja-JP" altLang="en-US" sz="4000" b="1" dirty="0"/>
              <a:t>備え</a:t>
            </a:r>
            <a:r>
              <a:rPr kumimoji="1" lang="ja-JP" altLang="en-US" b="1" dirty="0"/>
              <a:t>をする</a:t>
            </a:r>
            <a:endParaRPr kumimoji="1" lang="en-US" altLang="ja-JP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22540C69-A083-8945-A9D5-E682229B18E7}"/>
              </a:ext>
            </a:extLst>
          </p:cNvPr>
          <p:cNvSpPr txBox="1"/>
          <p:nvPr/>
        </p:nvSpPr>
        <p:spPr>
          <a:xfrm>
            <a:off x="263011" y="806089"/>
            <a:ext cx="1761933" cy="7386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3600" b="1" dirty="0">
                <a:solidFill>
                  <a:schemeClr val="bg1"/>
                </a:solidFill>
                <a:latin typeface="+mn-ea"/>
              </a:rPr>
              <a:t>リスク</a:t>
            </a:r>
            <a:endParaRPr kumimoji="1" lang="en-US" altLang="ja-JP" sz="36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72FF51B1-AA8E-EF4E-96F9-6B82A9665373}"/>
              </a:ext>
            </a:extLst>
          </p:cNvPr>
          <p:cNvSpPr txBox="1"/>
          <p:nvPr/>
        </p:nvSpPr>
        <p:spPr>
          <a:xfrm>
            <a:off x="402337" y="6247897"/>
            <a:ext cx="8135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002060"/>
                </a:solidFill>
              </a:rPr>
              <a:t>リスクを完全に回避することは困難であるため、経済的な備えは必要</a:t>
            </a:r>
            <a:endParaRPr kumimoji="1" lang="en-US" altLang="ja-JP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地震のイラスト「揺れる街」 | かわいいフリー素材集 いらすとや">
            <a:extLst>
              <a:ext uri="{FF2B5EF4-FFF2-40B4-BE49-F238E27FC236}">
                <a16:creationId xmlns="" xmlns:a16="http://schemas.microsoft.com/office/drawing/2014/main" id="{8F1BD49C-7893-6741-9550-94C8430FC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4614"/>
            <a:ext cx="3554045" cy="252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耐震住宅のイラスト | かわいいフリー素材集 いらすとや">
            <a:extLst>
              <a:ext uri="{FF2B5EF4-FFF2-40B4-BE49-F238E27FC236}">
                <a16:creationId xmlns="" xmlns:a16="http://schemas.microsoft.com/office/drawing/2014/main" id="{86C483E6-207D-F646-BC48-152CAF0E6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389" y="2619084"/>
            <a:ext cx="1845563" cy="178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保険証券のイラスト | かわいいフリー素材集 いらすとや">
            <a:extLst>
              <a:ext uri="{FF2B5EF4-FFF2-40B4-BE49-F238E27FC236}">
                <a16:creationId xmlns="" xmlns:a16="http://schemas.microsoft.com/office/drawing/2014/main" id="{69DF0B97-DD2D-1643-8BC3-21B6A06AC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380" y="2314222"/>
            <a:ext cx="2126523" cy="21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ブタの貯金箱のイラスト | かわいいフリー素材集 いらすとや">
            <a:extLst>
              <a:ext uri="{FF2B5EF4-FFF2-40B4-BE49-F238E27FC236}">
                <a16:creationId xmlns="" xmlns:a16="http://schemas.microsoft.com/office/drawing/2014/main" id="{B5368AE5-C5B2-D34F-BCCA-876CA9C8F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620" y="4175567"/>
            <a:ext cx="1347282" cy="14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 descr="money_safety_n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18" y="4015744"/>
            <a:ext cx="3183516" cy="2454201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2012119" y="1162945"/>
            <a:ext cx="3877985" cy="369332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望ましくないことが発生する可能性</a:t>
            </a:r>
            <a:endParaRPr kumimoji="1" lang="ja-JP" altLang="en-US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三角形 23">
            <a:extLst>
              <a:ext uri="{FF2B5EF4-FFF2-40B4-BE49-F238E27FC236}">
                <a16:creationId xmlns="" xmlns:a16="http://schemas.microsoft.com/office/drawing/2014/main" id="{795A31D9-F1CE-7E4B-9AD2-7481874AA073}"/>
              </a:ext>
            </a:extLst>
          </p:cNvPr>
          <p:cNvSpPr/>
          <p:nvPr/>
        </p:nvSpPr>
        <p:spPr>
          <a:xfrm rot="5400000">
            <a:off x="292700" y="2204989"/>
            <a:ext cx="533400" cy="526860"/>
          </a:xfrm>
          <a:prstGeom prst="triangl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三角形 23">
            <a:extLst>
              <a:ext uri="{FF2B5EF4-FFF2-40B4-BE49-F238E27FC236}">
                <a16:creationId xmlns="" xmlns:a16="http://schemas.microsoft.com/office/drawing/2014/main" id="{795A31D9-F1CE-7E4B-9AD2-7481874AA073}"/>
              </a:ext>
            </a:extLst>
          </p:cNvPr>
          <p:cNvSpPr/>
          <p:nvPr/>
        </p:nvSpPr>
        <p:spPr>
          <a:xfrm rot="5400000">
            <a:off x="320922" y="3594921"/>
            <a:ext cx="533400" cy="526860"/>
          </a:xfrm>
          <a:prstGeom prst="triangl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三角形 23">
            <a:extLst>
              <a:ext uri="{FF2B5EF4-FFF2-40B4-BE49-F238E27FC236}">
                <a16:creationId xmlns="" xmlns:a16="http://schemas.microsoft.com/office/drawing/2014/main" id="{795A31D9-F1CE-7E4B-9AD2-7481874AA073}"/>
              </a:ext>
            </a:extLst>
          </p:cNvPr>
          <p:cNvSpPr/>
          <p:nvPr/>
        </p:nvSpPr>
        <p:spPr>
          <a:xfrm rot="5400000">
            <a:off x="292700" y="5069519"/>
            <a:ext cx="533400" cy="526860"/>
          </a:xfrm>
          <a:prstGeom prst="triangl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599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テキスト ボックス 33">
            <a:extLst>
              <a:ext uri="{FF2B5EF4-FFF2-40B4-BE49-F238E27FC236}">
                <a16:creationId xmlns="" xmlns:a16="http://schemas.microsoft.com/office/drawing/2014/main" id="{1B14B460-E6A0-CB42-B648-7F44807ED916}"/>
              </a:ext>
            </a:extLst>
          </p:cNvPr>
          <p:cNvSpPr txBox="1"/>
          <p:nvPr/>
        </p:nvSpPr>
        <p:spPr>
          <a:xfrm>
            <a:off x="346971" y="1501588"/>
            <a:ext cx="8274935" cy="1882816"/>
          </a:xfrm>
          <a:prstGeom prst="rect">
            <a:avLst/>
          </a:prstGeom>
          <a:ln w="44450">
            <a:solidFill>
              <a:srgbClr val="ED7D31"/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Black" panose="020B0A00000000000000" pitchFamily="34" charset="-128"/>
                <a:ea typeface="Noto Sans JP Black" panose="020B0A00000000000000" pitchFamily="34" charset="-128"/>
                <a:cs typeface="+mj-cs"/>
              </a:defRPr>
            </a:lvl1pPr>
          </a:lstStyle>
          <a:p>
            <a:pPr algn="l"/>
            <a:endParaRPr kumimoji="1" lang="en-US" altLang="ja-JP" sz="2000" dirty="0">
              <a:solidFill>
                <a:schemeClr val="accent2">
                  <a:lumMod val="75000"/>
                </a:schemeClr>
              </a:solidFill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4" name="円形吹き出し 3"/>
          <p:cNvSpPr/>
          <p:nvPr/>
        </p:nvSpPr>
        <p:spPr>
          <a:xfrm>
            <a:off x="4134972" y="769471"/>
            <a:ext cx="3146362" cy="664882"/>
          </a:xfrm>
          <a:prstGeom prst="wedgeEllipseCallout">
            <a:avLst>
              <a:gd name="adj1" fmla="val -19851"/>
              <a:gd name="adj2" fmla="val 138481"/>
            </a:avLst>
          </a:prstGeom>
          <a:solidFill>
            <a:schemeClr val="bg1"/>
          </a:solidFill>
          <a:ln w="19050" cmpd="sng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F8EDB1BC-1752-4B87-9A3B-031BD5101C0B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３－</a:t>
            </a:r>
            <a:r>
              <a:rPr lang="ja-JP" altLang="en-US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４</a:t>
            </a:r>
            <a:r>
              <a:rPr lang="ja-JP" altLang="ja-JP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社会保険（国民年金・厚生年金）</a:t>
            </a:r>
            <a:r>
              <a:rPr lang="ja-JP" altLang="ja-JP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について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="" xmlns:a16="http://schemas.microsoft.com/office/drawing/2014/main" id="{88C7DE37-1D07-4A37-A63D-C9FD82642CDC}"/>
              </a:ext>
            </a:extLst>
          </p:cNvPr>
          <p:cNvSpPr txBox="1"/>
          <p:nvPr/>
        </p:nvSpPr>
        <p:spPr>
          <a:xfrm>
            <a:off x="475217" y="1979396"/>
            <a:ext cx="4155405" cy="440077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en-US" altLang="ja-JP" b="1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</a:t>
            </a:r>
            <a:r>
              <a:rPr lang="ja-JP" altLang="ja-JP" b="1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歳から</a:t>
            </a:r>
            <a:r>
              <a:rPr lang="en-US" altLang="ja-JP" b="1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60</a:t>
            </a:r>
            <a:r>
              <a:rPr lang="ja-JP" altLang="ja-JP" b="1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歳未満</a:t>
            </a:r>
            <a:r>
              <a:rPr lang="ja-JP" altLang="en-US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まで</a:t>
            </a:r>
            <a:r>
              <a:rPr lang="ja-JP" altLang="ja-JP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</a:t>
            </a:r>
            <a:r>
              <a:rPr lang="ja-JP" altLang="en-US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全て</a:t>
            </a:r>
            <a:r>
              <a:rPr lang="ja-JP" altLang="ja-JP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の人は</a:t>
            </a:r>
            <a:r>
              <a:rPr lang="ja-JP" altLang="en-US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r>
              <a:rPr lang="ja-JP" altLang="ja-JP" sz="2000" b="1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国民年金</a:t>
            </a:r>
            <a:r>
              <a:rPr lang="ja-JP" altLang="ja-JP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（基礎年金）に加入。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="" xmlns:a16="http://schemas.microsoft.com/office/drawing/2014/main" id="{DD19E520-E281-46C7-8D11-9DE7AEE52688}"/>
              </a:ext>
            </a:extLst>
          </p:cNvPr>
          <p:cNvSpPr txBox="1"/>
          <p:nvPr/>
        </p:nvSpPr>
        <p:spPr>
          <a:xfrm>
            <a:off x="475216" y="2394350"/>
            <a:ext cx="7033555" cy="440077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会社員</a:t>
            </a:r>
            <a:r>
              <a:rPr lang="ja-JP" altLang="en-US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、公務員</a:t>
            </a:r>
            <a:r>
              <a:rPr lang="ja-JP" altLang="ja-JP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は上乗せとして、</a:t>
            </a:r>
            <a:r>
              <a:rPr lang="ja-JP" altLang="ja-JP" sz="2000" b="1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厚生年金保険</a:t>
            </a:r>
            <a:r>
              <a:rPr lang="ja-JP" altLang="ja-JP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に加入します。</a:t>
            </a:r>
            <a:r>
              <a:rPr lang="ja-JP" altLang="en-US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国民年金等に</a:t>
            </a:r>
            <a:endParaRPr lang="ja-JP" altLang="ja-JP" dirty="0">
              <a:solidFill>
                <a:schemeClr val="accent2">
                  <a:lumMod val="7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="" xmlns:a16="http://schemas.microsoft.com/office/drawing/2014/main" id="{B5F9ACDE-5ED7-4647-A6AE-5C30C6A66995}"/>
              </a:ext>
            </a:extLst>
          </p:cNvPr>
          <p:cNvSpPr txBox="1"/>
          <p:nvPr/>
        </p:nvSpPr>
        <p:spPr>
          <a:xfrm>
            <a:off x="475216" y="2795300"/>
            <a:ext cx="7033555" cy="440077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en-US" dirty="0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加入し、所定の条件を満たすことにより３つの年金を</a:t>
            </a:r>
            <a:r>
              <a:rPr lang="ja-JP" altLang="en-US">
                <a:solidFill>
                  <a:schemeClr val="accent2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受給できます。</a:t>
            </a:r>
            <a:endParaRPr lang="ja-JP" altLang="ja-JP" dirty="0">
              <a:solidFill>
                <a:schemeClr val="accent2">
                  <a:lumMod val="7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51" name="グループ化 50">
            <a:extLst>
              <a:ext uri="{FF2B5EF4-FFF2-40B4-BE49-F238E27FC236}">
                <a16:creationId xmlns="" xmlns:a16="http://schemas.microsoft.com/office/drawing/2014/main" id="{DB64F0BB-23BD-4BEE-A47B-98F310A29E31}"/>
              </a:ext>
            </a:extLst>
          </p:cNvPr>
          <p:cNvGrpSpPr/>
          <p:nvPr/>
        </p:nvGrpSpPr>
        <p:grpSpPr>
          <a:xfrm>
            <a:off x="314238" y="3922059"/>
            <a:ext cx="8366587" cy="2666324"/>
            <a:chOff x="472537" y="4230757"/>
            <a:chExt cx="8198927" cy="2357626"/>
          </a:xfrm>
        </p:grpSpPr>
        <p:sp>
          <p:nvSpPr>
            <p:cNvPr id="16" name="矢印: 下 15">
              <a:extLst>
                <a:ext uri="{FF2B5EF4-FFF2-40B4-BE49-F238E27FC236}">
                  <a16:creationId xmlns="" xmlns:a16="http://schemas.microsoft.com/office/drawing/2014/main" id="{28940116-58FB-4914-8D24-C4A3A35E41D5}"/>
                </a:ext>
              </a:extLst>
            </p:cNvPr>
            <p:cNvSpPr/>
            <p:nvPr/>
          </p:nvSpPr>
          <p:spPr>
            <a:xfrm>
              <a:off x="472537" y="4370157"/>
              <a:ext cx="8198927" cy="2218226"/>
            </a:xfrm>
            <a:prstGeom prst="downArrow">
              <a:avLst>
                <a:gd name="adj1" fmla="val 100000"/>
                <a:gd name="adj2" fmla="val 0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矢印: 下 16">
              <a:extLst>
                <a:ext uri="{FF2B5EF4-FFF2-40B4-BE49-F238E27FC236}">
                  <a16:creationId xmlns="" xmlns:a16="http://schemas.microsoft.com/office/drawing/2014/main" id="{A8874A73-EDF4-4892-A188-B9DA42BED1C1}"/>
                </a:ext>
              </a:extLst>
            </p:cNvPr>
            <p:cNvSpPr/>
            <p:nvPr/>
          </p:nvSpPr>
          <p:spPr>
            <a:xfrm>
              <a:off x="3524253" y="4230757"/>
              <a:ext cx="2095495" cy="360055"/>
            </a:xfrm>
            <a:prstGeom prst="downArrow">
              <a:avLst>
                <a:gd name="adj1" fmla="val 100000"/>
                <a:gd name="adj2" fmla="val 0"/>
              </a:avLst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="" xmlns:a16="http://schemas.microsoft.com/office/drawing/2014/main" id="{90CBDEAC-661A-48D2-A1E4-E780CDFE786B}"/>
                </a:ext>
              </a:extLst>
            </p:cNvPr>
            <p:cNvSpPr txBox="1"/>
            <p:nvPr/>
          </p:nvSpPr>
          <p:spPr>
            <a:xfrm>
              <a:off x="3682236" y="4249201"/>
              <a:ext cx="1779528" cy="323166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algn="ctr" defTabSz="914400">
                <a:lnSpc>
                  <a:spcPct val="90000"/>
                </a:lnSpc>
                <a:spcBef>
                  <a:spcPct val="0"/>
                </a:spcBef>
                <a:buNone/>
                <a:defRPr kumimoji="1" sz="2000" b="1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r>
                <a:rPr lang="ja-JP" altLang="en-US" sz="1600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３ つ の 年 金</a:t>
              </a:r>
              <a:endParaRPr lang="ja-JP" altLang="ja-JP" sz="160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="" xmlns:a16="http://schemas.microsoft.com/office/drawing/2014/main" id="{D9B4EC16-B698-4BFC-9C41-E0E9A1C7E3DB}"/>
                </a:ext>
              </a:extLst>
            </p:cNvPr>
            <p:cNvSpPr txBox="1"/>
            <p:nvPr/>
          </p:nvSpPr>
          <p:spPr>
            <a:xfrm>
              <a:off x="3544420" y="4641769"/>
              <a:ext cx="2760726" cy="646331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algn="ctr" defTabSz="914400">
                <a:lnSpc>
                  <a:spcPct val="90000"/>
                </a:lnSpc>
                <a:spcBef>
                  <a:spcPct val="0"/>
                </a:spcBef>
                <a:buNone/>
                <a:defRPr kumimoji="1" sz="2000" b="1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endParaRPr lang="ja-JP" altLang="ja-JP" sz="1800" b="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="" xmlns:a16="http://schemas.microsoft.com/office/drawing/2014/main" id="{AEF68560-61AC-4C01-B8AD-9A52D9A1FAB4}"/>
                </a:ext>
              </a:extLst>
            </p:cNvPr>
            <p:cNvSpPr txBox="1"/>
            <p:nvPr/>
          </p:nvSpPr>
          <p:spPr>
            <a:xfrm>
              <a:off x="1284413" y="4671763"/>
              <a:ext cx="1109222" cy="650652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algn="ctr" defTabSz="914400">
                <a:lnSpc>
                  <a:spcPct val="90000"/>
                </a:lnSpc>
                <a:spcBef>
                  <a:spcPct val="0"/>
                </a:spcBef>
                <a:buNone/>
                <a:defRPr kumimoji="1" b="0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r>
                <a:rPr lang="ja-JP" altLang="en-US" b="1" dirty="0">
                  <a:solidFill>
                    <a:srgbClr val="00206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老齢年金</a:t>
              </a:r>
              <a:endParaRPr lang="ja-JP" altLang="ja-JP" b="1" dirty="0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="" xmlns:a16="http://schemas.microsoft.com/office/drawing/2014/main" id="{389DC3D3-ED08-41E1-BDD5-CBFFD943E568}"/>
                </a:ext>
              </a:extLst>
            </p:cNvPr>
            <p:cNvSpPr txBox="1"/>
            <p:nvPr/>
          </p:nvSpPr>
          <p:spPr>
            <a:xfrm>
              <a:off x="3307549" y="4673109"/>
              <a:ext cx="2528902" cy="650652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algn="ctr" defTabSz="914400">
                <a:lnSpc>
                  <a:spcPct val="90000"/>
                </a:lnSpc>
                <a:spcBef>
                  <a:spcPct val="0"/>
                </a:spcBef>
                <a:buNone/>
                <a:defRPr kumimoji="1" b="0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r>
                <a:rPr lang="ja-JP" altLang="en-US" b="1" dirty="0">
                  <a:solidFill>
                    <a:srgbClr val="00206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障害年金</a:t>
              </a:r>
              <a:endParaRPr lang="ja-JP" altLang="ja-JP" b="1" dirty="0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="" xmlns:a16="http://schemas.microsoft.com/office/drawing/2014/main" id="{C6054C9C-3DE8-444A-ACE5-3FCC501D87CD}"/>
                </a:ext>
              </a:extLst>
            </p:cNvPr>
            <p:cNvSpPr txBox="1"/>
            <p:nvPr/>
          </p:nvSpPr>
          <p:spPr>
            <a:xfrm>
              <a:off x="6588099" y="4671763"/>
              <a:ext cx="1433755" cy="650652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algn="ctr" defTabSz="914400">
                <a:lnSpc>
                  <a:spcPct val="90000"/>
                </a:lnSpc>
                <a:spcBef>
                  <a:spcPct val="0"/>
                </a:spcBef>
                <a:buNone/>
                <a:defRPr kumimoji="1" b="0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r>
                <a:rPr lang="ja-JP" altLang="en-US" b="1" dirty="0">
                  <a:solidFill>
                    <a:srgbClr val="00206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遺族年金</a:t>
              </a:r>
              <a:endParaRPr lang="ja-JP" altLang="ja-JP" b="1" dirty="0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cxnSp>
          <p:nvCxnSpPr>
            <p:cNvPr id="35" name="直線コネクタ 34">
              <a:extLst>
                <a:ext uri="{FF2B5EF4-FFF2-40B4-BE49-F238E27FC236}">
                  <a16:creationId xmlns="" xmlns:a16="http://schemas.microsoft.com/office/drawing/2014/main" id="{10EAB979-9F00-49D1-839A-8310CFFC4F51}"/>
                </a:ext>
              </a:extLst>
            </p:cNvPr>
            <p:cNvCxnSpPr>
              <a:cxnSpLocks/>
            </p:cNvCxnSpPr>
            <p:nvPr/>
          </p:nvCxnSpPr>
          <p:spPr>
            <a:xfrm>
              <a:off x="5938488" y="4641769"/>
              <a:ext cx="0" cy="1652085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="" xmlns:a16="http://schemas.microsoft.com/office/drawing/2014/main" id="{87E31849-F0EF-428A-9C22-EAA5EDEFA31C}"/>
                </a:ext>
              </a:extLst>
            </p:cNvPr>
            <p:cNvCxnSpPr>
              <a:cxnSpLocks/>
            </p:cNvCxnSpPr>
            <p:nvPr/>
          </p:nvCxnSpPr>
          <p:spPr>
            <a:xfrm>
              <a:off x="3205512" y="4641769"/>
              <a:ext cx="0" cy="1652085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グループ化 2">
              <a:extLst>
                <a:ext uri="{FF2B5EF4-FFF2-40B4-BE49-F238E27FC236}">
                  <a16:creationId xmlns="" xmlns:a16="http://schemas.microsoft.com/office/drawing/2014/main" id="{8B1269A7-EDFD-48D9-83BE-D582AC2BE300}"/>
                </a:ext>
              </a:extLst>
            </p:cNvPr>
            <p:cNvGrpSpPr/>
            <p:nvPr/>
          </p:nvGrpSpPr>
          <p:grpSpPr>
            <a:xfrm>
              <a:off x="589031" y="5365843"/>
              <a:ext cx="2499986" cy="785362"/>
              <a:chOff x="635224" y="5210476"/>
              <a:chExt cx="2499986" cy="785362"/>
            </a:xfrm>
          </p:grpSpPr>
          <p:sp>
            <p:nvSpPr>
              <p:cNvPr id="24" name="テキスト ボックス 23">
                <a:extLst>
                  <a:ext uri="{FF2B5EF4-FFF2-40B4-BE49-F238E27FC236}">
                    <a16:creationId xmlns="" xmlns:a16="http://schemas.microsoft.com/office/drawing/2014/main" id="{3C1E55F0-BE08-43DF-AA03-7919F18632C5}"/>
                  </a:ext>
                </a:extLst>
              </p:cNvPr>
              <p:cNvSpPr txBox="1"/>
              <p:nvPr/>
            </p:nvSpPr>
            <p:spPr>
              <a:xfrm>
                <a:off x="635224" y="5210476"/>
                <a:ext cx="2499986" cy="29217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 anchorCtr="0">
                <a:noAutofit/>
              </a:bodyPr>
              <a:lstStyle>
                <a:defPPr>
                  <a:defRPr lang="en-US"/>
                </a:defPPr>
                <a:lvl1pPr algn="ctr" defTabSz="914400">
                  <a:lnSpc>
                    <a:spcPct val="90000"/>
                  </a:lnSpc>
                  <a:spcBef>
                    <a:spcPct val="0"/>
                  </a:spcBef>
                  <a:buNone/>
                  <a:defRPr kumimoji="1" sz="1400" b="1">
                    <a:latin typeface="Noto Sans JP Medium" panose="020B0600000000000000" pitchFamily="34" charset="-128"/>
                    <a:ea typeface="Noto Sans JP Medium" panose="020B0600000000000000" pitchFamily="34" charset="-128"/>
                    <a:cs typeface="+mj-cs"/>
                  </a:defRPr>
                </a:lvl1pPr>
              </a:lstStyle>
              <a:p>
                <a:r>
                  <a:rPr lang="en-US" altLang="ja-JP" b="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65</a:t>
                </a:r>
                <a:r>
                  <a:rPr lang="ja-JP" altLang="en-US" b="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歳以上になったときから</a:t>
                </a:r>
                <a:endParaRPr lang="ja-JP" altLang="ja-JP" b="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7" name="テキスト ボックス 36">
                <a:extLst>
                  <a:ext uri="{FF2B5EF4-FFF2-40B4-BE49-F238E27FC236}">
                    <a16:creationId xmlns="" xmlns:a16="http://schemas.microsoft.com/office/drawing/2014/main" id="{84874D69-D80F-471A-8E0B-8D65355EB7CC}"/>
                  </a:ext>
                </a:extLst>
              </p:cNvPr>
              <p:cNvSpPr txBox="1"/>
              <p:nvPr/>
            </p:nvSpPr>
            <p:spPr>
              <a:xfrm>
                <a:off x="635224" y="5703662"/>
                <a:ext cx="2499986" cy="29217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 anchorCtr="0">
                <a:noAutofit/>
              </a:bodyPr>
              <a:lstStyle>
                <a:defPPr>
                  <a:defRPr lang="en-US"/>
                </a:defPPr>
                <a:lvl1pPr algn="ctr" defTabSz="914400">
                  <a:lnSpc>
                    <a:spcPct val="90000"/>
                  </a:lnSpc>
                  <a:spcBef>
                    <a:spcPct val="0"/>
                  </a:spcBef>
                  <a:buNone/>
                  <a:defRPr kumimoji="1" sz="1400" b="1">
                    <a:latin typeface="Noto Sans JP Medium" panose="020B0600000000000000" pitchFamily="34" charset="-128"/>
                    <a:ea typeface="Noto Sans JP Medium" panose="020B0600000000000000" pitchFamily="34" charset="-128"/>
                    <a:cs typeface="+mj-cs"/>
                  </a:defRPr>
                </a:lvl1pPr>
              </a:lstStyle>
              <a:p>
                <a:r>
                  <a:rPr lang="ja-JP" altLang="en-US" b="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一生涯支給される</a:t>
                </a:r>
                <a:endParaRPr lang="ja-JP" altLang="ja-JP" b="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p:grpSp>
        <p:grpSp>
          <p:nvGrpSpPr>
            <p:cNvPr id="5" name="グループ化 4">
              <a:extLst>
                <a:ext uri="{FF2B5EF4-FFF2-40B4-BE49-F238E27FC236}">
                  <a16:creationId xmlns="" xmlns:a16="http://schemas.microsoft.com/office/drawing/2014/main" id="{0D1A5F4A-B0A7-43A2-8880-DA10961B2D6D}"/>
                </a:ext>
              </a:extLst>
            </p:cNvPr>
            <p:cNvGrpSpPr/>
            <p:nvPr/>
          </p:nvGrpSpPr>
          <p:grpSpPr>
            <a:xfrm>
              <a:off x="3322007" y="5375817"/>
              <a:ext cx="2499986" cy="794981"/>
              <a:chOff x="3322007" y="5232629"/>
              <a:chExt cx="2499986" cy="794981"/>
            </a:xfrm>
          </p:grpSpPr>
          <p:sp>
            <p:nvSpPr>
              <p:cNvPr id="26" name="テキスト ボックス 25">
                <a:extLst>
                  <a:ext uri="{FF2B5EF4-FFF2-40B4-BE49-F238E27FC236}">
                    <a16:creationId xmlns="" xmlns:a16="http://schemas.microsoft.com/office/drawing/2014/main" id="{EF9D579E-F62D-472B-9D90-53154BEC889E}"/>
                  </a:ext>
                </a:extLst>
              </p:cNvPr>
              <p:cNvSpPr txBox="1"/>
              <p:nvPr/>
            </p:nvSpPr>
            <p:spPr>
              <a:xfrm>
                <a:off x="3322007" y="5232629"/>
                <a:ext cx="2499986" cy="29217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 anchorCtr="0">
                <a:noAutofit/>
              </a:bodyPr>
              <a:lstStyle>
                <a:defPPr>
                  <a:defRPr lang="en-US"/>
                </a:defPPr>
                <a:lvl1pPr algn="ctr" defTabSz="914400">
                  <a:lnSpc>
                    <a:spcPct val="90000"/>
                  </a:lnSpc>
                  <a:spcBef>
                    <a:spcPct val="0"/>
                  </a:spcBef>
                  <a:buNone/>
                  <a:defRPr kumimoji="1" sz="1400" b="1">
                    <a:latin typeface="Noto Sans JP Medium" panose="020B0600000000000000" pitchFamily="34" charset="-128"/>
                    <a:ea typeface="Noto Sans JP Medium" panose="020B0600000000000000" pitchFamily="34" charset="-128"/>
                    <a:cs typeface="+mj-cs"/>
                  </a:defRPr>
                </a:lvl1pPr>
              </a:lstStyle>
              <a:p>
                <a:r>
                  <a:rPr lang="ja-JP" altLang="en-US" b="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病気やケガで所定の障害状態に</a:t>
                </a:r>
                <a:endParaRPr lang="ja-JP" altLang="ja-JP" b="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="" xmlns:a16="http://schemas.microsoft.com/office/drawing/2014/main" id="{21B465ED-F6E2-4F91-82B8-C1E3CBB711DF}"/>
                  </a:ext>
                </a:extLst>
              </p:cNvPr>
              <p:cNvSpPr txBox="1"/>
              <p:nvPr/>
            </p:nvSpPr>
            <p:spPr>
              <a:xfrm>
                <a:off x="3322007" y="5735434"/>
                <a:ext cx="2499986" cy="29217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 anchorCtr="0">
                <a:noAutofit/>
              </a:bodyPr>
              <a:lstStyle>
                <a:defPPr>
                  <a:defRPr lang="en-US"/>
                </a:defPPr>
                <a:lvl1pPr algn="ctr" defTabSz="914400">
                  <a:lnSpc>
                    <a:spcPct val="90000"/>
                  </a:lnSpc>
                  <a:spcBef>
                    <a:spcPct val="0"/>
                  </a:spcBef>
                  <a:buNone/>
                  <a:defRPr kumimoji="1" sz="1400" b="1">
                    <a:latin typeface="Noto Sans JP Medium" panose="020B0600000000000000" pitchFamily="34" charset="-128"/>
                    <a:ea typeface="Noto Sans JP Medium" panose="020B0600000000000000" pitchFamily="34" charset="-128"/>
                    <a:cs typeface="+mj-cs"/>
                  </a:defRPr>
                </a:lvl1pPr>
              </a:lstStyle>
              <a:p>
                <a:r>
                  <a:rPr lang="ja-JP" altLang="en-US" b="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なったときに支給される</a:t>
                </a:r>
                <a:endParaRPr lang="ja-JP" altLang="ja-JP" b="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p:grpSp>
        <p:grpSp>
          <p:nvGrpSpPr>
            <p:cNvPr id="6" name="グループ化 5">
              <a:extLst>
                <a:ext uri="{FF2B5EF4-FFF2-40B4-BE49-F238E27FC236}">
                  <a16:creationId xmlns="" xmlns:a16="http://schemas.microsoft.com/office/drawing/2014/main" id="{2233CD54-99B2-4249-8362-914022E58C62}"/>
                </a:ext>
              </a:extLst>
            </p:cNvPr>
            <p:cNvGrpSpPr/>
            <p:nvPr/>
          </p:nvGrpSpPr>
          <p:grpSpPr>
            <a:xfrm>
              <a:off x="6054983" y="5274940"/>
              <a:ext cx="2499986" cy="1022353"/>
              <a:chOff x="6054983" y="5274940"/>
              <a:chExt cx="2499986" cy="1022353"/>
            </a:xfrm>
          </p:grpSpPr>
          <p:sp>
            <p:nvSpPr>
              <p:cNvPr id="27" name="テキスト ボックス 26">
                <a:extLst>
                  <a:ext uri="{FF2B5EF4-FFF2-40B4-BE49-F238E27FC236}">
                    <a16:creationId xmlns="" xmlns:a16="http://schemas.microsoft.com/office/drawing/2014/main" id="{BEB4C408-2D75-4CE8-9B48-32F965183F92}"/>
                  </a:ext>
                </a:extLst>
              </p:cNvPr>
              <p:cNvSpPr txBox="1"/>
              <p:nvPr/>
            </p:nvSpPr>
            <p:spPr>
              <a:xfrm>
                <a:off x="6054983" y="5274940"/>
                <a:ext cx="2499986" cy="29217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 anchorCtr="0">
                <a:noAutofit/>
              </a:bodyPr>
              <a:lstStyle>
                <a:defPPr>
                  <a:defRPr lang="en-US"/>
                </a:defPPr>
                <a:lvl1pPr algn="ctr" defTabSz="914400">
                  <a:lnSpc>
                    <a:spcPct val="90000"/>
                  </a:lnSpc>
                  <a:spcBef>
                    <a:spcPct val="0"/>
                  </a:spcBef>
                  <a:buNone/>
                  <a:defRPr kumimoji="1" sz="1400" b="1">
                    <a:latin typeface="Noto Sans JP Medium" panose="020B0600000000000000" pitchFamily="34" charset="-128"/>
                    <a:ea typeface="Noto Sans JP Medium" panose="020B0600000000000000" pitchFamily="34" charset="-128"/>
                    <a:cs typeface="+mj-cs"/>
                  </a:defRPr>
                </a:lvl1pPr>
              </a:lstStyle>
              <a:p>
                <a:r>
                  <a:rPr lang="ja-JP" altLang="en-US" b="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年金加入者に生計を</a:t>
                </a:r>
                <a:endParaRPr lang="ja-JP" altLang="ja-JP" b="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="" xmlns:a16="http://schemas.microsoft.com/office/drawing/2014/main" id="{C013389F-A79D-43C3-A711-F129BEC3ECD3}"/>
                  </a:ext>
                </a:extLst>
              </p:cNvPr>
              <p:cNvSpPr txBox="1"/>
              <p:nvPr/>
            </p:nvSpPr>
            <p:spPr>
              <a:xfrm>
                <a:off x="6054983" y="5640029"/>
                <a:ext cx="2499986" cy="29217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 anchorCtr="0">
                <a:noAutofit/>
              </a:bodyPr>
              <a:lstStyle>
                <a:defPPr>
                  <a:defRPr lang="en-US"/>
                </a:defPPr>
                <a:lvl1pPr algn="ctr" defTabSz="914400">
                  <a:lnSpc>
                    <a:spcPct val="90000"/>
                  </a:lnSpc>
                  <a:spcBef>
                    <a:spcPct val="0"/>
                  </a:spcBef>
                  <a:buNone/>
                  <a:defRPr kumimoji="1" sz="1400" b="1">
                    <a:latin typeface="Noto Sans JP Medium" panose="020B0600000000000000" pitchFamily="34" charset="-128"/>
                    <a:ea typeface="Noto Sans JP Medium" panose="020B0600000000000000" pitchFamily="34" charset="-128"/>
                    <a:cs typeface="+mj-cs"/>
                  </a:defRPr>
                </a:lvl1pPr>
              </a:lstStyle>
              <a:p>
                <a:r>
                  <a:rPr lang="ja-JP" altLang="en-US" b="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維持されていた遺族に</a:t>
                </a:r>
                <a:endParaRPr lang="ja-JP" altLang="ja-JP" b="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9" name="テキスト ボックス 48">
                <a:extLst>
                  <a:ext uri="{FF2B5EF4-FFF2-40B4-BE49-F238E27FC236}">
                    <a16:creationId xmlns="" xmlns:a16="http://schemas.microsoft.com/office/drawing/2014/main" id="{507A3E0C-F17B-4907-8645-02249D55C2E2}"/>
                  </a:ext>
                </a:extLst>
              </p:cNvPr>
              <p:cNvSpPr txBox="1"/>
              <p:nvPr/>
            </p:nvSpPr>
            <p:spPr>
              <a:xfrm>
                <a:off x="6054983" y="6005117"/>
                <a:ext cx="2499986" cy="29217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 anchorCtr="0">
                <a:noAutofit/>
              </a:bodyPr>
              <a:lstStyle>
                <a:defPPr>
                  <a:defRPr lang="en-US"/>
                </a:defPPr>
                <a:lvl1pPr algn="ctr" defTabSz="914400">
                  <a:lnSpc>
                    <a:spcPct val="90000"/>
                  </a:lnSpc>
                  <a:spcBef>
                    <a:spcPct val="0"/>
                  </a:spcBef>
                  <a:buNone/>
                  <a:defRPr kumimoji="1" sz="1400" b="1">
                    <a:latin typeface="Noto Sans JP Medium" panose="020B0600000000000000" pitchFamily="34" charset="-128"/>
                    <a:ea typeface="Noto Sans JP Medium" panose="020B0600000000000000" pitchFamily="34" charset="-128"/>
                    <a:cs typeface="+mj-cs"/>
                  </a:defRPr>
                </a:lvl1pPr>
              </a:lstStyle>
              <a:p>
                <a:r>
                  <a:rPr lang="ja-JP" altLang="en-US" b="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支給される</a:t>
                </a:r>
                <a:endParaRPr lang="ja-JP" altLang="ja-JP" b="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p:grpSp>
      </p:grpSp>
      <p:sp>
        <p:nvSpPr>
          <p:cNvPr id="31" name="テキスト ボックス 30">
            <a:extLst>
              <a:ext uri="{FF2B5EF4-FFF2-40B4-BE49-F238E27FC236}">
                <a16:creationId xmlns="" xmlns:a16="http://schemas.microsoft.com/office/drawing/2014/main" id="{A4B76C6B-3E5E-4C73-AE9E-B0A31D7FD426}"/>
              </a:ext>
            </a:extLst>
          </p:cNvPr>
          <p:cNvSpPr txBox="1"/>
          <p:nvPr/>
        </p:nvSpPr>
        <p:spPr>
          <a:xfrm>
            <a:off x="316340" y="798200"/>
            <a:ext cx="4512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年をとって働けなくなったら・・・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="" xmlns:a16="http://schemas.microsoft.com/office/drawing/2014/main" id="{B5715FCF-4425-472D-8336-810C1B08B173}"/>
              </a:ext>
            </a:extLst>
          </p:cNvPr>
          <p:cNvSpPr txBox="1"/>
          <p:nvPr/>
        </p:nvSpPr>
        <p:spPr>
          <a:xfrm>
            <a:off x="342711" y="3468973"/>
            <a:ext cx="8198924" cy="339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200" dirty="0">
                <a:solidFill>
                  <a:schemeClr val="accent2">
                    <a:lumMod val="75000"/>
                  </a:schemeClr>
                </a:solidFill>
              </a:rPr>
              <a:t>※</a:t>
            </a:r>
            <a:r>
              <a:rPr lang="ja-JP" altLang="en-US" sz="1200" dirty="0">
                <a:solidFill>
                  <a:schemeClr val="accent2">
                    <a:lumMod val="75000"/>
                  </a:schemeClr>
                </a:solidFill>
              </a:rPr>
              <a:t>　給与明細には「国民年金」</a:t>
            </a:r>
            <a:r>
              <a:rPr lang="ja-JP" altLang="en-US" sz="1200">
                <a:solidFill>
                  <a:schemeClr val="accent2">
                    <a:lumMod val="75000"/>
                  </a:schemeClr>
                </a:solidFill>
              </a:rPr>
              <a:t>の項目はありません。</a:t>
            </a:r>
            <a:r>
              <a:rPr lang="ja-JP" altLang="en-US" sz="1200" dirty="0">
                <a:solidFill>
                  <a:schemeClr val="accent2">
                    <a:lumMod val="75000"/>
                  </a:schemeClr>
                </a:solidFill>
              </a:rPr>
              <a:t>厚生年金に加入すると、自動的に「国民年金」に</a:t>
            </a:r>
            <a:r>
              <a:rPr lang="ja-JP" altLang="en-US" sz="1200">
                <a:solidFill>
                  <a:schemeClr val="accent2">
                    <a:lumMod val="75000"/>
                  </a:schemeClr>
                </a:solidFill>
              </a:rPr>
              <a:t>も加入します。</a:t>
            </a:r>
            <a:endParaRPr lang="ja-JP" alt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="" xmlns:a16="http://schemas.microsoft.com/office/drawing/2014/main" id="{82A65097-E782-4A73-9031-97D407CABB91}"/>
              </a:ext>
            </a:extLst>
          </p:cNvPr>
          <p:cNvSpPr txBox="1"/>
          <p:nvPr/>
        </p:nvSpPr>
        <p:spPr>
          <a:xfrm>
            <a:off x="4246837" y="765074"/>
            <a:ext cx="3115428" cy="50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200" dirty="0">
                <a:solidFill>
                  <a:schemeClr val="accent2">
                    <a:lumMod val="75000"/>
                  </a:schemeClr>
                </a:solidFill>
              </a:rPr>
              <a:t>※</a:t>
            </a:r>
            <a:r>
              <a:rPr lang="ja-JP" altLang="en-US" sz="1200" dirty="0">
                <a:solidFill>
                  <a:schemeClr val="accent2">
                    <a:lumMod val="75000"/>
                  </a:schemeClr>
                </a:solidFill>
              </a:rPr>
              <a:t>国民年金の月額の保険料は</a:t>
            </a:r>
            <a:r>
              <a:rPr lang="en-US" altLang="ja-JP" sz="2000" dirty="0">
                <a:solidFill>
                  <a:schemeClr val="accent2">
                    <a:lumMod val="75000"/>
                  </a:schemeClr>
                </a:solidFill>
              </a:rPr>
              <a:t>16,540</a:t>
            </a:r>
            <a:r>
              <a:rPr lang="ja-JP" altLang="en-US" sz="1050" dirty="0">
                <a:solidFill>
                  <a:schemeClr val="accent2">
                    <a:lumMod val="75000"/>
                  </a:schemeClr>
                </a:solidFill>
              </a:rPr>
              <a:t>円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320785" y="1080128"/>
            <a:ext cx="2769223" cy="809931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="" xmlns:a16="http://schemas.microsoft.com/office/drawing/2014/main" id="{DE673BF9-6A45-4406-820A-9858838890AD}"/>
              </a:ext>
            </a:extLst>
          </p:cNvPr>
          <p:cNvSpPr txBox="1"/>
          <p:nvPr/>
        </p:nvSpPr>
        <p:spPr>
          <a:xfrm>
            <a:off x="464819" y="1171284"/>
            <a:ext cx="2487714" cy="52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solidFill>
                  <a:srgbClr val="FFFFFF"/>
                </a:solidFill>
              </a:rPr>
              <a:t>国民年金・厚生年金</a:t>
            </a:r>
            <a:endParaRPr lang="en-US" altLang="ja-JP" sz="2000" b="1" dirty="0">
              <a:solidFill>
                <a:srgbClr val="FFFFFF"/>
              </a:solidFill>
            </a:endParaRPr>
          </a:p>
        </p:txBody>
      </p:sp>
      <p:pic>
        <p:nvPicPr>
          <p:cNvPr id="7" name="図 6" descr="nenkin_kibas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61" y="0"/>
            <a:ext cx="2000698" cy="253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13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テキスト ボックス 40">
            <a:extLst>
              <a:ext uri="{FF2B5EF4-FFF2-40B4-BE49-F238E27FC236}">
                <a16:creationId xmlns="" xmlns:a16="http://schemas.microsoft.com/office/drawing/2014/main" id="{1B14B460-E6A0-CB42-B648-7F44807ED916}"/>
              </a:ext>
            </a:extLst>
          </p:cNvPr>
          <p:cNvSpPr txBox="1"/>
          <p:nvPr/>
        </p:nvSpPr>
        <p:spPr>
          <a:xfrm>
            <a:off x="373529" y="1662744"/>
            <a:ext cx="8294202" cy="1566555"/>
          </a:xfrm>
          <a:prstGeom prst="rect">
            <a:avLst/>
          </a:prstGeom>
          <a:ln w="444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Black" panose="020B0A00000000000000" pitchFamily="34" charset="-128"/>
                <a:ea typeface="Noto Sans JP Black" panose="020B0A00000000000000" pitchFamily="34" charset="-128"/>
                <a:cs typeface="+mj-cs"/>
              </a:defRPr>
            </a:lvl1pPr>
          </a:lstStyle>
          <a:p>
            <a:pPr algn="l"/>
            <a:endParaRPr kumimoji="1" lang="en-US" altLang="ja-JP" sz="20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F8EDB1BC-1752-4B87-9A3B-031BD5101C0B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３－</a:t>
            </a:r>
            <a:r>
              <a:rPr lang="ja-JP" altLang="en-US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４</a:t>
            </a:r>
            <a:r>
              <a:rPr lang="ja-JP" altLang="ja-JP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社会保険（雇用保険）</a:t>
            </a:r>
            <a:r>
              <a:rPr lang="ja-JP" altLang="ja-JP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について</a:t>
            </a:r>
          </a:p>
        </p:txBody>
      </p:sp>
      <p:sp>
        <p:nvSpPr>
          <p:cNvPr id="20" name="矢印: 下 19">
            <a:extLst>
              <a:ext uri="{FF2B5EF4-FFF2-40B4-BE49-F238E27FC236}">
                <a16:creationId xmlns="" xmlns:a16="http://schemas.microsoft.com/office/drawing/2014/main" id="{E62F98AA-4502-4601-A625-3694A4900934}"/>
              </a:ext>
            </a:extLst>
          </p:cNvPr>
          <p:cNvSpPr/>
          <p:nvPr/>
        </p:nvSpPr>
        <p:spPr>
          <a:xfrm>
            <a:off x="472537" y="3854439"/>
            <a:ext cx="8198927" cy="2778590"/>
          </a:xfrm>
          <a:prstGeom prst="downArrow">
            <a:avLst>
              <a:gd name="adj1" fmla="val 100000"/>
              <a:gd name="adj2" fmla="val 0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下 20">
            <a:extLst>
              <a:ext uri="{FF2B5EF4-FFF2-40B4-BE49-F238E27FC236}">
                <a16:creationId xmlns="" xmlns:a16="http://schemas.microsoft.com/office/drawing/2014/main" id="{F650A2F0-C956-4396-AC11-5A219D51A60E}"/>
              </a:ext>
            </a:extLst>
          </p:cNvPr>
          <p:cNvSpPr/>
          <p:nvPr/>
        </p:nvSpPr>
        <p:spPr>
          <a:xfrm>
            <a:off x="3524253" y="3706912"/>
            <a:ext cx="2095495" cy="360055"/>
          </a:xfrm>
          <a:prstGeom prst="downArrow">
            <a:avLst>
              <a:gd name="adj1" fmla="val 100000"/>
              <a:gd name="adj2" fmla="val 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="" xmlns:a16="http://schemas.microsoft.com/office/drawing/2014/main" id="{A1FE58E9-45A0-4F40-BD9A-5E7B25C5AE64}"/>
              </a:ext>
            </a:extLst>
          </p:cNvPr>
          <p:cNvSpPr txBox="1"/>
          <p:nvPr/>
        </p:nvSpPr>
        <p:spPr>
          <a:xfrm>
            <a:off x="3682236" y="3725356"/>
            <a:ext cx="1779528" cy="323166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en-US" sz="16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 つ の 制 度</a:t>
            </a:r>
            <a:endParaRPr lang="ja-JP" altLang="ja-JP" sz="16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="" xmlns:a16="http://schemas.microsoft.com/office/drawing/2014/main" id="{15713E3C-3E3A-400E-8FC4-DA33CF8E07A1}"/>
              </a:ext>
            </a:extLst>
          </p:cNvPr>
          <p:cNvSpPr txBox="1"/>
          <p:nvPr/>
        </p:nvSpPr>
        <p:spPr>
          <a:xfrm>
            <a:off x="3544420" y="4453935"/>
            <a:ext cx="2760726" cy="646331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endParaRPr lang="ja-JP" altLang="ja-JP" sz="1800" b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="" xmlns:a16="http://schemas.microsoft.com/office/drawing/2014/main" id="{55A5EDE0-8739-4F1A-8091-09B9C428D96E}"/>
              </a:ext>
            </a:extLst>
          </p:cNvPr>
          <p:cNvSpPr txBox="1"/>
          <p:nvPr/>
        </p:nvSpPr>
        <p:spPr>
          <a:xfrm>
            <a:off x="1284413" y="4204443"/>
            <a:ext cx="1109222" cy="65065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solidFill>
                  <a:srgbClr val="002060"/>
                </a:solidFill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失業等給付</a:t>
            </a:r>
            <a:endParaRPr lang="ja-JP" altLang="ja-JP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="" xmlns:a16="http://schemas.microsoft.com/office/drawing/2014/main" id="{26588683-6D61-4403-A9DB-57D222ED9D0F}"/>
              </a:ext>
            </a:extLst>
          </p:cNvPr>
          <p:cNvSpPr txBox="1"/>
          <p:nvPr/>
        </p:nvSpPr>
        <p:spPr>
          <a:xfrm>
            <a:off x="3307549" y="4204443"/>
            <a:ext cx="2528902" cy="65065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solidFill>
                  <a:srgbClr val="002060"/>
                </a:solidFill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育児休業給付</a:t>
            </a:r>
            <a:endParaRPr lang="ja-JP" altLang="ja-JP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="" xmlns:a16="http://schemas.microsoft.com/office/drawing/2014/main" id="{58B01313-2D1A-45F8-9AE8-8486757DF495}"/>
              </a:ext>
            </a:extLst>
          </p:cNvPr>
          <p:cNvSpPr txBox="1"/>
          <p:nvPr/>
        </p:nvSpPr>
        <p:spPr>
          <a:xfrm>
            <a:off x="6588099" y="4204443"/>
            <a:ext cx="1433755" cy="65065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solidFill>
                  <a:srgbClr val="002060"/>
                </a:solidFill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雇用保険二事業</a:t>
            </a:r>
            <a:endParaRPr lang="ja-JP" altLang="ja-JP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="" xmlns:a16="http://schemas.microsoft.com/office/drawing/2014/main" id="{0B3E5888-1FC6-4723-B17C-6FD83ACD17DF}"/>
              </a:ext>
            </a:extLst>
          </p:cNvPr>
          <p:cNvGrpSpPr/>
          <p:nvPr/>
        </p:nvGrpSpPr>
        <p:grpSpPr>
          <a:xfrm>
            <a:off x="3205512" y="4166811"/>
            <a:ext cx="2732976" cy="2300739"/>
            <a:chOff x="3205512" y="4166812"/>
            <a:chExt cx="2732976" cy="1939208"/>
          </a:xfrm>
        </p:grpSpPr>
        <p:cxnSp>
          <p:nvCxnSpPr>
            <p:cNvPr id="28" name="直線コネクタ 27">
              <a:extLst>
                <a:ext uri="{FF2B5EF4-FFF2-40B4-BE49-F238E27FC236}">
                  <a16:creationId xmlns="" xmlns:a16="http://schemas.microsoft.com/office/drawing/2014/main" id="{7B1D3051-4429-4DED-872A-5ED2B982E6C3}"/>
                </a:ext>
              </a:extLst>
            </p:cNvPr>
            <p:cNvCxnSpPr>
              <a:cxnSpLocks/>
            </p:cNvCxnSpPr>
            <p:nvPr/>
          </p:nvCxnSpPr>
          <p:spPr>
            <a:xfrm>
              <a:off x="5938488" y="4166812"/>
              <a:ext cx="0" cy="193920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="" xmlns:a16="http://schemas.microsoft.com/office/drawing/2014/main" id="{90E1F004-A278-4453-ADE1-061A3EDFB48A}"/>
                </a:ext>
              </a:extLst>
            </p:cNvPr>
            <p:cNvCxnSpPr>
              <a:cxnSpLocks/>
            </p:cNvCxnSpPr>
            <p:nvPr/>
          </p:nvCxnSpPr>
          <p:spPr>
            <a:xfrm>
              <a:off x="3205512" y="4166812"/>
              <a:ext cx="0" cy="193920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グループ化 48">
            <a:extLst>
              <a:ext uri="{FF2B5EF4-FFF2-40B4-BE49-F238E27FC236}">
                <a16:creationId xmlns="" xmlns:a16="http://schemas.microsoft.com/office/drawing/2014/main" id="{61C3038F-A8EE-4770-9BAE-1D7D5831A9EA}"/>
              </a:ext>
            </a:extLst>
          </p:cNvPr>
          <p:cNvGrpSpPr/>
          <p:nvPr/>
        </p:nvGrpSpPr>
        <p:grpSpPr>
          <a:xfrm>
            <a:off x="589031" y="5003229"/>
            <a:ext cx="2499986" cy="711618"/>
            <a:chOff x="589031" y="5094172"/>
            <a:chExt cx="2499986" cy="711618"/>
          </a:xfrm>
        </p:grpSpPr>
        <p:sp>
          <p:nvSpPr>
            <p:cNvPr id="38" name="テキスト ボックス 37">
              <a:extLst>
                <a:ext uri="{FF2B5EF4-FFF2-40B4-BE49-F238E27FC236}">
                  <a16:creationId xmlns="" xmlns:a16="http://schemas.microsoft.com/office/drawing/2014/main" id="{D5E47E33-8305-42F0-B005-19E82DAF9D8B}"/>
                </a:ext>
              </a:extLst>
            </p:cNvPr>
            <p:cNvSpPr txBox="1"/>
            <p:nvPr/>
          </p:nvSpPr>
          <p:spPr>
            <a:xfrm>
              <a:off x="589031" y="5094172"/>
              <a:ext cx="2499986" cy="292176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algn="ctr" defTabSz="914400">
                <a:lnSpc>
                  <a:spcPct val="90000"/>
                </a:lnSpc>
                <a:spcBef>
                  <a:spcPct val="0"/>
                </a:spcBef>
                <a:buNone/>
                <a:defRPr kumimoji="1" sz="1400" b="1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r>
                <a:rPr lang="ja-JP" altLang="en-US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労働者が失業した場合など</a:t>
              </a:r>
              <a:endParaRPr lang="ja-JP" altLang="ja-JP" b="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="" xmlns:a16="http://schemas.microsoft.com/office/drawing/2014/main" id="{54970F2F-5D1B-46F4-8B35-6BBB51F5E3D3}"/>
                </a:ext>
              </a:extLst>
            </p:cNvPr>
            <p:cNvSpPr txBox="1"/>
            <p:nvPr/>
          </p:nvSpPr>
          <p:spPr>
            <a:xfrm>
              <a:off x="589031" y="5513614"/>
              <a:ext cx="2499986" cy="292176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algn="ctr" defTabSz="914400">
                <a:lnSpc>
                  <a:spcPct val="90000"/>
                </a:lnSpc>
                <a:spcBef>
                  <a:spcPct val="0"/>
                </a:spcBef>
                <a:buNone/>
                <a:defRPr kumimoji="1" sz="1400" b="1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r>
                <a:rPr lang="ja-JP" altLang="en-US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に支給される給付金</a:t>
              </a:r>
              <a:endParaRPr lang="ja-JP" altLang="ja-JP" b="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="" xmlns:a16="http://schemas.microsoft.com/office/drawing/2014/main" id="{2D986A3E-6512-48C4-82D4-AA053D8BC1D0}"/>
              </a:ext>
            </a:extLst>
          </p:cNvPr>
          <p:cNvGrpSpPr/>
          <p:nvPr/>
        </p:nvGrpSpPr>
        <p:grpSpPr>
          <a:xfrm>
            <a:off x="3322007" y="5020596"/>
            <a:ext cx="2499986" cy="1008000"/>
            <a:chOff x="3322007" y="5269827"/>
            <a:chExt cx="2499986" cy="1008000"/>
          </a:xfrm>
        </p:grpSpPr>
        <p:sp>
          <p:nvSpPr>
            <p:cNvPr id="36" name="テキスト ボックス 35">
              <a:extLst>
                <a:ext uri="{FF2B5EF4-FFF2-40B4-BE49-F238E27FC236}">
                  <a16:creationId xmlns="" xmlns:a16="http://schemas.microsoft.com/office/drawing/2014/main" id="{37E65144-B588-479C-BF1A-C54B60E1EFF2}"/>
                </a:ext>
              </a:extLst>
            </p:cNvPr>
            <p:cNvSpPr txBox="1"/>
            <p:nvPr/>
          </p:nvSpPr>
          <p:spPr>
            <a:xfrm>
              <a:off x="3322007" y="5269827"/>
              <a:ext cx="2499986" cy="292176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algn="ctr" defTabSz="914400">
                <a:lnSpc>
                  <a:spcPct val="90000"/>
                </a:lnSpc>
                <a:spcBef>
                  <a:spcPct val="0"/>
                </a:spcBef>
                <a:buNone/>
                <a:defRPr kumimoji="1" sz="1400" b="1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r>
                <a:rPr lang="ja-JP" altLang="en-US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労働者が育児休業中に給与が</a:t>
              </a:r>
              <a:endParaRPr lang="ja-JP" altLang="ja-JP" b="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="" xmlns:a16="http://schemas.microsoft.com/office/drawing/2014/main" id="{AEAF455C-7C41-4943-A776-12FE5920EBEA}"/>
                </a:ext>
              </a:extLst>
            </p:cNvPr>
            <p:cNvSpPr txBox="1"/>
            <p:nvPr/>
          </p:nvSpPr>
          <p:spPr>
            <a:xfrm>
              <a:off x="3322007" y="5627739"/>
              <a:ext cx="2499986" cy="292176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algn="ctr" defTabSz="914400">
                <a:lnSpc>
                  <a:spcPct val="90000"/>
                </a:lnSpc>
                <a:spcBef>
                  <a:spcPct val="0"/>
                </a:spcBef>
                <a:buNone/>
                <a:defRPr kumimoji="1" sz="1400" b="1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r>
                <a:rPr lang="ja-JP" altLang="en-US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一定以上支払われなくなった</a:t>
              </a:r>
              <a:endParaRPr lang="en-US" altLang="ja-JP" b="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="" xmlns:a16="http://schemas.microsoft.com/office/drawing/2014/main" id="{436A5D8C-D25E-476F-B728-858D3F2066D5}"/>
                </a:ext>
              </a:extLst>
            </p:cNvPr>
            <p:cNvSpPr txBox="1"/>
            <p:nvPr/>
          </p:nvSpPr>
          <p:spPr>
            <a:xfrm>
              <a:off x="3322007" y="5985651"/>
              <a:ext cx="2499986" cy="292176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algn="ctr" defTabSz="914400">
                <a:lnSpc>
                  <a:spcPct val="90000"/>
                </a:lnSpc>
                <a:spcBef>
                  <a:spcPct val="0"/>
                </a:spcBef>
                <a:buNone/>
                <a:defRPr kumimoji="1" sz="1400" b="1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r>
                <a:rPr lang="ja-JP" altLang="en-US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場合に支給される給付金</a:t>
              </a:r>
              <a:endParaRPr lang="ja-JP" altLang="ja-JP" b="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="" xmlns:a16="http://schemas.microsoft.com/office/drawing/2014/main" id="{658CF423-FC4E-487F-ADC2-5839E9F6A3AE}"/>
              </a:ext>
            </a:extLst>
          </p:cNvPr>
          <p:cNvGrpSpPr/>
          <p:nvPr/>
        </p:nvGrpSpPr>
        <p:grpSpPr>
          <a:xfrm>
            <a:off x="6054983" y="4985392"/>
            <a:ext cx="2499986" cy="1402198"/>
            <a:chOff x="6054983" y="4823497"/>
            <a:chExt cx="2499986" cy="1402198"/>
          </a:xfrm>
        </p:grpSpPr>
        <p:sp>
          <p:nvSpPr>
            <p:cNvPr id="33" name="テキスト ボックス 32">
              <a:extLst>
                <a:ext uri="{FF2B5EF4-FFF2-40B4-BE49-F238E27FC236}">
                  <a16:creationId xmlns="" xmlns:a16="http://schemas.microsoft.com/office/drawing/2014/main" id="{D6CB7EC7-946C-4D69-8F1D-594A892CA1E3}"/>
                </a:ext>
              </a:extLst>
            </p:cNvPr>
            <p:cNvSpPr txBox="1"/>
            <p:nvPr/>
          </p:nvSpPr>
          <p:spPr>
            <a:xfrm>
              <a:off x="6054983" y="4823497"/>
              <a:ext cx="2499986" cy="292176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algn="ctr" defTabSz="914400">
                <a:lnSpc>
                  <a:spcPct val="90000"/>
                </a:lnSpc>
                <a:spcBef>
                  <a:spcPct val="0"/>
                </a:spcBef>
                <a:buNone/>
                <a:defRPr kumimoji="1" sz="1400" b="1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r>
                <a:rPr lang="ja-JP" altLang="en-US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雇用安定事業と能力開発事業が</a:t>
              </a:r>
              <a:endParaRPr lang="ja-JP" altLang="ja-JP" b="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="" xmlns:a16="http://schemas.microsoft.com/office/drawing/2014/main" id="{A3A5F708-FAA3-4CC5-B483-E484FB410D5C}"/>
                </a:ext>
              </a:extLst>
            </p:cNvPr>
            <p:cNvSpPr txBox="1"/>
            <p:nvPr/>
          </p:nvSpPr>
          <p:spPr>
            <a:xfrm>
              <a:off x="6054983" y="5193504"/>
              <a:ext cx="2499986" cy="292176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algn="ctr" defTabSz="914400">
                <a:lnSpc>
                  <a:spcPct val="90000"/>
                </a:lnSpc>
                <a:spcBef>
                  <a:spcPct val="0"/>
                </a:spcBef>
                <a:buNone/>
                <a:defRPr kumimoji="1" sz="1400" b="1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r>
                <a:rPr lang="ja-JP" altLang="en-US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あり、失業の予防や雇用機会の</a:t>
              </a:r>
              <a:endParaRPr lang="en-US" altLang="ja-JP" b="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="" xmlns:a16="http://schemas.microsoft.com/office/drawing/2014/main" id="{A80113DC-C4C5-4550-800A-3B59124F80C1}"/>
                </a:ext>
              </a:extLst>
            </p:cNvPr>
            <p:cNvSpPr txBox="1"/>
            <p:nvPr/>
          </p:nvSpPr>
          <p:spPr>
            <a:xfrm>
              <a:off x="6054983" y="5563511"/>
              <a:ext cx="2499986" cy="292176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algn="ctr" defTabSz="914400">
                <a:lnSpc>
                  <a:spcPct val="90000"/>
                </a:lnSpc>
                <a:spcBef>
                  <a:spcPct val="0"/>
                </a:spcBef>
                <a:buNone/>
                <a:defRPr kumimoji="1" sz="1400" b="1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r>
                <a:rPr lang="ja-JP" altLang="en-US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増大などを図るために事業主を</a:t>
              </a:r>
              <a:endParaRPr lang="ja-JP" altLang="ja-JP" b="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="" xmlns:a16="http://schemas.microsoft.com/office/drawing/2014/main" id="{95F639BE-2F8B-4FA0-BE80-9FB145D08021}"/>
                </a:ext>
              </a:extLst>
            </p:cNvPr>
            <p:cNvSpPr txBox="1"/>
            <p:nvPr/>
          </p:nvSpPr>
          <p:spPr>
            <a:xfrm>
              <a:off x="6054983" y="5933519"/>
              <a:ext cx="2499986" cy="292176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algn="ctr" defTabSz="914400">
                <a:lnSpc>
                  <a:spcPct val="90000"/>
                </a:lnSpc>
                <a:spcBef>
                  <a:spcPct val="0"/>
                </a:spcBef>
                <a:buNone/>
                <a:defRPr kumimoji="1" sz="1400" b="1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r>
                <a:rPr lang="ja-JP" altLang="en-US" b="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支援する制度</a:t>
              </a:r>
              <a:endParaRPr lang="ja-JP" altLang="ja-JP" b="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31" name="正方形/長方形 30"/>
          <p:cNvSpPr/>
          <p:nvPr/>
        </p:nvSpPr>
        <p:spPr>
          <a:xfrm>
            <a:off x="353517" y="1152136"/>
            <a:ext cx="2769223" cy="8948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="" xmlns:a16="http://schemas.microsoft.com/office/drawing/2014/main" id="{AAE0D2D0-3536-4167-B9D7-DB4521AF3656}"/>
              </a:ext>
            </a:extLst>
          </p:cNvPr>
          <p:cNvSpPr txBox="1"/>
          <p:nvPr/>
        </p:nvSpPr>
        <p:spPr>
          <a:xfrm>
            <a:off x="950513" y="1196771"/>
            <a:ext cx="2146040" cy="702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rgbClr val="FFFFFF"/>
                </a:solidFill>
              </a:rPr>
              <a:t>雇用保険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338543" y="756763"/>
            <a:ext cx="2877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400" dirty="0">
                <a:solidFill>
                  <a:srgbClr val="000000"/>
                </a:solidFill>
              </a:rPr>
              <a:t>万が一失業してしまったら・・・</a:t>
            </a:r>
            <a:endParaRPr lang="ja-JP" altLang="en-US" sz="1400" dirty="0">
              <a:solidFill>
                <a:srgbClr val="00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10881" y="2126014"/>
            <a:ext cx="8210178" cy="917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ja-JP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労働者の生活および雇用の安定と就職の促進のために、</a:t>
            </a:r>
            <a:r>
              <a:rPr lang="ja-JP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失業した人や</a:t>
            </a:r>
            <a:r>
              <a:rPr lang="ja-JP" altLang="ja-JP" sz="2000" b="1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教育訓練を</a:t>
            </a:r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受ける</a:t>
            </a:r>
            <a:r>
              <a:rPr lang="ja-JP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人等に対して、失業等給付を支給</a:t>
            </a:r>
            <a:r>
              <a:rPr lang="ja-JP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する</a:t>
            </a:r>
            <a:r>
              <a:rPr lang="ja-JP" altLang="ja-JP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制度。</a:t>
            </a:r>
            <a:endParaRPr lang="en-US" altLang="ja-JP" dirty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5" name="図 4" descr="job_shitsugyou_m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00" y="52295"/>
            <a:ext cx="1983663" cy="1919194"/>
          </a:xfrm>
          <a:prstGeom prst="rect">
            <a:avLst/>
          </a:prstGeom>
        </p:spPr>
      </p:pic>
      <p:pic>
        <p:nvPicPr>
          <p:cNvPr id="9" name="図 8" descr="job_shitsugyou_woma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059" y="702236"/>
            <a:ext cx="1350881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01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="" xmlns:a16="http://schemas.microsoft.com/office/drawing/2014/main" id="{1B14B460-E6A0-CB42-B648-7F44807ED916}"/>
              </a:ext>
            </a:extLst>
          </p:cNvPr>
          <p:cNvSpPr txBox="1"/>
          <p:nvPr/>
        </p:nvSpPr>
        <p:spPr>
          <a:xfrm>
            <a:off x="377316" y="1656198"/>
            <a:ext cx="8303509" cy="2062063"/>
          </a:xfrm>
          <a:prstGeom prst="rect">
            <a:avLst/>
          </a:prstGeom>
          <a:ln w="44450">
            <a:solidFill>
              <a:schemeClr val="accent5"/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Black" panose="020B0A00000000000000" pitchFamily="34" charset="-128"/>
                <a:ea typeface="Noto Sans JP Black" panose="020B0A00000000000000" pitchFamily="34" charset="-128"/>
                <a:cs typeface="+mj-cs"/>
              </a:defRPr>
            </a:lvl1pPr>
          </a:lstStyle>
          <a:p>
            <a:pPr algn="l"/>
            <a:endParaRPr kumimoji="1" lang="en-US" altLang="ja-JP" sz="20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F8EDB1BC-1752-4B87-9A3B-031BD5101C0B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３－</a:t>
            </a:r>
            <a:r>
              <a:rPr lang="ja-JP" altLang="en-US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４</a:t>
            </a:r>
            <a:r>
              <a:rPr lang="ja-JP" altLang="ja-JP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社会保険（介護保険）</a:t>
            </a:r>
            <a:r>
              <a:rPr lang="ja-JP" altLang="ja-JP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について</a:t>
            </a:r>
          </a:p>
        </p:txBody>
      </p:sp>
      <p:sp>
        <p:nvSpPr>
          <p:cNvPr id="18" name="矢印: 下 17">
            <a:extLst>
              <a:ext uri="{FF2B5EF4-FFF2-40B4-BE49-F238E27FC236}">
                <a16:creationId xmlns="" xmlns:a16="http://schemas.microsoft.com/office/drawing/2014/main" id="{59BCD489-E79A-4605-AE5D-88966E790071}"/>
              </a:ext>
            </a:extLst>
          </p:cNvPr>
          <p:cNvSpPr/>
          <p:nvPr/>
        </p:nvSpPr>
        <p:spPr>
          <a:xfrm>
            <a:off x="472536" y="4139305"/>
            <a:ext cx="8198927" cy="2546110"/>
          </a:xfrm>
          <a:prstGeom prst="downArrow">
            <a:avLst>
              <a:gd name="adj1" fmla="val 100000"/>
              <a:gd name="adj2" fmla="val 0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="" xmlns:a16="http://schemas.microsoft.com/office/drawing/2014/main" id="{AEA58D0B-A8F5-4F11-A0BE-E7DE6F25D416}"/>
              </a:ext>
            </a:extLst>
          </p:cNvPr>
          <p:cNvGrpSpPr/>
          <p:nvPr/>
        </p:nvGrpSpPr>
        <p:grpSpPr>
          <a:xfrm>
            <a:off x="1814284" y="3991778"/>
            <a:ext cx="5225143" cy="360055"/>
            <a:chOff x="3524253" y="3894746"/>
            <a:chExt cx="2095495" cy="360055"/>
          </a:xfrm>
          <a:solidFill>
            <a:srgbClr val="002060"/>
          </a:solidFill>
        </p:grpSpPr>
        <p:sp>
          <p:nvSpPr>
            <p:cNvPr id="19" name="矢印: 下 18">
              <a:extLst>
                <a:ext uri="{FF2B5EF4-FFF2-40B4-BE49-F238E27FC236}">
                  <a16:creationId xmlns="" xmlns:a16="http://schemas.microsoft.com/office/drawing/2014/main" id="{68453DF4-B5B4-444E-B276-C5EC017F0AF2}"/>
                </a:ext>
              </a:extLst>
            </p:cNvPr>
            <p:cNvSpPr/>
            <p:nvPr/>
          </p:nvSpPr>
          <p:spPr>
            <a:xfrm>
              <a:off x="3524253" y="3894746"/>
              <a:ext cx="2095495" cy="360055"/>
            </a:xfrm>
            <a:prstGeom prst="downArrow">
              <a:avLst>
                <a:gd name="adj1" fmla="val 100000"/>
                <a:gd name="adj2" fmla="val 0"/>
              </a:avLst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="" xmlns:a16="http://schemas.microsoft.com/office/drawing/2014/main" id="{9683FA0A-69EA-47D9-8A83-945AD8F450BC}"/>
                </a:ext>
              </a:extLst>
            </p:cNvPr>
            <p:cNvSpPr txBox="1"/>
            <p:nvPr/>
          </p:nvSpPr>
          <p:spPr>
            <a:xfrm>
              <a:off x="3682236" y="3913190"/>
              <a:ext cx="1779528" cy="323166"/>
            </a:xfrm>
            <a:prstGeom prst="rect">
              <a:avLst/>
            </a:prstGeom>
            <a:grpFill/>
          </p:spPr>
          <p:txBody>
            <a:bodyPr vert="horz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algn="ctr" defTabSz="914400">
                <a:lnSpc>
                  <a:spcPct val="90000"/>
                </a:lnSpc>
                <a:spcBef>
                  <a:spcPct val="0"/>
                </a:spcBef>
                <a:buNone/>
                <a:defRPr kumimoji="1" sz="2000" b="1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r>
                <a:rPr lang="ja-JP" altLang="en-US" sz="1600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被 保 険 者 年 齢 に よ</a:t>
              </a:r>
              <a:r>
                <a:rPr lang="en-US" altLang="ja-JP" sz="1600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 </a:t>
              </a:r>
              <a:r>
                <a:rPr lang="ja-JP" altLang="en-US" sz="1600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り２ つ に 区 分</a:t>
              </a:r>
              <a:endParaRPr lang="ja-JP" altLang="ja-JP" sz="16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="" xmlns:a16="http://schemas.microsoft.com/office/drawing/2014/main" id="{F509DBE0-BDBA-41D4-9D84-B25617BCFC1D}"/>
              </a:ext>
            </a:extLst>
          </p:cNvPr>
          <p:cNvSpPr txBox="1"/>
          <p:nvPr/>
        </p:nvSpPr>
        <p:spPr>
          <a:xfrm>
            <a:off x="3544419" y="4313296"/>
            <a:ext cx="2760726" cy="646331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endParaRPr lang="ja-JP" altLang="ja-JP" sz="1800" b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27" name="直線コネクタ 26">
            <a:extLst>
              <a:ext uri="{FF2B5EF4-FFF2-40B4-BE49-F238E27FC236}">
                <a16:creationId xmlns="" xmlns:a16="http://schemas.microsoft.com/office/drawing/2014/main" id="{93BC5FB6-C69B-42DA-BC62-0E7CE4B0CF33}"/>
              </a:ext>
            </a:extLst>
          </p:cNvPr>
          <p:cNvCxnSpPr>
            <a:cxnSpLocks/>
          </p:cNvCxnSpPr>
          <p:nvPr/>
        </p:nvCxnSpPr>
        <p:spPr>
          <a:xfrm>
            <a:off x="3887252" y="4561078"/>
            <a:ext cx="0" cy="193920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="" xmlns:a16="http://schemas.microsoft.com/office/drawing/2014/main" id="{3A1E4805-E34B-48F9-AE9B-16C73B59F68B}"/>
              </a:ext>
            </a:extLst>
          </p:cNvPr>
          <p:cNvSpPr txBox="1"/>
          <p:nvPr/>
        </p:nvSpPr>
        <p:spPr>
          <a:xfrm>
            <a:off x="1625283" y="4640494"/>
            <a:ext cx="1109222" cy="65065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solidFill>
                  <a:srgbClr val="002060"/>
                </a:solidFill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第１号被保険者（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65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歳以上）</a:t>
            </a:r>
            <a:endParaRPr lang="ja-JP" altLang="ja-JP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="" xmlns:a16="http://schemas.microsoft.com/office/drawing/2014/main" id="{16FC4B9A-1374-41AF-923F-1CE6ACCF4186}"/>
              </a:ext>
            </a:extLst>
          </p:cNvPr>
          <p:cNvSpPr txBox="1"/>
          <p:nvPr/>
        </p:nvSpPr>
        <p:spPr>
          <a:xfrm>
            <a:off x="929901" y="5458488"/>
            <a:ext cx="2499986" cy="292176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1600" b="1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en-US" b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要介護状態になった原因を</a:t>
            </a:r>
            <a:endParaRPr lang="ja-JP" altLang="ja-JP" b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="" xmlns:a16="http://schemas.microsoft.com/office/drawing/2014/main" id="{8F48EC64-1FBE-43F8-BA73-E65528A29A0E}"/>
              </a:ext>
            </a:extLst>
          </p:cNvPr>
          <p:cNvSpPr txBox="1"/>
          <p:nvPr/>
        </p:nvSpPr>
        <p:spPr>
          <a:xfrm>
            <a:off x="929901" y="5877930"/>
            <a:ext cx="2499986" cy="292176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1600" b="1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en-US" b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問わずサービスを利用できる</a:t>
            </a:r>
            <a:endParaRPr lang="ja-JP" altLang="ja-JP" b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="" xmlns:a16="http://schemas.microsoft.com/office/drawing/2014/main" id="{672D7E26-D11A-45F7-96FF-7DAE5AE97889}"/>
              </a:ext>
            </a:extLst>
          </p:cNvPr>
          <p:cNvSpPr txBox="1"/>
          <p:nvPr/>
        </p:nvSpPr>
        <p:spPr>
          <a:xfrm>
            <a:off x="670114" y="2242523"/>
            <a:ext cx="4155405" cy="440077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40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歳以上の</a:t>
            </a:r>
            <a:r>
              <a:rPr lang="ja-JP" altLang="ja-JP" dirty="0">
                <a:solidFill>
                  <a:schemeClr val="accent5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被保険者が保険料を納め、介護が必要と認定されたときから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="" xmlns:a16="http://schemas.microsoft.com/office/drawing/2014/main" id="{8C0CBAC7-DF8F-420F-8F71-B2A7A6CC09D1}"/>
              </a:ext>
            </a:extLst>
          </p:cNvPr>
          <p:cNvSpPr txBox="1"/>
          <p:nvPr/>
        </p:nvSpPr>
        <p:spPr>
          <a:xfrm>
            <a:off x="670114" y="2735490"/>
            <a:ext cx="7033555" cy="440077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chemeClr val="accent5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介護サービスを利用できる制度。</a:t>
            </a:r>
            <a:endParaRPr lang="en-US" altLang="ja-JP" dirty="0">
              <a:solidFill>
                <a:schemeClr val="accent5">
                  <a:lumMod val="7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="" xmlns:a16="http://schemas.microsoft.com/office/drawing/2014/main" id="{8E9195EC-9871-46FA-ADB0-30B1BAF4D53C}"/>
              </a:ext>
            </a:extLst>
          </p:cNvPr>
          <p:cNvSpPr txBox="1"/>
          <p:nvPr/>
        </p:nvSpPr>
        <p:spPr>
          <a:xfrm>
            <a:off x="670114" y="3219941"/>
            <a:ext cx="7033555" cy="440077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かかった</a:t>
            </a:r>
            <a:r>
              <a:rPr lang="ja-JP" altLang="en-US" sz="2800" b="1" dirty="0">
                <a:solidFill>
                  <a:schemeClr val="accent5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費用の</a:t>
            </a:r>
            <a:r>
              <a:rPr lang="en-US" altLang="ja-JP" sz="2800" b="1" dirty="0">
                <a:solidFill>
                  <a:schemeClr val="accent5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ja-JP" altLang="en-US" sz="2800" b="1" dirty="0">
                <a:solidFill>
                  <a:schemeClr val="accent5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割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（所得の高い人は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割～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割）を自己負担。</a:t>
            </a:r>
            <a:endParaRPr lang="en-US" altLang="ja-JP" dirty="0">
              <a:solidFill>
                <a:schemeClr val="accent5">
                  <a:lumMod val="7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="" xmlns:a16="http://schemas.microsoft.com/office/drawing/2014/main" id="{06DB0D8F-36E8-4AB4-AB29-8C0F8630B687}"/>
              </a:ext>
            </a:extLst>
          </p:cNvPr>
          <p:cNvSpPr txBox="1"/>
          <p:nvPr/>
        </p:nvSpPr>
        <p:spPr>
          <a:xfrm>
            <a:off x="5562480" y="4640494"/>
            <a:ext cx="1433755" cy="65065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solidFill>
                  <a:srgbClr val="002060"/>
                </a:solidFill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第２号被保険者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40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歳～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64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歳）</a:t>
            </a:r>
            <a:endParaRPr lang="en-US" altLang="ja-JP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="" xmlns:a16="http://schemas.microsoft.com/office/drawing/2014/main" id="{FAAB0AF1-C550-4ABD-9EE8-D5714E1352F8}"/>
              </a:ext>
            </a:extLst>
          </p:cNvPr>
          <p:cNvSpPr txBox="1"/>
          <p:nvPr/>
        </p:nvSpPr>
        <p:spPr>
          <a:xfrm>
            <a:off x="5029364" y="5312400"/>
            <a:ext cx="2499986" cy="292176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1600" b="1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en-US" b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要介護状態になった原因が初老期における認知症</a:t>
            </a:r>
            <a:endParaRPr lang="ja-JP" altLang="ja-JP" b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="" xmlns:a16="http://schemas.microsoft.com/office/drawing/2014/main" id="{182E9737-9830-4EEC-A500-F127911A58D8}"/>
              </a:ext>
            </a:extLst>
          </p:cNvPr>
          <p:cNvSpPr txBox="1"/>
          <p:nvPr/>
        </p:nvSpPr>
        <p:spPr>
          <a:xfrm>
            <a:off x="5029364" y="5694961"/>
            <a:ext cx="2499986" cy="292176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1600" b="1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en-US" b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または、がんなど</a:t>
            </a:r>
            <a:r>
              <a:rPr lang="en-US" altLang="ja-JP" b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16</a:t>
            </a:r>
            <a:r>
              <a:rPr lang="ja-JP" altLang="en-US" b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種類の特定疾病に限り</a:t>
            </a:r>
            <a:endParaRPr lang="en-US" altLang="ja-JP" b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="" xmlns:a16="http://schemas.microsoft.com/office/drawing/2014/main" id="{0E006E46-E7E1-48AE-8FF2-A0F8D12E074D}"/>
              </a:ext>
            </a:extLst>
          </p:cNvPr>
          <p:cNvSpPr txBox="1"/>
          <p:nvPr/>
        </p:nvSpPr>
        <p:spPr>
          <a:xfrm>
            <a:off x="5029364" y="6077522"/>
            <a:ext cx="2499986" cy="292176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1600" b="1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en-US" b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サービスを利用できる</a:t>
            </a:r>
            <a:endParaRPr lang="en-US" altLang="ja-JP" b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="" xmlns:a16="http://schemas.microsoft.com/office/drawing/2014/main" id="{18D16094-68DE-4E6D-8F80-0EBB5E924C8F}"/>
              </a:ext>
            </a:extLst>
          </p:cNvPr>
          <p:cNvSpPr txBox="1"/>
          <p:nvPr/>
        </p:nvSpPr>
        <p:spPr>
          <a:xfrm>
            <a:off x="359751" y="879943"/>
            <a:ext cx="4512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介護が必要になったら・・・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360064" y="1247588"/>
            <a:ext cx="2769223" cy="879939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="" xmlns:a16="http://schemas.microsoft.com/office/drawing/2014/main" id="{4DAC0901-798D-4431-85C3-34F586951529}"/>
              </a:ext>
            </a:extLst>
          </p:cNvPr>
          <p:cNvSpPr txBox="1"/>
          <p:nvPr/>
        </p:nvSpPr>
        <p:spPr>
          <a:xfrm>
            <a:off x="887902" y="1256967"/>
            <a:ext cx="2214236" cy="702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rgbClr val="FFFFFF"/>
                </a:solidFill>
              </a:rPr>
              <a:t>介護保険</a:t>
            </a:r>
          </a:p>
        </p:txBody>
      </p:sp>
      <p:pic>
        <p:nvPicPr>
          <p:cNvPr id="3" name="図 2" descr="kaigo_rourou_har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471" y="0"/>
            <a:ext cx="2584823" cy="233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68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E2A935D8-5E4C-4B44-A69B-ED471BFA0BA1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３－</a:t>
            </a:r>
            <a:r>
              <a:rPr lang="ja-JP" altLang="en-US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４</a:t>
            </a:r>
            <a:r>
              <a:rPr lang="ja-JP" altLang="ja-JP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社会保険</a:t>
            </a:r>
            <a:r>
              <a:rPr lang="ja-JP" altLang="ja-JP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について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F1442048-6E6D-4859-B985-F077BB1B4041}"/>
              </a:ext>
            </a:extLst>
          </p:cNvPr>
          <p:cNvSpPr txBox="1"/>
          <p:nvPr/>
        </p:nvSpPr>
        <p:spPr>
          <a:xfrm>
            <a:off x="314636" y="91943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各社会保険の問い合わせ先</a:t>
            </a:r>
            <a:endParaRPr lang="ja-JP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2AEC9A70-8234-49B7-AEA5-32657D4A5A56}"/>
              </a:ext>
            </a:extLst>
          </p:cNvPr>
          <p:cNvSpPr txBox="1"/>
          <p:nvPr/>
        </p:nvSpPr>
        <p:spPr>
          <a:xfrm>
            <a:off x="357677" y="1616429"/>
            <a:ext cx="8603443" cy="1165722"/>
          </a:xfrm>
          <a:prstGeom prst="rect">
            <a:avLst/>
          </a:prstGeom>
          <a:ln w="44450">
            <a:solidFill>
              <a:schemeClr val="accent6"/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Black" panose="020B0A00000000000000" pitchFamily="34" charset="-128"/>
                <a:ea typeface="Noto Sans JP Black" panose="020B0A00000000000000" pitchFamily="34" charset="-128"/>
                <a:cs typeface="+mj-cs"/>
              </a:defRPr>
            </a:lvl1pPr>
          </a:lstStyle>
          <a:p>
            <a:pPr algn="l"/>
            <a:endParaRPr kumimoji="1" lang="en-US" altLang="ja-JP" sz="20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662D1820-91ED-4242-9B01-F2D5D9460D78}"/>
              </a:ext>
            </a:extLst>
          </p:cNvPr>
          <p:cNvSpPr txBox="1"/>
          <p:nvPr/>
        </p:nvSpPr>
        <p:spPr>
          <a:xfrm>
            <a:off x="357677" y="2961120"/>
            <a:ext cx="8603443" cy="1012445"/>
          </a:xfrm>
          <a:prstGeom prst="rect">
            <a:avLst/>
          </a:prstGeom>
          <a:ln w="44450">
            <a:solidFill>
              <a:srgbClr val="ED7D31"/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Black" panose="020B0A00000000000000" pitchFamily="34" charset="-128"/>
                <a:ea typeface="Noto Sans JP Black" panose="020B0A00000000000000" pitchFamily="34" charset="-128"/>
                <a:cs typeface="+mj-cs"/>
              </a:defRPr>
            </a:lvl1pPr>
          </a:lstStyle>
          <a:p>
            <a:pPr algn="l"/>
            <a:endParaRPr kumimoji="1" lang="en-US" altLang="ja-JP" sz="20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C27180BC-76AE-48BE-897C-32256E0B45B3}"/>
              </a:ext>
            </a:extLst>
          </p:cNvPr>
          <p:cNvSpPr txBox="1"/>
          <p:nvPr/>
        </p:nvSpPr>
        <p:spPr>
          <a:xfrm>
            <a:off x="383863" y="4172173"/>
            <a:ext cx="8577257" cy="1012445"/>
          </a:xfrm>
          <a:prstGeom prst="rect">
            <a:avLst/>
          </a:prstGeom>
          <a:ln w="444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Black" panose="020B0A00000000000000" pitchFamily="34" charset="-128"/>
                <a:ea typeface="Noto Sans JP Black" panose="020B0A00000000000000" pitchFamily="34" charset="-128"/>
                <a:cs typeface="+mj-cs"/>
              </a:defRPr>
            </a:lvl1pPr>
          </a:lstStyle>
          <a:p>
            <a:pPr algn="l"/>
            <a:endParaRPr kumimoji="1" lang="en-US" altLang="ja-JP" sz="20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C3426A9B-F5F2-40E9-A4EA-B567BC4C41E9}"/>
              </a:ext>
            </a:extLst>
          </p:cNvPr>
          <p:cNvSpPr txBox="1"/>
          <p:nvPr/>
        </p:nvSpPr>
        <p:spPr>
          <a:xfrm>
            <a:off x="357677" y="5409412"/>
            <a:ext cx="8603443" cy="1012445"/>
          </a:xfrm>
          <a:prstGeom prst="rect">
            <a:avLst/>
          </a:prstGeom>
          <a:ln w="44450">
            <a:solidFill>
              <a:schemeClr val="accent5"/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Black" panose="020B0A00000000000000" pitchFamily="34" charset="-128"/>
                <a:ea typeface="Noto Sans JP Black" panose="020B0A00000000000000" pitchFamily="34" charset="-128"/>
                <a:cs typeface="+mj-cs"/>
              </a:defRPr>
            </a:lvl1pPr>
          </a:lstStyle>
          <a:p>
            <a:pPr algn="l"/>
            <a:endParaRPr kumimoji="1" lang="en-US" altLang="ja-JP" sz="20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="" xmlns:a16="http://schemas.microsoft.com/office/drawing/2014/main" id="{F689CDD0-F212-4F4E-853B-132A53424AAB}"/>
              </a:ext>
            </a:extLst>
          </p:cNvPr>
          <p:cNvSpPr/>
          <p:nvPr/>
        </p:nvSpPr>
        <p:spPr>
          <a:xfrm>
            <a:off x="357677" y="2961120"/>
            <a:ext cx="1676863" cy="101466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="" xmlns:a16="http://schemas.microsoft.com/office/drawing/2014/main" id="{536A2062-5F5D-45A2-B287-0D0D4F025F5D}"/>
              </a:ext>
            </a:extLst>
          </p:cNvPr>
          <p:cNvSpPr/>
          <p:nvPr/>
        </p:nvSpPr>
        <p:spPr>
          <a:xfrm>
            <a:off x="357677" y="4185266"/>
            <a:ext cx="1676863" cy="101466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="" xmlns:a16="http://schemas.microsoft.com/office/drawing/2014/main" id="{21FFCAFC-1BB3-49B8-9C63-9020AC26D509}"/>
              </a:ext>
            </a:extLst>
          </p:cNvPr>
          <p:cNvSpPr/>
          <p:nvPr/>
        </p:nvSpPr>
        <p:spPr>
          <a:xfrm>
            <a:off x="357677" y="5415958"/>
            <a:ext cx="1676863" cy="10146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="" xmlns:a16="http://schemas.microsoft.com/office/drawing/2014/main" id="{5FBB8DB4-CC7D-4FD1-BBCA-D84A98C32EF6}"/>
              </a:ext>
            </a:extLst>
          </p:cNvPr>
          <p:cNvSpPr/>
          <p:nvPr/>
        </p:nvSpPr>
        <p:spPr>
          <a:xfrm>
            <a:off x="357677" y="1614207"/>
            <a:ext cx="1676863" cy="11767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="" xmlns:a16="http://schemas.microsoft.com/office/drawing/2014/main" id="{C23CEBF0-9AC5-46D4-9ACA-20666EE55545}"/>
              </a:ext>
            </a:extLst>
          </p:cNvPr>
          <p:cNvSpPr txBox="1"/>
          <p:nvPr/>
        </p:nvSpPr>
        <p:spPr>
          <a:xfrm>
            <a:off x="284549" y="1913394"/>
            <a:ext cx="1905064" cy="509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solidFill>
                  <a:srgbClr val="FFFFFF"/>
                </a:solidFill>
              </a:rPr>
              <a:t>公的医療保険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="" xmlns:a16="http://schemas.microsoft.com/office/drawing/2014/main" id="{B5E5BE0B-2CB7-4AB1-8C63-E247B28FDB62}"/>
              </a:ext>
            </a:extLst>
          </p:cNvPr>
          <p:cNvSpPr txBox="1"/>
          <p:nvPr/>
        </p:nvSpPr>
        <p:spPr>
          <a:xfrm>
            <a:off x="490086" y="5546207"/>
            <a:ext cx="2214236" cy="592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solidFill>
                  <a:srgbClr val="FFFFFF"/>
                </a:solidFill>
              </a:rPr>
              <a:t>介護保険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="" xmlns:a16="http://schemas.microsoft.com/office/drawing/2014/main" id="{4D54FF74-F48B-4ED5-BAFC-F8CCB0FE5902}"/>
              </a:ext>
            </a:extLst>
          </p:cNvPr>
          <p:cNvSpPr txBox="1"/>
          <p:nvPr/>
        </p:nvSpPr>
        <p:spPr>
          <a:xfrm>
            <a:off x="472914" y="3087276"/>
            <a:ext cx="24877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FFFFFF"/>
                </a:solidFill>
                <a:latin typeface="+mn-ea"/>
              </a:rPr>
              <a:t>国民年金</a:t>
            </a:r>
            <a:endParaRPr lang="en-US" altLang="ja-JP" sz="2400" b="1" dirty="0">
              <a:solidFill>
                <a:srgbClr val="FFFFFF"/>
              </a:solidFill>
              <a:latin typeface="+mn-ea"/>
            </a:endParaRPr>
          </a:p>
          <a:p>
            <a:r>
              <a:rPr lang="ja-JP" altLang="en-US" sz="2400" b="1" dirty="0">
                <a:solidFill>
                  <a:srgbClr val="FFFFFF"/>
                </a:solidFill>
                <a:latin typeface="+mn-ea"/>
              </a:rPr>
              <a:t>厚生年金</a:t>
            </a:r>
            <a:endParaRPr lang="en-US" altLang="ja-JP" sz="2400" b="1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="" xmlns:a16="http://schemas.microsoft.com/office/drawing/2014/main" id="{41BBBF65-FE7D-4FF9-82C6-6BF448CE20A8}"/>
              </a:ext>
            </a:extLst>
          </p:cNvPr>
          <p:cNvSpPr txBox="1"/>
          <p:nvPr/>
        </p:nvSpPr>
        <p:spPr>
          <a:xfrm>
            <a:off x="490086" y="4330549"/>
            <a:ext cx="2146040" cy="592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solidFill>
                  <a:srgbClr val="FFFFFF"/>
                </a:solidFill>
              </a:rPr>
              <a:t>雇用保険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="" xmlns:a16="http://schemas.microsoft.com/office/drawing/2014/main" id="{C1DF9BC9-2F77-4391-94F7-7114A84A3DA1}"/>
              </a:ext>
            </a:extLst>
          </p:cNvPr>
          <p:cNvSpPr txBox="1"/>
          <p:nvPr/>
        </p:nvSpPr>
        <p:spPr>
          <a:xfrm>
            <a:off x="2156508" y="1695015"/>
            <a:ext cx="68046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accent6"/>
                </a:solidFill>
                <a:latin typeface="+mn-ea"/>
              </a:rPr>
              <a:t>ご加入の公的医療保険により異なります。</a:t>
            </a:r>
            <a:endParaRPr lang="en-US" altLang="ja-JP" sz="2000" dirty="0">
              <a:solidFill>
                <a:schemeClr val="accent6"/>
              </a:solidFill>
              <a:latin typeface="+mn-ea"/>
            </a:endParaRPr>
          </a:p>
          <a:p>
            <a:r>
              <a:rPr lang="ja-JP" altLang="en-US" sz="2000" dirty="0">
                <a:solidFill>
                  <a:schemeClr val="accent6"/>
                </a:solidFill>
                <a:latin typeface="+mn-ea"/>
              </a:rPr>
              <a:t>・国民健康保険、後期高齢者医療に加入→お住まいの市町</a:t>
            </a:r>
            <a:endParaRPr lang="en-US" altLang="ja-JP" sz="2000" dirty="0">
              <a:solidFill>
                <a:schemeClr val="accent6"/>
              </a:solidFill>
              <a:latin typeface="+mn-ea"/>
            </a:endParaRPr>
          </a:p>
          <a:p>
            <a:r>
              <a:rPr lang="ja-JP" altLang="en-US" sz="2000" dirty="0">
                <a:solidFill>
                  <a:schemeClr val="accent6"/>
                </a:solidFill>
                <a:latin typeface="+mn-ea"/>
              </a:rPr>
              <a:t>・被用者保険に加入→ご加入の健康保険組合</a:t>
            </a:r>
            <a:endParaRPr lang="en-US" altLang="ja-JP" sz="2000" dirty="0">
              <a:solidFill>
                <a:schemeClr val="accent6"/>
              </a:solidFill>
              <a:latin typeface="+mn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="" xmlns:a16="http://schemas.microsoft.com/office/drawing/2014/main" id="{D48F348A-FE4A-4B2F-8B1D-A5721DD15A4B}"/>
              </a:ext>
            </a:extLst>
          </p:cNvPr>
          <p:cNvSpPr txBox="1"/>
          <p:nvPr/>
        </p:nvSpPr>
        <p:spPr>
          <a:xfrm>
            <a:off x="2057935" y="3128929"/>
            <a:ext cx="68046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・日本年金機構（県内各地の年金事務所）</a:t>
            </a:r>
            <a:endParaRPr lang="en-US" altLang="ja-JP" sz="2000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r>
              <a:rPr lang="ja-JP" altLang="en-US" sz="20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・ねんきんダイヤル　ＴＥＬ：</a:t>
            </a:r>
            <a:r>
              <a:rPr lang="en-US" altLang="ja-JP" sz="2000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0570-05-1165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="" xmlns:a16="http://schemas.microsoft.com/office/drawing/2014/main" id="{D04D4992-9F05-4845-B6B8-C99A89BC39F7}"/>
              </a:ext>
            </a:extLst>
          </p:cNvPr>
          <p:cNvSpPr txBox="1"/>
          <p:nvPr/>
        </p:nvSpPr>
        <p:spPr>
          <a:xfrm>
            <a:off x="2140763" y="4487874"/>
            <a:ext cx="68046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・公共職業安定所（最寄りのハローワーク）</a:t>
            </a:r>
            <a:endParaRPr lang="en-US" altLang="ja-JP" sz="2000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="" xmlns:a16="http://schemas.microsoft.com/office/drawing/2014/main" id="{0F10BF17-8EB4-4E1D-9987-704D720AC5C4}"/>
              </a:ext>
            </a:extLst>
          </p:cNvPr>
          <p:cNvSpPr txBox="1"/>
          <p:nvPr/>
        </p:nvSpPr>
        <p:spPr>
          <a:xfrm>
            <a:off x="2201723" y="5691834"/>
            <a:ext cx="68046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chemeClr val="accent1">
                    <a:lumMod val="75000"/>
                  </a:schemeClr>
                </a:solidFill>
                <a:latin typeface="+mn-ea"/>
              </a:rPr>
              <a:t>・お住まいの市町</a:t>
            </a:r>
            <a:endParaRPr lang="en-US" altLang="ja-JP" sz="2000" dirty="0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88580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 descr="jaguch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0152">
            <a:off x="4312560" y="1305278"/>
            <a:ext cx="979106" cy="876300"/>
          </a:xfrm>
          <a:prstGeom prst="rect">
            <a:avLst/>
          </a:prstGeom>
        </p:spPr>
      </p:pic>
      <p:pic>
        <p:nvPicPr>
          <p:cNvPr id="21" name="図 20" descr="norimono_syoubousy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34" y="1375832"/>
            <a:ext cx="1749531" cy="1203677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F8EDB1BC-1752-4B87-9A3B-031BD5101C0B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３－</a:t>
            </a:r>
            <a:r>
              <a:rPr lang="ja-JP" altLang="en-US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５</a:t>
            </a:r>
            <a:r>
              <a:rPr lang="ja-JP" altLang="ja-JP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税金（所得税・住民税）について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="" xmlns:a16="http://schemas.microsoft.com/office/drawing/2014/main" id="{C95CC73D-215A-4C68-BD39-89530869942A}"/>
              </a:ext>
            </a:extLst>
          </p:cNvPr>
          <p:cNvSpPr txBox="1"/>
          <p:nvPr/>
        </p:nvSpPr>
        <p:spPr>
          <a:xfrm>
            <a:off x="138299" y="2151866"/>
            <a:ext cx="8301473" cy="1179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dirty="0"/>
              <a:t>・年金、医療などの社会保障や福祉　</a:t>
            </a:r>
            <a:endParaRPr lang="en-US" altLang="ja-JP" sz="1600" dirty="0"/>
          </a:p>
          <a:p>
            <a:pPr>
              <a:lnSpc>
                <a:spcPct val="150000"/>
              </a:lnSpc>
            </a:pPr>
            <a:r>
              <a:rPr lang="ja-JP" altLang="en-US" sz="1600" dirty="0"/>
              <a:t>・水道、道路などの社会資本整備</a:t>
            </a:r>
            <a:endParaRPr lang="en-US" altLang="ja-JP" sz="1600" dirty="0"/>
          </a:p>
          <a:p>
            <a:pPr>
              <a:lnSpc>
                <a:spcPct val="150000"/>
              </a:lnSpc>
            </a:pPr>
            <a:r>
              <a:rPr lang="ja-JP" altLang="en-US" sz="1600" dirty="0"/>
              <a:t>・教育、警察、消防、防衛</a:t>
            </a:r>
            <a:endParaRPr lang="en-US" altLang="ja-JP" sz="1600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="" xmlns:a16="http://schemas.microsoft.com/office/drawing/2014/main" id="{150BC60A-A830-4890-91F6-5B2F85955315}"/>
              </a:ext>
            </a:extLst>
          </p:cNvPr>
          <p:cNvSpPr txBox="1"/>
          <p:nvPr/>
        </p:nvSpPr>
        <p:spPr>
          <a:xfrm>
            <a:off x="2798763" y="5386986"/>
            <a:ext cx="724318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/>
              <a:t>日本の税金は、およそ</a:t>
            </a:r>
            <a:r>
              <a:rPr lang="en-US" altLang="ja-JP" sz="4800" dirty="0"/>
              <a:t>50</a:t>
            </a:r>
            <a:r>
              <a:rPr lang="ja-JP" altLang="en-US" sz="1400" dirty="0"/>
              <a:t>種類！</a:t>
            </a:r>
            <a:endParaRPr lang="en-US" altLang="ja-JP" sz="1400" dirty="0"/>
          </a:p>
          <a:p>
            <a:r>
              <a:rPr lang="ja-JP" altLang="en-US" sz="1400" dirty="0"/>
              <a:t>給与から天引きされる「所得税」と「住民税」について学びましょう。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26984" y="4100047"/>
            <a:ext cx="5981907" cy="38940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600" dirty="0"/>
              <a:t>公的サービスに必要な</a:t>
            </a:r>
            <a:r>
              <a:rPr kumimoji="1" lang="ja-JP" altLang="en-US" sz="1600"/>
              <a:t>費用はわたしたち一人一人の税金から</a:t>
            </a:r>
            <a:endParaRPr kumimoji="1" lang="en-US" altLang="ja-JP" sz="1600" dirty="0"/>
          </a:p>
        </p:txBody>
      </p:sp>
      <p:sp>
        <p:nvSpPr>
          <p:cNvPr id="6" name="正方形/長方形 5"/>
          <p:cNvSpPr/>
          <p:nvPr/>
        </p:nvSpPr>
        <p:spPr>
          <a:xfrm>
            <a:off x="2791846" y="4935279"/>
            <a:ext cx="2769223" cy="6284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7" name="正方形/長方形 6"/>
          <p:cNvSpPr/>
          <p:nvPr/>
        </p:nvSpPr>
        <p:spPr>
          <a:xfrm>
            <a:off x="5975681" y="4921168"/>
            <a:ext cx="2769223" cy="6284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593302" y="4991595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/>
              <a:t>所得税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796776" y="497748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FFFFFF"/>
                </a:solidFill>
              </a:rPr>
              <a:t>住民税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164503" y="1556839"/>
            <a:ext cx="1569660" cy="484748"/>
          </a:xfrm>
          <a:prstGeom prst="rect">
            <a:avLst/>
          </a:prstGeom>
          <a:ln w="19050" cmpd="sng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rgbClr val="FF0000"/>
                </a:solidFill>
              </a:rPr>
              <a:t>公的サービス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56033" y="1536937"/>
            <a:ext cx="902811" cy="52322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</a:rPr>
              <a:t>税金</a:t>
            </a:r>
          </a:p>
        </p:txBody>
      </p:sp>
      <p:pic>
        <p:nvPicPr>
          <p:cNvPr id="8" name="図 7" descr="money_tsuchou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720" y="4439355"/>
            <a:ext cx="2575279" cy="2203221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25779" y="862168"/>
            <a:ext cx="8466666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FFFFFF"/>
                </a:solidFill>
              </a:rPr>
              <a:t>国民は、法律の定めるところにより、納税の義務を負う。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6717649" y="1332278"/>
            <a:ext cx="19824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solidFill>
                  <a:srgbClr val="FF0000"/>
                </a:solidFill>
              </a:rPr>
              <a:t>（日本国憲法第</a:t>
            </a:r>
            <a:r>
              <a:rPr lang="en-US" altLang="ja-JP" sz="1400" dirty="0">
                <a:solidFill>
                  <a:srgbClr val="FF0000"/>
                </a:solidFill>
              </a:rPr>
              <a:t>30</a:t>
            </a:r>
            <a:r>
              <a:rPr lang="ja-JP" altLang="en-US" sz="1400" dirty="0">
                <a:solidFill>
                  <a:srgbClr val="FF0000"/>
                </a:solidFill>
              </a:rPr>
              <a:t>条）</a:t>
            </a:r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1975556" y="5376333"/>
            <a:ext cx="712611" cy="465667"/>
          </a:xfrm>
          <a:prstGeom prst="straightConnector1">
            <a:avLst/>
          </a:prstGeom>
          <a:ln w="28575" cmpd="sng">
            <a:solidFill>
              <a:schemeClr val="tx1">
                <a:lumMod val="50000"/>
                <a:lumOff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図 15" descr="car_kousokudour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648" y="2208388"/>
            <a:ext cx="2043851" cy="1630539"/>
          </a:xfrm>
          <a:prstGeom prst="rect">
            <a:avLst/>
          </a:prstGeom>
        </p:spPr>
      </p:pic>
      <p:pic>
        <p:nvPicPr>
          <p:cNvPr id="20" name="図 19" descr="job_koumuin_men_wome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951" y="1897943"/>
            <a:ext cx="2719772" cy="1654528"/>
          </a:xfrm>
          <a:prstGeom prst="rect">
            <a:avLst/>
          </a:prstGeom>
        </p:spPr>
      </p:pic>
      <p:pic>
        <p:nvPicPr>
          <p:cNvPr id="23" name="図 22" descr="teacher_man_studen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279" y="2095499"/>
            <a:ext cx="2286227" cy="1417461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256033" y="3599431"/>
            <a:ext cx="6300611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「税金」は、社会の一員として生活していくための会費</a:t>
            </a:r>
            <a:endParaRPr kumimoji="1" lang="en-US" altLang="ja-JP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0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テキスト ボックス 57">
            <a:extLst>
              <a:ext uri="{FF2B5EF4-FFF2-40B4-BE49-F238E27FC236}">
                <a16:creationId xmlns="" xmlns:a16="http://schemas.microsoft.com/office/drawing/2014/main" id="{1B14B460-E6A0-CB42-B648-7F44807ED916}"/>
              </a:ext>
            </a:extLst>
          </p:cNvPr>
          <p:cNvSpPr txBox="1"/>
          <p:nvPr/>
        </p:nvSpPr>
        <p:spPr>
          <a:xfrm>
            <a:off x="543371" y="1472903"/>
            <a:ext cx="8026164" cy="1522804"/>
          </a:xfrm>
          <a:prstGeom prst="rect">
            <a:avLst/>
          </a:prstGeom>
          <a:ln w="44450">
            <a:solidFill>
              <a:schemeClr val="accent4"/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Black" panose="020B0A00000000000000" pitchFamily="34" charset="-128"/>
                <a:ea typeface="Noto Sans JP Black" panose="020B0A00000000000000" pitchFamily="34" charset="-128"/>
                <a:cs typeface="+mj-cs"/>
              </a:defRPr>
            </a:lvl1pPr>
          </a:lstStyle>
          <a:p>
            <a:pPr algn="l"/>
            <a:endParaRPr kumimoji="1" lang="en-US" altLang="ja-JP" sz="20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F8EDB1BC-1752-4B87-9A3B-031BD5101C0B}"/>
              </a:ext>
            </a:extLst>
          </p:cNvPr>
          <p:cNvSpPr txBox="1"/>
          <p:nvPr/>
        </p:nvSpPr>
        <p:spPr>
          <a:xfrm>
            <a:off x="152400" y="342352"/>
            <a:ext cx="4098365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３－</a:t>
            </a:r>
            <a:r>
              <a:rPr lang="ja-JP" altLang="en-US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５</a:t>
            </a:r>
            <a:r>
              <a:rPr lang="ja-JP" altLang="ja-JP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税金（所得税）について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="" xmlns:a16="http://schemas.microsoft.com/office/drawing/2014/main" id="{7026B356-0CC4-451C-A51E-9BAF6A1D7E97}"/>
              </a:ext>
            </a:extLst>
          </p:cNvPr>
          <p:cNvGrpSpPr/>
          <p:nvPr/>
        </p:nvGrpSpPr>
        <p:grpSpPr>
          <a:xfrm>
            <a:off x="-98761" y="3084039"/>
            <a:ext cx="8291158" cy="3706722"/>
            <a:chOff x="1000125" y="3373753"/>
            <a:chExt cx="7143750" cy="3193751"/>
          </a:xfrm>
        </p:grpSpPr>
        <p:grpSp>
          <p:nvGrpSpPr>
            <p:cNvPr id="56" name="グループ化 55">
              <a:extLst>
                <a:ext uri="{FF2B5EF4-FFF2-40B4-BE49-F238E27FC236}">
                  <a16:creationId xmlns="" xmlns:a16="http://schemas.microsoft.com/office/drawing/2014/main" id="{A85D6A9A-69DA-46AF-BCD7-D0671A6A9678}"/>
                </a:ext>
              </a:extLst>
            </p:cNvPr>
            <p:cNvGrpSpPr/>
            <p:nvPr/>
          </p:nvGrpSpPr>
          <p:grpSpPr>
            <a:xfrm>
              <a:off x="1621670" y="3583122"/>
              <a:ext cx="661080" cy="2974858"/>
              <a:chOff x="1442153" y="3583122"/>
              <a:chExt cx="661080" cy="2974858"/>
            </a:xfrm>
          </p:grpSpPr>
          <p:sp>
            <p:nvSpPr>
              <p:cNvPr id="4" name="正方形/長方形 3">
                <a:extLst>
                  <a:ext uri="{FF2B5EF4-FFF2-40B4-BE49-F238E27FC236}">
                    <a16:creationId xmlns="" xmlns:a16="http://schemas.microsoft.com/office/drawing/2014/main" id="{F33F8ED1-0DAB-4D09-A949-7ADA76774CF3}"/>
                  </a:ext>
                </a:extLst>
              </p:cNvPr>
              <p:cNvSpPr/>
              <p:nvPr/>
            </p:nvSpPr>
            <p:spPr>
              <a:xfrm>
                <a:off x="1442153" y="3583122"/>
                <a:ext cx="661080" cy="2974858"/>
              </a:xfrm>
              <a:prstGeom prst="rect">
                <a:avLst/>
              </a:prstGeom>
              <a:solidFill>
                <a:srgbClr val="002060"/>
              </a:solidFill>
              <a:ln w="412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="" xmlns:a16="http://schemas.microsoft.com/office/drawing/2014/main" id="{7FFBBF97-F895-491C-97C5-3F9CCABC559C}"/>
                  </a:ext>
                </a:extLst>
              </p:cNvPr>
              <p:cNvSpPr txBox="1"/>
              <p:nvPr/>
            </p:nvSpPr>
            <p:spPr>
              <a:xfrm>
                <a:off x="1640258" y="3583122"/>
                <a:ext cx="264871" cy="2974857"/>
              </a:xfrm>
              <a:prstGeom prst="rect">
                <a:avLst/>
              </a:prstGeom>
            </p:spPr>
            <p:txBody>
              <a:bodyPr vert="eaVert" wrap="none" lIns="91440" tIns="45720" rIns="91440" bIns="45720" rtlCol="0" anchor="ctr" anchorCtr="0">
                <a:noAutofit/>
              </a:bodyPr>
              <a:lstStyle>
                <a:defPPr>
                  <a:defRPr lang="en-US"/>
                </a:defPPr>
                <a:lvl1pPr defTabSz="914400">
                  <a:lnSpc>
                    <a:spcPct val="90000"/>
                  </a:lnSpc>
                  <a:spcBef>
                    <a:spcPct val="0"/>
                  </a:spcBef>
                  <a:buNone/>
                  <a:defRPr kumimoji="1" sz="2400" b="0">
                    <a:latin typeface="Noto Sans JP Medium" panose="020B0600000000000000" pitchFamily="34" charset="-128"/>
                    <a:ea typeface="Noto Sans JP Medium" panose="020B0600000000000000" pitchFamily="34" charset="-128"/>
                    <a:cs typeface="+mj-cs"/>
                  </a:defRPr>
                </a:lvl1pPr>
              </a:lstStyle>
              <a:p>
                <a:pPr algn="ctr"/>
                <a:r>
                  <a:rPr lang="ja-JP" altLang="en-US" sz="1800" b="1" dirty="0">
                    <a:solidFill>
                      <a:schemeClr val="bg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今 年 の 年 収</a:t>
                </a:r>
                <a:endParaRPr lang="ja-JP" altLang="ja-JP" sz="1800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p:grpSp>
        <p:grpSp>
          <p:nvGrpSpPr>
            <p:cNvPr id="42" name="グループ化 41">
              <a:extLst>
                <a:ext uri="{FF2B5EF4-FFF2-40B4-BE49-F238E27FC236}">
                  <a16:creationId xmlns="" xmlns:a16="http://schemas.microsoft.com/office/drawing/2014/main" id="{4A0E1ADF-0670-44A8-94FD-16B858C4A35E}"/>
                </a:ext>
              </a:extLst>
            </p:cNvPr>
            <p:cNvGrpSpPr/>
            <p:nvPr/>
          </p:nvGrpSpPr>
          <p:grpSpPr>
            <a:xfrm>
              <a:off x="6861250" y="5675978"/>
              <a:ext cx="661080" cy="882001"/>
              <a:chOff x="4729938" y="5675978"/>
              <a:chExt cx="661080" cy="882001"/>
            </a:xfrm>
          </p:grpSpPr>
          <p:sp>
            <p:nvSpPr>
              <p:cNvPr id="33" name="正方形/長方形 32">
                <a:extLst>
                  <a:ext uri="{FF2B5EF4-FFF2-40B4-BE49-F238E27FC236}">
                    <a16:creationId xmlns="" xmlns:a16="http://schemas.microsoft.com/office/drawing/2014/main" id="{173DBA0F-ECB5-4461-86C6-4569225201C6}"/>
                  </a:ext>
                </a:extLst>
              </p:cNvPr>
              <p:cNvSpPr/>
              <p:nvPr/>
            </p:nvSpPr>
            <p:spPr>
              <a:xfrm>
                <a:off x="4729938" y="5675978"/>
                <a:ext cx="661080" cy="882001"/>
              </a:xfrm>
              <a:prstGeom prst="rect">
                <a:avLst/>
              </a:prstGeom>
              <a:solidFill>
                <a:srgbClr val="FFC000"/>
              </a:solidFill>
              <a:ln w="412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テキスト ボックス 36">
                <a:extLst>
                  <a:ext uri="{FF2B5EF4-FFF2-40B4-BE49-F238E27FC236}">
                    <a16:creationId xmlns="" xmlns:a16="http://schemas.microsoft.com/office/drawing/2014/main" id="{D5A75DA3-5BEB-4D58-9007-AE55363D4DE6}"/>
                  </a:ext>
                </a:extLst>
              </p:cNvPr>
              <p:cNvSpPr txBox="1"/>
              <p:nvPr/>
            </p:nvSpPr>
            <p:spPr>
              <a:xfrm>
                <a:off x="4928043" y="5675978"/>
                <a:ext cx="264871" cy="882001"/>
              </a:xfrm>
              <a:prstGeom prst="rect">
                <a:avLst/>
              </a:prstGeom>
            </p:spPr>
            <p:txBody>
              <a:bodyPr vert="eaVert" wrap="none" lIns="91440" tIns="45720" rIns="91440" bIns="45720" rtlCol="0" anchor="ctr" anchorCtr="0">
                <a:noAutofit/>
              </a:bodyPr>
              <a:lstStyle>
                <a:defPPr>
                  <a:defRPr lang="en-US"/>
                </a:defPPr>
                <a:lvl1pPr defTabSz="914400">
                  <a:lnSpc>
                    <a:spcPct val="90000"/>
                  </a:lnSpc>
                  <a:spcBef>
                    <a:spcPct val="0"/>
                  </a:spcBef>
                  <a:buNone/>
                  <a:defRPr kumimoji="1" sz="2400" b="0">
                    <a:latin typeface="Noto Sans JP Medium" panose="020B0600000000000000" pitchFamily="34" charset="-128"/>
                    <a:ea typeface="Noto Sans JP Medium" panose="020B0600000000000000" pitchFamily="34" charset="-128"/>
                    <a:cs typeface="+mj-cs"/>
                  </a:defRPr>
                </a:lvl1pPr>
              </a:lstStyle>
              <a:p>
                <a:pPr algn="ctr"/>
                <a:r>
                  <a:rPr lang="ja-JP" altLang="en-US" sz="1600" b="1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所得税額</a:t>
                </a:r>
                <a:endParaRPr lang="ja-JP" altLang="ja-JP" sz="1600" b="1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p:grpSp>
        <p:cxnSp>
          <p:nvCxnSpPr>
            <p:cNvPr id="9" name="直線矢印コネクタ 8">
              <a:extLst>
                <a:ext uri="{FF2B5EF4-FFF2-40B4-BE49-F238E27FC236}">
                  <a16:creationId xmlns="" xmlns:a16="http://schemas.microsoft.com/office/drawing/2014/main" id="{0A01CE38-35C7-441D-AD5A-5DBEDDFC8D0F}"/>
                </a:ext>
              </a:extLst>
            </p:cNvPr>
            <p:cNvCxnSpPr/>
            <p:nvPr/>
          </p:nvCxnSpPr>
          <p:spPr>
            <a:xfrm>
              <a:off x="2653179" y="5074533"/>
              <a:ext cx="344498" cy="0"/>
            </a:xfrm>
            <a:prstGeom prst="straightConnector1">
              <a:avLst/>
            </a:prstGeom>
            <a:ln w="41275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>
              <a:extLst>
                <a:ext uri="{FF2B5EF4-FFF2-40B4-BE49-F238E27FC236}">
                  <a16:creationId xmlns="" xmlns:a16="http://schemas.microsoft.com/office/drawing/2014/main" id="{3040970F-4A23-432D-8CA0-E83F4A6F9220}"/>
                </a:ext>
              </a:extLst>
            </p:cNvPr>
            <p:cNvCxnSpPr>
              <a:cxnSpLocks/>
            </p:cNvCxnSpPr>
            <p:nvPr/>
          </p:nvCxnSpPr>
          <p:spPr>
            <a:xfrm>
              <a:off x="4399888" y="5503686"/>
              <a:ext cx="344498" cy="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>
              <a:extLst>
                <a:ext uri="{FF2B5EF4-FFF2-40B4-BE49-F238E27FC236}">
                  <a16:creationId xmlns="" xmlns:a16="http://schemas.microsoft.com/office/drawing/2014/main" id="{465E42DC-654E-4B61-BD0A-FF2A73542D29}"/>
                </a:ext>
              </a:extLst>
            </p:cNvPr>
            <p:cNvCxnSpPr>
              <a:cxnSpLocks/>
            </p:cNvCxnSpPr>
            <p:nvPr/>
          </p:nvCxnSpPr>
          <p:spPr>
            <a:xfrm>
              <a:off x="6146323" y="5862993"/>
              <a:ext cx="344498" cy="0"/>
            </a:xfrm>
            <a:prstGeom prst="straightConnector1">
              <a:avLst/>
            </a:prstGeom>
            <a:ln w="412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グループ化 56">
              <a:extLst>
                <a:ext uri="{FF2B5EF4-FFF2-40B4-BE49-F238E27FC236}">
                  <a16:creationId xmlns="" xmlns:a16="http://schemas.microsoft.com/office/drawing/2014/main" id="{C4F4CB63-D252-4F52-8733-31633A407263}"/>
                </a:ext>
              </a:extLst>
            </p:cNvPr>
            <p:cNvGrpSpPr/>
            <p:nvPr/>
          </p:nvGrpSpPr>
          <p:grpSpPr>
            <a:xfrm>
              <a:off x="3368106" y="3583122"/>
              <a:ext cx="661353" cy="2974858"/>
              <a:chOff x="3259187" y="3583122"/>
              <a:chExt cx="661353" cy="2974858"/>
            </a:xfrm>
          </p:grpSpPr>
          <p:sp>
            <p:nvSpPr>
              <p:cNvPr id="28" name="正方形/長方形 27">
                <a:extLst>
                  <a:ext uri="{FF2B5EF4-FFF2-40B4-BE49-F238E27FC236}">
                    <a16:creationId xmlns="" xmlns:a16="http://schemas.microsoft.com/office/drawing/2014/main" id="{CB9118CE-B341-4E4C-8D01-4928B1E03CC8}"/>
                  </a:ext>
                </a:extLst>
              </p:cNvPr>
              <p:cNvSpPr/>
              <p:nvPr/>
            </p:nvSpPr>
            <p:spPr>
              <a:xfrm>
                <a:off x="3259187" y="3583122"/>
                <a:ext cx="661353" cy="2974858"/>
              </a:xfrm>
              <a:prstGeom prst="rect">
                <a:avLst/>
              </a:prstGeom>
              <a:solidFill>
                <a:srgbClr val="002060">
                  <a:alpha val="12000"/>
                </a:srgbClr>
              </a:solidFill>
              <a:ln w="1587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>
                <a:extLst>
                  <a:ext uri="{FF2B5EF4-FFF2-40B4-BE49-F238E27FC236}">
                    <a16:creationId xmlns="" xmlns:a16="http://schemas.microsoft.com/office/drawing/2014/main" id="{C1FD1C05-286F-4A4E-A57C-F7A8E0BB87AB}"/>
                  </a:ext>
                </a:extLst>
              </p:cNvPr>
              <p:cNvSpPr/>
              <p:nvPr/>
            </p:nvSpPr>
            <p:spPr>
              <a:xfrm>
                <a:off x="3272342" y="4449392"/>
                <a:ext cx="635315" cy="2108588"/>
              </a:xfrm>
              <a:prstGeom prst="rect">
                <a:avLst/>
              </a:prstGeom>
              <a:solidFill>
                <a:srgbClr val="002060"/>
              </a:solidFill>
              <a:ln w="412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="" xmlns:a16="http://schemas.microsoft.com/office/drawing/2014/main" id="{A5E19DC5-80FE-44FA-9476-0356E8ED8739}"/>
                  </a:ext>
                </a:extLst>
              </p:cNvPr>
              <p:cNvSpPr txBox="1"/>
              <p:nvPr/>
            </p:nvSpPr>
            <p:spPr>
              <a:xfrm>
                <a:off x="3457564" y="4449392"/>
                <a:ext cx="264871" cy="2108587"/>
              </a:xfrm>
              <a:prstGeom prst="rect">
                <a:avLst/>
              </a:prstGeom>
            </p:spPr>
            <p:txBody>
              <a:bodyPr vert="eaVert" wrap="none" lIns="91440" tIns="45720" rIns="91440" bIns="45720" rtlCol="0" anchor="ctr" anchorCtr="0">
                <a:noAutofit/>
              </a:bodyPr>
              <a:lstStyle>
                <a:defPPr>
                  <a:defRPr lang="en-US"/>
                </a:defPPr>
                <a:lvl1pPr defTabSz="914400">
                  <a:lnSpc>
                    <a:spcPct val="90000"/>
                  </a:lnSpc>
                  <a:spcBef>
                    <a:spcPct val="0"/>
                  </a:spcBef>
                  <a:buNone/>
                  <a:defRPr kumimoji="1" sz="2400" b="0">
                    <a:latin typeface="Noto Sans JP Medium" panose="020B0600000000000000" pitchFamily="34" charset="-128"/>
                    <a:ea typeface="Noto Sans JP Medium" panose="020B0600000000000000" pitchFamily="34" charset="-128"/>
                    <a:cs typeface="+mj-cs"/>
                  </a:defRPr>
                </a:lvl1pPr>
              </a:lstStyle>
              <a:p>
                <a:pPr algn="ctr"/>
                <a:r>
                  <a:rPr lang="ja-JP" altLang="en-US" sz="1800" b="1" dirty="0">
                    <a:solidFill>
                      <a:schemeClr val="bg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所 得</a:t>
                </a:r>
                <a:endParaRPr lang="ja-JP" altLang="ja-JP" sz="1800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p:grpSp>
        <p:pic>
          <p:nvPicPr>
            <p:cNvPr id="11" name="図 10">
              <a:extLst>
                <a:ext uri="{FF2B5EF4-FFF2-40B4-BE49-F238E27FC236}">
                  <a16:creationId xmlns="" xmlns:a16="http://schemas.microsoft.com/office/drawing/2014/main" id="{1B6B46B8-F823-4184-8687-821DE493C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015526" y="4357438"/>
              <a:ext cx="178173" cy="177480"/>
            </a:xfrm>
            <a:prstGeom prst="rect">
              <a:avLst/>
            </a:prstGeom>
          </p:spPr>
        </p:pic>
        <p:pic>
          <p:nvPicPr>
            <p:cNvPr id="40" name="図 39">
              <a:extLst>
                <a:ext uri="{FF2B5EF4-FFF2-40B4-BE49-F238E27FC236}">
                  <a16:creationId xmlns="" xmlns:a16="http://schemas.microsoft.com/office/drawing/2014/main" id="{43D813B5-8E86-49A1-ADEB-F3E963139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775548" y="5066089"/>
              <a:ext cx="178173" cy="177480"/>
            </a:xfrm>
            <a:prstGeom prst="rect">
              <a:avLst/>
            </a:prstGeom>
          </p:spPr>
        </p:pic>
        <p:sp>
          <p:nvSpPr>
            <p:cNvPr id="50" name="テキスト ボックス 49">
              <a:extLst>
                <a:ext uri="{FF2B5EF4-FFF2-40B4-BE49-F238E27FC236}">
                  <a16:creationId xmlns="" xmlns:a16="http://schemas.microsoft.com/office/drawing/2014/main" id="{B0815752-AC86-4E03-8B35-E241EF097C07}"/>
                </a:ext>
              </a:extLst>
            </p:cNvPr>
            <p:cNvSpPr txBox="1"/>
            <p:nvPr/>
          </p:nvSpPr>
          <p:spPr>
            <a:xfrm>
              <a:off x="3553328" y="3583122"/>
              <a:ext cx="264871" cy="858757"/>
            </a:xfrm>
            <a:prstGeom prst="rect">
              <a:avLst/>
            </a:prstGeom>
          </p:spPr>
          <p:txBody>
            <a:bodyPr vert="eaVert" wrap="none" lIns="91440" tIns="45720" rIns="91440" bIns="45720" rtlCol="0" anchor="ctr" anchorCtr="0">
              <a:noAutofit/>
            </a:bodyPr>
            <a:lstStyle>
              <a:defPPr>
                <a:defRPr lang="en-US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kumimoji="1" sz="2400" b="0">
                  <a:latin typeface="Noto Sans JP Medium" panose="020B0600000000000000" pitchFamily="34" charset="-128"/>
                  <a:ea typeface="Noto Sans JP Medium" panose="020B0600000000000000" pitchFamily="34" charset="-128"/>
                  <a:cs typeface="+mj-cs"/>
                </a:defRPr>
              </a:lvl1pPr>
            </a:lstStyle>
            <a:p>
              <a:pPr algn="ctr"/>
              <a:r>
                <a:rPr lang="ja-JP" altLang="en-US" sz="1050" dirty="0">
                  <a:solidFill>
                    <a:srgbClr val="00206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給与所得控除</a:t>
              </a:r>
              <a:endParaRPr lang="ja-JP" altLang="ja-JP" sz="1050" dirty="0">
                <a:solidFill>
                  <a:srgbClr val="00206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cxnSp>
          <p:nvCxnSpPr>
            <p:cNvPr id="54" name="直線コネクタ 53">
              <a:extLst>
                <a:ext uri="{FF2B5EF4-FFF2-40B4-BE49-F238E27FC236}">
                  <a16:creationId xmlns="" xmlns:a16="http://schemas.microsoft.com/office/drawing/2014/main" id="{0DA6C743-FBAE-4026-844E-1AD4449ED0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00417" y="3581401"/>
              <a:ext cx="1067689" cy="860478"/>
            </a:xfrm>
            <a:prstGeom prst="line">
              <a:avLst/>
            </a:prstGeom>
            <a:ln w="127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>
              <a:extLst>
                <a:ext uri="{FF2B5EF4-FFF2-40B4-BE49-F238E27FC236}">
                  <a16:creationId xmlns="" xmlns:a16="http://schemas.microsoft.com/office/drawing/2014/main" id="{D13FB834-397F-4BCD-A4E6-77D273F86D79}"/>
                </a:ext>
              </a:extLst>
            </p:cNvPr>
            <p:cNvCxnSpPr>
              <a:cxnSpLocks/>
            </p:cNvCxnSpPr>
            <p:nvPr/>
          </p:nvCxnSpPr>
          <p:spPr>
            <a:xfrm>
              <a:off x="4038293" y="4441879"/>
              <a:ext cx="1076522" cy="712950"/>
            </a:xfrm>
            <a:prstGeom prst="line">
              <a:avLst/>
            </a:prstGeom>
            <a:ln w="127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グループ化 70">
              <a:extLst>
                <a:ext uri="{FF2B5EF4-FFF2-40B4-BE49-F238E27FC236}">
                  <a16:creationId xmlns="" xmlns:a16="http://schemas.microsoft.com/office/drawing/2014/main" id="{77052964-AF99-46BB-8F38-225402EBB2DD}"/>
                </a:ext>
              </a:extLst>
            </p:cNvPr>
            <p:cNvGrpSpPr/>
            <p:nvPr/>
          </p:nvGrpSpPr>
          <p:grpSpPr>
            <a:xfrm>
              <a:off x="5114815" y="4449391"/>
              <a:ext cx="661079" cy="2108589"/>
              <a:chOff x="4935298" y="4449391"/>
              <a:chExt cx="661079" cy="2108589"/>
            </a:xfrm>
          </p:grpSpPr>
          <p:sp>
            <p:nvSpPr>
              <p:cNvPr id="31" name="正方形/長方形 30">
                <a:extLst>
                  <a:ext uri="{FF2B5EF4-FFF2-40B4-BE49-F238E27FC236}">
                    <a16:creationId xmlns="" xmlns:a16="http://schemas.microsoft.com/office/drawing/2014/main" id="{E342F9BA-38B4-4D8B-ACEE-405919634EA0}"/>
                  </a:ext>
                </a:extLst>
              </p:cNvPr>
              <p:cNvSpPr/>
              <p:nvPr/>
            </p:nvSpPr>
            <p:spPr>
              <a:xfrm>
                <a:off x="4935298" y="4449392"/>
                <a:ext cx="661079" cy="2108587"/>
              </a:xfrm>
              <a:prstGeom prst="rect">
                <a:avLst/>
              </a:prstGeom>
              <a:solidFill>
                <a:srgbClr val="FF0000">
                  <a:alpha val="12000"/>
                </a:srgbClr>
              </a:solidFill>
              <a:ln w="15875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>
                <a:extLst>
                  <a:ext uri="{FF2B5EF4-FFF2-40B4-BE49-F238E27FC236}">
                    <a16:creationId xmlns="" xmlns:a16="http://schemas.microsoft.com/office/drawing/2014/main" id="{6A9FE428-2BBB-477A-A4CE-C97F2760F9C4}"/>
                  </a:ext>
                </a:extLst>
              </p:cNvPr>
              <p:cNvSpPr/>
              <p:nvPr/>
            </p:nvSpPr>
            <p:spPr>
              <a:xfrm>
                <a:off x="4938870" y="5168008"/>
                <a:ext cx="657507" cy="1389971"/>
              </a:xfrm>
              <a:prstGeom prst="rect">
                <a:avLst/>
              </a:prstGeom>
              <a:solidFill>
                <a:srgbClr val="FF0000"/>
              </a:solidFill>
              <a:ln w="412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テキスト ボックス 35">
                <a:extLst>
                  <a:ext uri="{FF2B5EF4-FFF2-40B4-BE49-F238E27FC236}">
                    <a16:creationId xmlns="" xmlns:a16="http://schemas.microsoft.com/office/drawing/2014/main" id="{6B3D551B-4554-4D2A-B52A-D7CC54381896}"/>
                  </a:ext>
                </a:extLst>
              </p:cNvPr>
              <p:cNvSpPr txBox="1"/>
              <p:nvPr/>
            </p:nvSpPr>
            <p:spPr>
              <a:xfrm>
                <a:off x="5133402" y="5168008"/>
                <a:ext cx="264871" cy="1389972"/>
              </a:xfrm>
              <a:prstGeom prst="rect">
                <a:avLst/>
              </a:prstGeom>
            </p:spPr>
            <p:txBody>
              <a:bodyPr vert="eaVert" wrap="none" lIns="91440" tIns="45720" rIns="91440" bIns="45720" rtlCol="0" anchor="ctr" anchorCtr="0">
                <a:noAutofit/>
              </a:bodyPr>
              <a:lstStyle>
                <a:defPPr>
                  <a:defRPr lang="en-US"/>
                </a:defPPr>
                <a:lvl1pPr defTabSz="914400">
                  <a:lnSpc>
                    <a:spcPct val="90000"/>
                  </a:lnSpc>
                  <a:spcBef>
                    <a:spcPct val="0"/>
                  </a:spcBef>
                  <a:buNone/>
                  <a:defRPr kumimoji="1" sz="2400" b="0">
                    <a:latin typeface="Noto Sans JP Medium" panose="020B0600000000000000" pitchFamily="34" charset="-128"/>
                    <a:ea typeface="Noto Sans JP Medium" panose="020B0600000000000000" pitchFamily="34" charset="-128"/>
                    <a:cs typeface="+mj-cs"/>
                  </a:defRPr>
                </a:lvl1pPr>
              </a:lstStyle>
              <a:p>
                <a:pPr algn="ctr"/>
                <a:r>
                  <a:rPr lang="ja-JP" altLang="en-US" sz="1800" b="1" dirty="0">
                    <a:solidFill>
                      <a:schemeClr val="bg1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課 税 所 得</a:t>
                </a:r>
                <a:endParaRPr lang="ja-JP" altLang="ja-JP" sz="1800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73" name="テキスト ボックス 72">
                <a:extLst>
                  <a:ext uri="{FF2B5EF4-FFF2-40B4-BE49-F238E27FC236}">
                    <a16:creationId xmlns="" xmlns:a16="http://schemas.microsoft.com/office/drawing/2014/main" id="{AB78E228-B0B2-404F-B62A-46919C33173A}"/>
                  </a:ext>
                </a:extLst>
              </p:cNvPr>
              <p:cNvSpPr txBox="1"/>
              <p:nvPr/>
            </p:nvSpPr>
            <p:spPr>
              <a:xfrm>
                <a:off x="5133402" y="4449391"/>
                <a:ext cx="264871" cy="703566"/>
              </a:xfrm>
              <a:prstGeom prst="rect">
                <a:avLst/>
              </a:prstGeom>
            </p:spPr>
            <p:txBody>
              <a:bodyPr vert="eaVert" wrap="none" lIns="91440" tIns="45720" rIns="91440" bIns="45720" rtlCol="0" anchor="ctr" anchorCtr="0">
                <a:noAutofit/>
              </a:bodyPr>
              <a:lstStyle>
                <a:defPPr>
                  <a:defRPr lang="en-US"/>
                </a:defPPr>
                <a:lvl1pPr defTabSz="914400">
                  <a:lnSpc>
                    <a:spcPct val="90000"/>
                  </a:lnSpc>
                  <a:spcBef>
                    <a:spcPct val="0"/>
                  </a:spcBef>
                  <a:buNone/>
                  <a:defRPr kumimoji="1" sz="2400" b="0">
                    <a:latin typeface="Noto Sans JP Medium" panose="020B0600000000000000" pitchFamily="34" charset="-128"/>
                    <a:ea typeface="Noto Sans JP Medium" panose="020B0600000000000000" pitchFamily="34" charset="-128"/>
                    <a:cs typeface="+mj-cs"/>
                  </a:defRPr>
                </a:lvl1pPr>
              </a:lstStyle>
              <a:p>
                <a:pPr algn="ctr"/>
                <a:r>
                  <a:rPr lang="ja-JP" altLang="en-US" sz="1050" dirty="0">
                    <a:solidFill>
                      <a:srgbClr val="FF0000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所得控除</a:t>
                </a:r>
                <a:endParaRPr lang="ja-JP" altLang="ja-JP" sz="1050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p:grpSp>
        <p:grpSp>
          <p:nvGrpSpPr>
            <p:cNvPr id="76" name="グループ化 75">
              <a:extLst>
                <a:ext uri="{FF2B5EF4-FFF2-40B4-BE49-F238E27FC236}">
                  <a16:creationId xmlns="" xmlns:a16="http://schemas.microsoft.com/office/drawing/2014/main" id="{8D7744C6-5E5E-4BF9-946C-1AE2134C0B04}"/>
                </a:ext>
              </a:extLst>
            </p:cNvPr>
            <p:cNvGrpSpPr/>
            <p:nvPr/>
          </p:nvGrpSpPr>
          <p:grpSpPr>
            <a:xfrm>
              <a:off x="6000625" y="3888139"/>
              <a:ext cx="1086368" cy="1107479"/>
              <a:chOff x="6692560" y="3419962"/>
              <a:chExt cx="1086368" cy="1107479"/>
            </a:xfrm>
          </p:grpSpPr>
          <p:sp>
            <p:nvSpPr>
              <p:cNvPr id="74" name="正方形/長方形 73">
                <a:extLst>
                  <a:ext uri="{FF2B5EF4-FFF2-40B4-BE49-F238E27FC236}">
                    <a16:creationId xmlns="" xmlns:a16="http://schemas.microsoft.com/office/drawing/2014/main" id="{6D1BC7B2-9A50-474E-AC87-223E24DD848A}"/>
                  </a:ext>
                </a:extLst>
              </p:cNvPr>
              <p:cNvSpPr/>
              <p:nvPr/>
            </p:nvSpPr>
            <p:spPr>
              <a:xfrm>
                <a:off x="6692560" y="3419962"/>
                <a:ext cx="1067690" cy="110747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テキスト ボックス 74">
                <a:extLst>
                  <a:ext uri="{FF2B5EF4-FFF2-40B4-BE49-F238E27FC236}">
                    <a16:creationId xmlns="" xmlns:a16="http://schemas.microsoft.com/office/drawing/2014/main" id="{0E4DE439-EBDB-4943-8BAD-CAF88BA7DC6B}"/>
                  </a:ext>
                </a:extLst>
              </p:cNvPr>
              <p:cNvSpPr txBox="1"/>
              <p:nvPr/>
            </p:nvSpPr>
            <p:spPr>
              <a:xfrm>
                <a:off x="6692560" y="3451612"/>
                <a:ext cx="661080" cy="21704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 anchorCtr="0">
                <a:noAutofit/>
              </a:bodyPr>
              <a:lstStyle>
                <a:defPPr>
                  <a:defRPr lang="en-US"/>
                </a:defPPr>
                <a:lvl1pPr defTabSz="914400">
                  <a:lnSpc>
                    <a:spcPct val="90000"/>
                  </a:lnSpc>
                  <a:spcBef>
                    <a:spcPct val="0"/>
                  </a:spcBef>
                  <a:buNone/>
                  <a:defRPr kumimoji="1" sz="2400" b="0">
                    <a:latin typeface="Noto Sans JP Medium" panose="020B0600000000000000" pitchFamily="34" charset="-128"/>
                    <a:ea typeface="Noto Sans JP Medium" panose="020B0600000000000000" pitchFamily="34" charset="-128"/>
                    <a:cs typeface="+mj-cs"/>
                  </a:defRPr>
                </a:lvl1pPr>
              </a:lstStyle>
              <a:p>
                <a:pPr algn="ctr"/>
                <a:r>
                  <a:rPr lang="ja-JP" altLang="en-US" sz="1000" dirty="0">
                    <a:solidFill>
                      <a:srgbClr val="FF0000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所得控除</a:t>
                </a:r>
                <a:endParaRPr lang="ja-JP" altLang="ja-JP" sz="1000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77" name="テキスト ボックス 76">
                <a:extLst>
                  <a:ext uri="{FF2B5EF4-FFF2-40B4-BE49-F238E27FC236}">
                    <a16:creationId xmlns="" xmlns:a16="http://schemas.microsoft.com/office/drawing/2014/main" id="{E0DAF579-3C38-485B-A464-A79857C96B58}"/>
                  </a:ext>
                </a:extLst>
              </p:cNvPr>
              <p:cNvSpPr txBox="1"/>
              <p:nvPr/>
            </p:nvSpPr>
            <p:spPr>
              <a:xfrm>
                <a:off x="6710181" y="3644969"/>
                <a:ext cx="1068747" cy="21704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 anchorCtr="0">
                <a:noAutofit/>
              </a:bodyPr>
              <a:lstStyle>
                <a:defPPr>
                  <a:defRPr lang="en-US"/>
                </a:defPPr>
                <a:lvl1pPr defTabSz="914400">
                  <a:lnSpc>
                    <a:spcPct val="90000"/>
                  </a:lnSpc>
                  <a:spcBef>
                    <a:spcPct val="0"/>
                  </a:spcBef>
                  <a:buNone/>
                  <a:defRPr kumimoji="1" sz="2400" b="0">
                    <a:latin typeface="Noto Sans JP Medium" panose="020B0600000000000000" pitchFamily="34" charset="-128"/>
                    <a:ea typeface="Noto Sans JP Medium" panose="020B0600000000000000" pitchFamily="34" charset="-128"/>
                    <a:cs typeface="+mj-cs"/>
                  </a:defRPr>
                </a:lvl1pPr>
              </a:lstStyle>
              <a:p>
                <a:r>
                  <a:rPr lang="ja-JP" altLang="en-US" sz="10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・ 基礎控除</a:t>
                </a:r>
                <a:endParaRPr lang="ja-JP" altLang="ja-JP" sz="10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78" name="テキスト ボックス 77">
                <a:extLst>
                  <a:ext uri="{FF2B5EF4-FFF2-40B4-BE49-F238E27FC236}">
                    <a16:creationId xmlns="" xmlns:a16="http://schemas.microsoft.com/office/drawing/2014/main" id="{E9436022-6AE0-4804-9D46-909410412562}"/>
                  </a:ext>
                </a:extLst>
              </p:cNvPr>
              <p:cNvSpPr txBox="1"/>
              <p:nvPr/>
            </p:nvSpPr>
            <p:spPr>
              <a:xfrm>
                <a:off x="6710181" y="3809027"/>
                <a:ext cx="1068747" cy="21704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 anchorCtr="0">
                <a:noAutofit/>
              </a:bodyPr>
              <a:lstStyle>
                <a:defPPr>
                  <a:defRPr lang="en-US"/>
                </a:defPPr>
                <a:lvl1pPr defTabSz="914400">
                  <a:lnSpc>
                    <a:spcPct val="90000"/>
                  </a:lnSpc>
                  <a:spcBef>
                    <a:spcPct val="0"/>
                  </a:spcBef>
                  <a:buNone/>
                  <a:defRPr kumimoji="1" sz="2400" b="0">
                    <a:latin typeface="Noto Sans JP Medium" panose="020B0600000000000000" pitchFamily="34" charset="-128"/>
                    <a:ea typeface="Noto Sans JP Medium" panose="020B0600000000000000" pitchFamily="34" charset="-128"/>
                    <a:cs typeface="+mj-cs"/>
                  </a:defRPr>
                </a:lvl1pPr>
              </a:lstStyle>
              <a:p>
                <a:r>
                  <a:rPr lang="ja-JP" altLang="en-US" sz="10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・ 社会保険料控除</a:t>
                </a:r>
                <a:endParaRPr lang="ja-JP" altLang="ja-JP" sz="10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79" name="テキスト ボックス 78">
                <a:extLst>
                  <a:ext uri="{FF2B5EF4-FFF2-40B4-BE49-F238E27FC236}">
                    <a16:creationId xmlns="" xmlns:a16="http://schemas.microsoft.com/office/drawing/2014/main" id="{7DD28830-C02E-43DA-9BDC-17822D4026DB}"/>
                  </a:ext>
                </a:extLst>
              </p:cNvPr>
              <p:cNvSpPr txBox="1"/>
              <p:nvPr/>
            </p:nvSpPr>
            <p:spPr>
              <a:xfrm>
                <a:off x="6710181" y="3973085"/>
                <a:ext cx="1068747" cy="21704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 anchorCtr="0">
                <a:noAutofit/>
              </a:bodyPr>
              <a:lstStyle>
                <a:defPPr>
                  <a:defRPr lang="en-US"/>
                </a:defPPr>
                <a:lvl1pPr defTabSz="914400">
                  <a:lnSpc>
                    <a:spcPct val="90000"/>
                  </a:lnSpc>
                  <a:spcBef>
                    <a:spcPct val="0"/>
                  </a:spcBef>
                  <a:buNone/>
                  <a:defRPr kumimoji="1" sz="2400" b="0">
                    <a:latin typeface="Noto Sans JP Medium" panose="020B0600000000000000" pitchFamily="34" charset="-128"/>
                    <a:ea typeface="Noto Sans JP Medium" panose="020B0600000000000000" pitchFamily="34" charset="-128"/>
                    <a:cs typeface="+mj-cs"/>
                  </a:defRPr>
                </a:lvl1pPr>
              </a:lstStyle>
              <a:p>
                <a:r>
                  <a:rPr lang="ja-JP" altLang="en-US" sz="10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・ 保険料控除</a:t>
                </a:r>
                <a:endParaRPr lang="ja-JP" altLang="ja-JP" sz="10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80" name="テキスト ボックス 79">
                <a:extLst>
                  <a:ext uri="{FF2B5EF4-FFF2-40B4-BE49-F238E27FC236}">
                    <a16:creationId xmlns="" xmlns:a16="http://schemas.microsoft.com/office/drawing/2014/main" id="{5AC63FC8-4E4D-4D0C-AF6D-1F22EC76EFCB}"/>
                  </a:ext>
                </a:extLst>
              </p:cNvPr>
              <p:cNvSpPr txBox="1"/>
              <p:nvPr/>
            </p:nvSpPr>
            <p:spPr>
              <a:xfrm>
                <a:off x="6710181" y="4137143"/>
                <a:ext cx="1068747" cy="21704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 anchorCtr="0">
                <a:noAutofit/>
              </a:bodyPr>
              <a:lstStyle>
                <a:defPPr>
                  <a:defRPr lang="en-US"/>
                </a:defPPr>
                <a:lvl1pPr defTabSz="914400">
                  <a:lnSpc>
                    <a:spcPct val="90000"/>
                  </a:lnSpc>
                  <a:spcBef>
                    <a:spcPct val="0"/>
                  </a:spcBef>
                  <a:buNone/>
                  <a:defRPr kumimoji="1" sz="2400" b="0">
                    <a:latin typeface="Noto Sans JP Medium" panose="020B0600000000000000" pitchFamily="34" charset="-128"/>
                    <a:ea typeface="Noto Sans JP Medium" panose="020B0600000000000000" pitchFamily="34" charset="-128"/>
                    <a:cs typeface="+mj-cs"/>
                  </a:defRPr>
                </a:lvl1pPr>
              </a:lstStyle>
              <a:p>
                <a:r>
                  <a:rPr lang="ja-JP" altLang="en-US" sz="10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・ 配偶者控除</a:t>
                </a:r>
                <a:endParaRPr lang="ja-JP" altLang="ja-JP" sz="10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81" name="テキスト ボックス 80">
                <a:extLst>
                  <a:ext uri="{FF2B5EF4-FFF2-40B4-BE49-F238E27FC236}">
                    <a16:creationId xmlns="" xmlns:a16="http://schemas.microsoft.com/office/drawing/2014/main" id="{318A8676-A5B2-406A-83B2-1B53206CA101}"/>
                  </a:ext>
                </a:extLst>
              </p:cNvPr>
              <p:cNvSpPr txBox="1"/>
              <p:nvPr/>
            </p:nvSpPr>
            <p:spPr>
              <a:xfrm>
                <a:off x="6710181" y="4301199"/>
                <a:ext cx="1068747" cy="21704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 anchorCtr="0">
                <a:noAutofit/>
              </a:bodyPr>
              <a:lstStyle>
                <a:defPPr>
                  <a:defRPr lang="en-US"/>
                </a:defPPr>
                <a:lvl1pPr defTabSz="914400">
                  <a:lnSpc>
                    <a:spcPct val="90000"/>
                  </a:lnSpc>
                  <a:spcBef>
                    <a:spcPct val="0"/>
                  </a:spcBef>
                  <a:buNone/>
                  <a:defRPr kumimoji="1" sz="2400" b="0">
                    <a:latin typeface="Noto Sans JP Medium" panose="020B0600000000000000" pitchFamily="34" charset="-128"/>
                    <a:ea typeface="Noto Sans JP Medium" panose="020B0600000000000000" pitchFamily="34" charset="-128"/>
                    <a:cs typeface="+mj-cs"/>
                  </a:defRPr>
                </a:lvl1pPr>
              </a:lstStyle>
              <a:p>
                <a:r>
                  <a:rPr lang="ja-JP" altLang="en-US" sz="10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・ 扶養</a:t>
                </a:r>
                <a:r>
                  <a:rPr lang="ja-JP" altLang="en-US" sz="1000" dirty="0" smtClean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控除</a:t>
                </a:r>
                <a:r>
                  <a:rPr lang="ja-JP" altLang="en-US" sz="10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　等</a:t>
                </a:r>
                <a:endParaRPr lang="ja-JP" altLang="ja-JP" sz="10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p:grpSp>
        <p:grpSp>
          <p:nvGrpSpPr>
            <p:cNvPr id="82" name="グループ化 81">
              <a:extLst>
                <a:ext uri="{FF2B5EF4-FFF2-40B4-BE49-F238E27FC236}">
                  <a16:creationId xmlns="" xmlns:a16="http://schemas.microsoft.com/office/drawing/2014/main" id="{1A265DB9-616A-4B1A-B848-4619604E42F2}"/>
                </a:ext>
              </a:extLst>
            </p:cNvPr>
            <p:cNvGrpSpPr/>
            <p:nvPr/>
          </p:nvGrpSpPr>
          <p:grpSpPr>
            <a:xfrm>
              <a:off x="5758048" y="5305096"/>
              <a:ext cx="659575" cy="440077"/>
              <a:chOff x="5697700" y="4611050"/>
              <a:chExt cx="659575" cy="440077"/>
            </a:xfrm>
          </p:grpSpPr>
          <p:sp>
            <p:nvSpPr>
              <p:cNvPr id="83" name="テキスト ボックス 82">
                <a:extLst>
                  <a:ext uri="{FF2B5EF4-FFF2-40B4-BE49-F238E27FC236}">
                    <a16:creationId xmlns="" xmlns:a16="http://schemas.microsoft.com/office/drawing/2014/main" id="{E97FE087-6BD7-4834-B43E-438A8ADC0382}"/>
                  </a:ext>
                </a:extLst>
              </p:cNvPr>
              <p:cNvSpPr txBox="1"/>
              <p:nvPr/>
            </p:nvSpPr>
            <p:spPr>
              <a:xfrm>
                <a:off x="5697700" y="4611050"/>
                <a:ext cx="396004" cy="44007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 anchorCtr="0">
                <a:noAutofit/>
              </a:bodyPr>
              <a:lstStyle>
                <a:defPPr>
                  <a:defRPr lang="en-US"/>
                </a:defPPr>
                <a:lvl1pPr defTabSz="914400">
                  <a:lnSpc>
                    <a:spcPct val="90000"/>
                  </a:lnSpc>
                  <a:spcBef>
                    <a:spcPct val="0"/>
                  </a:spcBef>
                  <a:buNone/>
                  <a:defRPr kumimoji="1" b="0">
                    <a:latin typeface="Noto Sans JP Light" panose="020B0300000000000000" pitchFamily="34" charset="-128"/>
                    <a:ea typeface="Noto Sans JP Light" panose="020B0300000000000000" pitchFamily="34" charset="-128"/>
                    <a:cs typeface="+mj-cs"/>
                  </a:defRPr>
                </a:lvl1pPr>
              </a:lstStyle>
              <a:p>
                <a:pPr algn="ctr"/>
                <a:r>
                  <a:rPr lang="en-US" altLang="ja-JP" sz="1400" b="1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×</a:t>
                </a:r>
                <a:endParaRPr lang="ja-JP" altLang="ja-JP" sz="1400" b="1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84" name="テキスト ボックス 83">
                <a:extLst>
                  <a:ext uri="{FF2B5EF4-FFF2-40B4-BE49-F238E27FC236}">
                    <a16:creationId xmlns="" xmlns:a16="http://schemas.microsoft.com/office/drawing/2014/main" id="{C3375177-A3B2-4F75-9D1F-F55C8C8898B0}"/>
                  </a:ext>
                </a:extLst>
              </p:cNvPr>
              <p:cNvSpPr txBox="1"/>
              <p:nvPr/>
            </p:nvSpPr>
            <p:spPr>
              <a:xfrm>
                <a:off x="5961271" y="4611050"/>
                <a:ext cx="396004" cy="440077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 anchorCtr="0">
                <a:noAutofit/>
              </a:bodyPr>
              <a:lstStyle>
                <a:defPPr>
                  <a:defRPr lang="en-US"/>
                </a:defPPr>
                <a:lvl1pPr defTabSz="914400">
                  <a:lnSpc>
                    <a:spcPct val="90000"/>
                  </a:lnSpc>
                  <a:spcBef>
                    <a:spcPct val="0"/>
                  </a:spcBef>
                  <a:buNone/>
                  <a:defRPr kumimoji="1" b="0">
                    <a:latin typeface="Noto Sans JP Light" panose="020B0300000000000000" pitchFamily="34" charset="-128"/>
                    <a:ea typeface="Noto Sans JP Light" panose="020B0300000000000000" pitchFamily="34" charset="-128"/>
                    <a:cs typeface="+mj-cs"/>
                  </a:defRPr>
                </a:lvl1pPr>
              </a:lstStyle>
              <a:p>
                <a:r>
                  <a:rPr lang="ja-JP" altLang="en-US" sz="1400" b="1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税率</a:t>
                </a:r>
                <a:endParaRPr lang="ja-JP" altLang="ja-JP" sz="1400" b="1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p:grpSp>
        <p:cxnSp>
          <p:nvCxnSpPr>
            <p:cNvPr id="89" name="直線コネクタ 88">
              <a:extLst>
                <a:ext uri="{FF2B5EF4-FFF2-40B4-BE49-F238E27FC236}">
                  <a16:creationId xmlns="" xmlns:a16="http://schemas.microsoft.com/office/drawing/2014/main" id="{5E5B978E-4308-4D30-B464-472CECFE3623}"/>
                </a:ext>
              </a:extLst>
            </p:cNvPr>
            <p:cNvCxnSpPr>
              <a:cxnSpLocks/>
            </p:cNvCxnSpPr>
            <p:nvPr/>
          </p:nvCxnSpPr>
          <p:spPr>
            <a:xfrm>
              <a:off x="1000125" y="6567504"/>
              <a:ext cx="71437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グループ化 2">
              <a:extLst>
                <a:ext uri="{FF2B5EF4-FFF2-40B4-BE49-F238E27FC236}">
                  <a16:creationId xmlns="" xmlns:a16="http://schemas.microsoft.com/office/drawing/2014/main" id="{E76366F6-ECDE-47A6-983A-AEC9C79E01CD}"/>
                </a:ext>
              </a:extLst>
            </p:cNvPr>
            <p:cNvGrpSpPr/>
            <p:nvPr/>
          </p:nvGrpSpPr>
          <p:grpSpPr>
            <a:xfrm>
              <a:off x="4201202" y="3373753"/>
              <a:ext cx="1086368" cy="793582"/>
              <a:chOff x="9144871" y="3168785"/>
              <a:chExt cx="1086368" cy="793582"/>
            </a:xfrm>
          </p:grpSpPr>
          <p:sp>
            <p:nvSpPr>
              <p:cNvPr id="48" name="正方形/長方形 47">
                <a:extLst>
                  <a:ext uri="{FF2B5EF4-FFF2-40B4-BE49-F238E27FC236}">
                    <a16:creationId xmlns="" xmlns:a16="http://schemas.microsoft.com/office/drawing/2014/main" id="{EC53359F-2E48-474F-B6CF-CA8FBC88A3F9}"/>
                  </a:ext>
                </a:extLst>
              </p:cNvPr>
              <p:cNvSpPr/>
              <p:nvPr/>
            </p:nvSpPr>
            <p:spPr>
              <a:xfrm>
                <a:off x="9144871" y="3168785"/>
                <a:ext cx="1086368" cy="79358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テキスト ボックス 48">
                <a:extLst>
                  <a:ext uri="{FF2B5EF4-FFF2-40B4-BE49-F238E27FC236}">
                    <a16:creationId xmlns="" xmlns:a16="http://schemas.microsoft.com/office/drawing/2014/main" id="{A3941D8E-B798-4F49-A412-B76915053A32}"/>
                  </a:ext>
                </a:extLst>
              </p:cNvPr>
              <p:cNvSpPr txBox="1"/>
              <p:nvPr/>
            </p:nvSpPr>
            <p:spPr>
              <a:xfrm>
                <a:off x="9272196" y="3200435"/>
                <a:ext cx="661080" cy="21704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 anchorCtr="0">
                <a:noAutofit/>
              </a:bodyPr>
              <a:lstStyle>
                <a:defPPr>
                  <a:defRPr lang="en-US"/>
                </a:defPPr>
                <a:lvl1pPr defTabSz="914400">
                  <a:lnSpc>
                    <a:spcPct val="90000"/>
                  </a:lnSpc>
                  <a:spcBef>
                    <a:spcPct val="0"/>
                  </a:spcBef>
                  <a:buNone/>
                  <a:defRPr kumimoji="1" sz="2400" b="0">
                    <a:latin typeface="Noto Sans JP Medium" panose="020B0600000000000000" pitchFamily="34" charset="-128"/>
                    <a:ea typeface="Noto Sans JP Medium" panose="020B0600000000000000" pitchFamily="34" charset="-128"/>
                    <a:cs typeface="+mj-cs"/>
                  </a:defRPr>
                </a:lvl1pPr>
              </a:lstStyle>
              <a:p>
                <a:pPr algn="ctr"/>
                <a:r>
                  <a:rPr lang="ja-JP" altLang="en-US" sz="1000" dirty="0">
                    <a:solidFill>
                      <a:srgbClr val="FF0000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給与所得控除</a:t>
                </a:r>
                <a:endParaRPr lang="ja-JP" altLang="ja-JP" sz="1000" dirty="0">
                  <a:solidFill>
                    <a:srgbClr val="FF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="" xmlns:a16="http://schemas.microsoft.com/office/drawing/2014/main" id="{00D0EC24-779B-415B-B6C0-452C6DE539A3}"/>
                  </a:ext>
                </a:extLst>
              </p:cNvPr>
              <p:cNvSpPr txBox="1"/>
              <p:nvPr/>
            </p:nvSpPr>
            <p:spPr>
              <a:xfrm>
                <a:off x="9162492" y="3393792"/>
                <a:ext cx="1068747" cy="21704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 anchorCtr="0">
                <a:noAutofit/>
              </a:bodyPr>
              <a:lstStyle>
                <a:defPPr>
                  <a:defRPr lang="en-US"/>
                </a:defPPr>
                <a:lvl1pPr defTabSz="914400">
                  <a:lnSpc>
                    <a:spcPct val="90000"/>
                  </a:lnSpc>
                  <a:spcBef>
                    <a:spcPct val="0"/>
                  </a:spcBef>
                  <a:buNone/>
                  <a:defRPr kumimoji="1" sz="2400" b="0">
                    <a:latin typeface="Noto Sans JP Medium" panose="020B0600000000000000" pitchFamily="34" charset="-128"/>
                    <a:ea typeface="Noto Sans JP Medium" panose="020B0600000000000000" pitchFamily="34" charset="-128"/>
                    <a:cs typeface="+mj-cs"/>
                  </a:defRPr>
                </a:lvl1pPr>
              </a:lstStyle>
              <a:p>
                <a:r>
                  <a:rPr lang="ja-JP" altLang="en-US" sz="10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給与所得控除額は</a:t>
                </a:r>
                <a:endParaRPr lang="ja-JP" altLang="ja-JP" sz="10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9" name="テキスト ボックス 58">
                <a:extLst>
                  <a:ext uri="{FF2B5EF4-FFF2-40B4-BE49-F238E27FC236}">
                    <a16:creationId xmlns="" xmlns:a16="http://schemas.microsoft.com/office/drawing/2014/main" id="{73203C69-AA09-47E9-BEFE-18309B812652}"/>
                  </a:ext>
                </a:extLst>
              </p:cNvPr>
              <p:cNvSpPr txBox="1"/>
              <p:nvPr/>
            </p:nvSpPr>
            <p:spPr>
              <a:xfrm>
                <a:off x="9162492" y="3581401"/>
                <a:ext cx="1068747" cy="21704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 anchorCtr="0">
                <a:noAutofit/>
              </a:bodyPr>
              <a:lstStyle>
                <a:defPPr>
                  <a:defRPr lang="en-US"/>
                </a:defPPr>
                <a:lvl1pPr defTabSz="914400">
                  <a:lnSpc>
                    <a:spcPct val="90000"/>
                  </a:lnSpc>
                  <a:spcBef>
                    <a:spcPct val="0"/>
                  </a:spcBef>
                  <a:buNone/>
                  <a:defRPr kumimoji="1" sz="2400" b="0">
                    <a:latin typeface="Noto Sans JP Medium" panose="020B0600000000000000" pitchFamily="34" charset="-128"/>
                    <a:ea typeface="Noto Sans JP Medium" panose="020B0600000000000000" pitchFamily="34" charset="-128"/>
                    <a:cs typeface="+mj-cs"/>
                  </a:defRPr>
                </a:lvl1pPr>
              </a:lstStyle>
              <a:p>
                <a:r>
                  <a:rPr lang="ja-JP" altLang="en-US" sz="10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給与等の収入金額に</a:t>
                </a:r>
                <a:endParaRPr lang="en-US" altLang="ja-JP" sz="10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60" name="テキスト ボックス 59">
                <a:extLst>
                  <a:ext uri="{FF2B5EF4-FFF2-40B4-BE49-F238E27FC236}">
                    <a16:creationId xmlns="" xmlns:a16="http://schemas.microsoft.com/office/drawing/2014/main" id="{F77166EB-5294-4628-A5AA-AFC460CE8429}"/>
                  </a:ext>
                </a:extLst>
              </p:cNvPr>
              <p:cNvSpPr txBox="1"/>
              <p:nvPr/>
            </p:nvSpPr>
            <p:spPr>
              <a:xfrm>
                <a:off x="9162492" y="3745319"/>
                <a:ext cx="1068747" cy="21704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 anchorCtr="0">
                <a:noAutofit/>
              </a:bodyPr>
              <a:lstStyle>
                <a:defPPr>
                  <a:defRPr lang="en-US"/>
                </a:defPPr>
                <a:lvl1pPr defTabSz="914400">
                  <a:lnSpc>
                    <a:spcPct val="90000"/>
                  </a:lnSpc>
                  <a:spcBef>
                    <a:spcPct val="0"/>
                  </a:spcBef>
                  <a:buNone/>
                  <a:defRPr kumimoji="1" sz="2400" b="0">
                    <a:latin typeface="Noto Sans JP Medium" panose="020B0600000000000000" pitchFamily="34" charset="-128"/>
                    <a:ea typeface="Noto Sans JP Medium" panose="020B0600000000000000" pitchFamily="34" charset="-128"/>
                    <a:cs typeface="+mj-cs"/>
                  </a:defRPr>
                </a:lvl1pPr>
              </a:lstStyle>
              <a:p>
                <a:r>
                  <a:rPr lang="ja-JP" altLang="en-US" sz="1000" dirty="0">
                    <a:latin typeface="游ゴシック" panose="020B0400000000000000" pitchFamily="50" charset="-128"/>
                    <a:ea typeface="游ゴシック" panose="020B0400000000000000" pitchFamily="50" charset="-128"/>
                  </a:rPr>
                  <a:t>応じて決定</a:t>
                </a:r>
                <a:endParaRPr lang="ja-JP" altLang="ja-JP" sz="1000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p:grpSp>
      </p:grpSp>
      <p:sp>
        <p:nvSpPr>
          <p:cNvPr id="53" name="テキスト ボックス 52">
            <a:extLst>
              <a:ext uri="{FF2B5EF4-FFF2-40B4-BE49-F238E27FC236}">
                <a16:creationId xmlns="" xmlns:a16="http://schemas.microsoft.com/office/drawing/2014/main" id="{B1B6A362-2E3D-42CB-9CB1-63121B4BBBE3}"/>
              </a:ext>
            </a:extLst>
          </p:cNvPr>
          <p:cNvSpPr txBox="1"/>
          <p:nvPr/>
        </p:nvSpPr>
        <p:spPr>
          <a:xfrm>
            <a:off x="506149" y="840330"/>
            <a:ext cx="3819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accent4">
                    <a:lumMod val="75000"/>
                  </a:schemeClr>
                </a:solidFill>
              </a:rPr>
              <a:t>収入に対してかかる税金：国税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993" y="1773188"/>
            <a:ext cx="7950468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/>
              <a:t>会社に勤めていたり、自分で商売している人が、所得（給料や稼いだお金）の一部を納める税金。</a:t>
            </a:r>
            <a:endParaRPr lang="en-US" altLang="ja-JP" dirty="0"/>
          </a:p>
          <a:p>
            <a:pPr>
              <a:lnSpc>
                <a:spcPct val="120000"/>
              </a:lnSpc>
            </a:pPr>
            <a:r>
              <a:rPr lang="ja-JP" altLang="en-US" dirty="0"/>
              <a:t>税額は、所得に応じて変わるので、所得が多ければ税金も高くなる。</a:t>
            </a:r>
            <a:endParaRPr lang="en-US" altLang="ja-JP" dirty="0"/>
          </a:p>
        </p:txBody>
      </p:sp>
      <p:sp>
        <p:nvSpPr>
          <p:cNvPr id="52" name="正方形/長方形 51"/>
          <p:cNvSpPr/>
          <p:nvPr/>
        </p:nvSpPr>
        <p:spPr>
          <a:xfrm>
            <a:off x="517183" y="1125954"/>
            <a:ext cx="2769223" cy="6284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/>
          </a:p>
        </p:txBody>
      </p:sp>
      <p:sp>
        <p:nvSpPr>
          <p:cNvPr id="55" name="正方形/長方形 54"/>
          <p:cNvSpPr/>
          <p:nvPr/>
        </p:nvSpPr>
        <p:spPr>
          <a:xfrm>
            <a:off x="1318639" y="118227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/>
              <a:t>所得税</a:t>
            </a:r>
          </a:p>
        </p:txBody>
      </p:sp>
      <p:pic>
        <p:nvPicPr>
          <p:cNvPr id="6" name="図 5" descr="document_gensen_chousyuhyo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142" y="56444"/>
            <a:ext cx="2168858" cy="197908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076722" y="3076223"/>
            <a:ext cx="20672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chemeClr val="accent5"/>
                </a:solidFill>
              </a:rPr>
              <a:t>控除</a:t>
            </a:r>
            <a:r>
              <a:rPr kumimoji="1" lang="ja-JP" altLang="en-US" sz="1200" b="1" dirty="0">
                <a:solidFill>
                  <a:schemeClr val="accent5"/>
                </a:solidFill>
              </a:rPr>
              <a:t>（こうじょ）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7095896" y="4006335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/>
              <a:t>一定の金額を差し引く</a:t>
            </a:r>
            <a:endParaRPr lang="en-US" altLang="ja-JP" sz="1200" dirty="0"/>
          </a:p>
          <a:p>
            <a:r>
              <a:rPr lang="ja-JP" altLang="en-US" sz="1200" dirty="0"/>
              <a:t>という意味</a:t>
            </a:r>
          </a:p>
        </p:txBody>
      </p:sp>
      <p:sp>
        <p:nvSpPr>
          <p:cNvPr id="10" name="角丸四角形吹き出し 9"/>
          <p:cNvSpPr/>
          <p:nvPr/>
        </p:nvSpPr>
        <p:spPr>
          <a:xfrm>
            <a:off x="7104944" y="3922890"/>
            <a:ext cx="1749778" cy="564444"/>
          </a:xfrm>
          <a:prstGeom prst="wedgeRoundRectCallout">
            <a:avLst>
              <a:gd name="adj1" fmla="val 538"/>
              <a:gd name="adj2" fmla="val -101250"/>
              <a:gd name="adj3" fmla="val 16667"/>
            </a:avLst>
          </a:prstGeom>
          <a:noFill/>
          <a:ln w="28575" cmpd="sng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矢印コネクタ 12"/>
          <p:cNvCxnSpPr>
            <a:endCxn id="7" idx="1"/>
          </p:cNvCxnSpPr>
          <p:nvPr/>
        </p:nvCxnSpPr>
        <p:spPr>
          <a:xfrm flipV="1">
            <a:off x="6258278" y="3368611"/>
            <a:ext cx="818444" cy="392000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230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="" xmlns:a16="http://schemas.microsoft.com/office/drawing/2014/main" id="{D90A587E-AB66-427B-83A1-66DC3926B67E}"/>
              </a:ext>
            </a:extLst>
          </p:cNvPr>
          <p:cNvSpPr/>
          <p:nvPr/>
        </p:nvSpPr>
        <p:spPr>
          <a:xfrm>
            <a:off x="6008548" y="5587714"/>
            <a:ext cx="2055736" cy="9098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="" xmlns:a16="http://schemas.microsoft.com/office/drawing/2014/main" id="{1B14B460-E6A0-CB42-B648-7F44807ED916}"/>
              </a:ext>
            </a:extLst>
          </p:cNvPr>
          <p:cNvSpPr txBox="1"/>
          <p:nvPr/>
        </p:nvSpPr>
        <p:spPr>
          <a:xfrm>
            <a:off x="353519" y="1427079"/>
            <a:ext cx="5702110" cy="3083277"/>
          </a:xfrm>
          <a:prstGeom prst="rect">
            <a:avLst/>
          </a:prstGeom>
          <a:ln w="44450">
            <a:solidFill>
              <a:srgbClr val="002060"/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Black" panose="020B0A00000000000000" pitchFamily="34" charset="-128"/>
                <a:ea typeface="Noto Sans JP Black" panose="020B0A00000000000000" pitchFamily="34" charset="-128"/>
                <a:cs typeface="+mj-cs"/>
              </a:defRPr>
            </a:lvl1pPr>
          </a:lstStyle>
          <a:p>
            <a:pPr algn="l"/>
            <a:endParaRPr kumimoji="1" lang="en-US" altLang="ja-JP" sz="20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F8EDB1BC-1752-4B87-9A3B-031BD5101C0B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３－</a:t>
            </a:r>
            <a:r>
              <a:rPr lang="ja-JP" altLang="en-US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５</a:t>
            </a:r>
            <a:r>
              <a:rPr lang="ja-JP" altLang="ja-JP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税金（住民税）について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="" xmlns:a16="http://schemas.microsoft.com/office/drawing/2014/main" id="{7FA41E74-07F9-496E-93D3-B93869DA98D4}"/>
              </a:ext>
            </a:extLst>
          </p:cNvPr>
          <p:cNvSpPr txBox="1"/>
          <p:nvPr/>
        </p:nvSpPr>
        <p:spPr>
          <a:xfrm>
            <a:off x="338673" y="824795"/>
            <a:ext cx="5749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rgbClr val="002060"/>
                </a:solidFill>
              </a:rPr>
              <a:t>居住の都道府県や市町に支払う税金：地方税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="" xmlns:a16="http://schemas.microsoft.com/office/drawing/2014/main" id="{3A4D3E86-E84B-4719-97EC-2CD3C541364C}"/>
              </a:ext>
            </a:extLst>
          </p:cNvPr>
          <p:cNvSpPr txBox="1"/>
          <p:nvPr/>
        </p:nvSpPr>
        <p:spPr>
          <a:xfrm>
            <a:off x="459401" y="1834109"/>
            <a:ext cx="5487187" cy="2130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/>
              <a:t>行政サービスを維持するために必要経費を分担して支払う税金。教育や福祉、ゴミ収集など私たちが</a:t>
            </a:r>
            <a:r>
              <a:rPr lang="ja-JP" altLang="en-US"/>
              <a:t>生活する上で</a:t>
            </a:r>
            <a:r>
              <a:rPr lang="ja-JP" altLang="en-US" dirty="0"/>
              <a:t>必要な行政サービス</a:t>
            </a:r>
            <a:r>
              <a:rPr lang="ja-JP" altLang="en-US"/>
              <a:t>の費用になる</a:t>
            </a:r>
            <a:r>
              <a:rPr lang="ja-JP" altLang="en-US" dirty="0"/>
              <a:t>。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居住する（または会社がある）都道府県や市町村</a:t>
            </a:r>
            <a:r>
              <a:rPr lang="ja-JP" altLang="en-US"/>
              <a:t>に支払う。</a:t>
            </a:r>
            <a:endParaRPr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="" xmlns:a16="http://schemas.microsoft.com/office/drawing/2014/main" id="{C5E11B36-5E22-4843-AE34-8E74F8182E1A}"/>
              </a:ext>
            </a:extLst>
          </p:cNvPr>
          <p:cNvSpPr txBox="1"/>
          <p:nvPr/>
        </p:nvSpPr>
        <p:spPr>
          <a:xfrm>
            <a:off x="340637" y="4895153"/>
            <a:ext cx="8660050" cy="397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dirty="0">
                <a:solidFill>
                  <a:srgbClr val="002060"/>
                </a:solidFill>
              </a:rPr>
              <a:t>税額は、前年の所得に応じて決まる「所得割」のほか、一律に課される「均等割」がある。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="" xmlns:a16="http://schemas.microsoft.com/office/drawing/2014/main" id="{682A803C-2628-4FB2-9FBA-D60C2220B5D0}"/>
              </a:ext>
            </a:extLst>
          </p:cNvPr>
          <p:cNvSpPr txBox="1"/>
          <p:nvPr/>
        </p:nvSpPr>
        <p:spPr>
          <a:xfrm>
            <a:off x="6249262" y="5866289"/>
            <a:ext cx="15460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</a:rPr>
              <a:t>住民税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="" xmlns:a16="http://schemas.microsoft.com/office/drawing/2014/main" id="{0698B2D9-7E17-446F-B146-AB529D4E9661}"/>
              </a:ext>
            </a:extLst>
          </p:cNvPr>
          <p:cNvSpPr txBox="1"/>
          <p:nvPr/>
        </p:nvSpPr>
        <p:spPr>
          <a:xfrm>
            <a:off x="5425722" y="5779585"/>
            <a:ext cx="5524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/>
              <a:t>=</a:t>
            </a:r>
            <a:endParaRPr lang="ja-JP" altLang="en-US" sz="28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="" xmlns:a16="http://schemas.microsoft.com/office/drawing/2014/main" id="{148D608D-F123-46BC-B5E6-8CE65F047B37}"/>
              </a:ext>
            </a:extLst>
          </p:cNvPr>
          <p:cNvSpPr txBox="1"/>
          <p:nvPr/>
        </p:nvSpPr>
        <p:spPr>
          <a:xfrm>
            <a:off x="3171717" y="5546784"/>
            <a:ext cx="2055735" cy="44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dirty="0">
                <a:solidFill>
                  <a:srgbClr val="002060"/>
                </a:solidFill>
              </a:rPr>
              <a:t>所得割</a:t>
            </a:r>
            <a:endParaRPr lang="en-US" altLang="ja-JP" sz="1600" dirty="0">
              <a:solidFill>
                <a:srgbClr val="002060"/>
              </a:solidFill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="" xmlns:a16="http://schemas.microsoft.com/office/drawing/2014/main" id="{9AE94A81-3800-4A27-A555-45E4B3EEFFB9}"/>
              </a:ext>
            </a:extLst>
          </p:cNvPr>
          <p:cNvSpPr/>
          <p:nvPr/>
        </p:nvSpPr>
        <p:spPr>
          <a:xfrm>
            <a:off x="3171717" y="5586287"/>
            <a:ext cx="2055736" cy="909816"/>
          </a:xfrm>
          <a:prstGeom prst="roundRect">
            <a:avLst/>
          </a:prstGeom>
          <a:noFill/>
          <a:ln w="28575" cmpd="sng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="" xmlns:a16="http://schemas.microsoft.com/office/drawing/2014/main" id="{2F8CD5FD-36BB-4EB5-8683-DF71082F9853}"/>
              </a:ext>
            </a:extLst>
          </p:cNvPr>
          <p:cNvSpPr txBox="1"/>
          <p:nvPr/>
        </p:nvSpPr>
        <p:spPr>
          <a:xfrm>
            <a:off x="415036" y="5584706"/>
            <a:ext cx="2055735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dirty="0">
                <a:solidFill>
                  <a:srgbClr val="002060"/>
                </a:solidFill>
              </a:rPr>
              <a:t>均等割</a:t>
            </a:r>
            <a:endParaRPr lang="en-US" altLang="ja-JP" sz="1600" dirty="0">
              <a:solidFill>
                <a:srgbClr val="002060"/>
              </a:solidFill>
            </a:endParaRPr>
          </a:p>
          <a:p>
            <a:pPr algn="ctr">
              <a:lnSpc>
                <a:spcPts val="1500"/>
              </a:lnSpc>
            </a:pPr>
            <a:r>
              <a:rPr lang="ja-JP" altLang="en-US" sz="1200" dirty="0"/>
              <a:t>一定の条件を満たす人</a:t>
            </a:r>
            <a:r>
              <a:rPr lang="ja-JP" altLang="en-US" sz="1200" dirty="0" smtClean="0"/>
              <a:t>に</a:t>
            </a:r>
            <a:endParaRPr lang="en-US" altLang="ja-JP" sz="1200" dirty="0" smtClean="0"/>
          </a:p>
          <a:p>
            <a:pPr algn="ctr">
              <a:lnSpc>
                <a:spcPts val="1500"/>
              </a:lnSpc>
            </a:pPr>
            <a:r>
              <a:rPr lang="ja-JP" altLang="en-US" sz="1200" dirty="0" smtClean="0"/>
              <a:t>一定</a:t>
            </a:r>
            <a:r>
              <a:rPr lang="ja-JP" altLang="en-US" sz="1200" dirty="0"/>
              <a:t>の税額が課されます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="" xmlns:a16="http://schemas.microsoft.com/office/drawing/2014/main" id="{E4FAE8B8-FF75-46D6-9673-4468EA51D457}"/>
              </a:ext>
            </a:extLst>
          </p:cNvPr>
          <p:cNvSpPr/>
          <p:nvPr/>
        </p:nvSpPr>
        <p:spPr>
          <a:xfrm>
            <a:off x="429148" y="5586287"/>
            <a:ext cx="2055736" cy="909816"/>
          </a:xfrm>
          <a:prstGeom prst="roundRect">
            <a:avLst/>
          </a:prstGeom>
          <a:noFill/>
          <a:ln w="28575" cmpd="sng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="" xmlns:a16="http://schemas.microsoft.com/office/drawing/2014/main" id="{32BF9D8D-B459-46A8-B57D-C772E0DB7924}"/>
              </a:ext>
            </a:extLst>
          </p:cNvPr>
          <p:cNvSpPr txBox="1"/>
          <p:nvPr/>
        </p:nvSpPr>
        <p:spPr>
          <a:xfrm>
            <a:off x="2616073" y="5779585"/>
            <a:ext cx="3754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/>
              <a:t>+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="" xmlns:a16="http://schemas.microsoft.com/office/drawing/2014/main" id="{A7F332D5-3B91-4442-A388-5E3D6DB3591F}"/>
              </a:ext>
            </a:extLst>
          </p:cNvPr>
          <p:cNvSpPr txBox="1"/>
          <p:nvPr/>
        </p:nvSpPr>
        <p:spPr>
          <a:xfrm>
            <a:off x="4039438" y="5888395"/>
            <a:ext cx="12244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/>
              <a:t>市町村</a:t>
            </a:r>
            <a:r>
              <a:rPr lang="en-US" altLang="ja-JP" sz="1200" dirty="0"/>
              <a:t>:6</a:t>
            </a:r>
            <a:r>
              <a:rPr lang="ja-JP" altLang="en-US" sz="1200" dirty="0"/>
              <a:t>％</a:t>
            </a:r>
            <a:endParaRPr lang="en-US" altLang="ja-JP" sz="1200" dirty="0"/>
          </a:p>
          <a:p>
            <a:pPr>
              <a:lnSpc>
                <a:spcPct val="150000"/>
              </a:lnSpc>
            </a:pPr>
            <a:r>
              <a:rPr lang="ja-JP" altLang="en-US" sz="1200" dirty="0"/>
              <a:t>道府県民税</a:t>
            </a:r>
            <a:r>
              <a:rPr lang="en-US" altLang="ja-JP" sz="1200" dirty="0"/>
              <a:t>:4</a:t>
            </a:r>
            <a:r>
              <a:rPr lang="ja-JP" altLang="en-US" sz="1200" dirty="0"/>
              <a:t>％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="" xmlns:a16="http://schemas.microsoft.com/office/drawing/2014/main" id="{2FB42BC8-60CF-0C4F-8881-866A20A733E5}"/>
              </a:ext>
            </a:extLst>
          </p:cNvPr>
          <p:cNvSpPr txBox="1"/>
          <p:nvPr/>
        </p:nvSpPr>
        <p:spPr>
          <a:xfrm>
            <a:off x="3126120" y="5934632"/>
            <a:ext cx="1073464" cy="426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/>
              <a:t>原則</a:t>
            </a:r>
            <a:r>
              <a:rPr lang="en-US" altLang="ja-JP" sz="1600" dirty="0"/>
              <a:t>10%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328958" y="1112860"/>
            <a:ext cx="2769223" cy="6284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115597" y="116917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rgbClr val="FFFFFF"/>
                </a:solidFill>
              </a:rPr>
              <a:t>住民税</a:t>
            </a:r>
          </a:p>
        </p:txBody>
      </p:sp>
      <p:pic>
        <p:nvPicPr>
          <p:cNvPr id="2" name="図 1" descr="group_family_as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08" y="2215445"/>
            <a:ext cx="3252310" cy="2653884"/>
          </a:xfrm>
          <a:prstGeom prst="rect">
            <a:avLst/>
          </a:prstGeom>
        </p:spPr>
      </p:pic>
      <p:pic>
        <p:nvPicPr>
          <p:cNvPr id="3" name="図 2" descr="norimono_gomisyusyusya_m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127" y="98778"/>
            <a:ext cx="2848428" cy="2215444"/>
          </a:xfrm>
          <a:prstGeom prst="rect">
            <a:avLst/>
          </a:prstGeom>
        </p:spPr>
      </p:pic>
      <p:pic>
        <p:nvPicPr>
          <p:cNvPr id="4" name="図 3" descr="schoo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594" y="331611"/>
            <a:ext cx="1554462" cy="97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2C410EC5-50EB-7048-BDF8-4A8AFE0A5C61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３－</a:t>
            </a:r>
            <a:r>
              <a:rPr lang="ja-JP" altLang="en-US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６</a:t>
            </a:r>
            <a:r>
              <a:rPr lang="ja-JP" altLang="ja-JP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企業保障や私的保障</a:t>
            </a:r>
            <a:r>
              <a:rPr lang="ja-JP" altLang="ja-JP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について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="" xmlns:a16="http://schemas.microsoft.com/office/drawing/2014/main" id="{E46650B7-C5E1-E64A-B2F0-DE1404328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222047"/>
              </p:ext>
            </p:extLst>
          </p:nvPr>
        </p:nvGraphicFramePr>
        <p:xfrm>
          <a:off x="345489" y="931457"/>
          <a:ext cx="8396576" cy="3336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473">
                  <a:extLst>
                    <a:ext uri="{9D8B030D-6E8A-4147-A177-3AD203B41FA5}">
                      <a16:colId xmlns="" xmlns:a16="http://schemas.microsoft.com/office/drawing/2014/main" val="3350337340"/>
                    </a:ext>
                  </a:extLst>
                </a:gridCol>
                <a:gridCol w="3477964">
                  <a:extLst>
                    <a:ext uri="{9D8B030D-6E8A-4147-A177-3AD203B41FA5}">
                      <a16:colId xmlns="" xmlns:a16="http://schemas.microsoft.com/office/drawing/2014/main" val="926697662"/>
                    </a:ext>
                  </a:extLst>
                </a:gridCol>
                <a:gridCol w="3896139">
                  <a:extLst>
                    <a:ext uri="{9D8B030D-6E8A-4147-A177-3AD203B41FA5}">
                      <a16:colId xmlns="" xmlns:a16="http://schemas.microsoft.com/office/drawing/2014/main" val="2071054613"/>
                    </a:ext>
                  </a:extLst>
                </a:gridCol>
              </a:tblGrid>
              <a:tr h="4468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1" dirty="0"/>
                        <a:t>企業保障</a:t>
                      </a:r>
                      <a:endParaRPr kumimoji="1" lang="en-US" altLang="ja-JP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b="1"/>
                        <a:t>私的保障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58512736"/>
                  </a:ext>
                </a:extLst>
              </a:tr>
              <a:tr h="1101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/>
                        <a:t>概要</a:t>
                      </a:r>
                      <a:endParaRPr kumimoji="1" lang="en-US" altLang="ja-JP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/>
                        <a:t>勤める企業によっては、従業員への福利厚生制度として、企業独自に保障制度を設けています。</a:t>
                      </a:r>
                      <a:endParaRPr kumimoji="1" lang="en-US" altLang="ja-JP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公的保障や企業保障で足りない分を自助努力で備える保険です。自分で加入する保険や貯蓄が該当します。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406349267"/>
                  </a:ext>
                </a:extLst>
              </a:tr>
              <a:tr h="446863">
                <a:tc>
                  <a:txBody>
                    <a:bodyPr/>
                    <a:lstStyle/>
                    <a:p>
                      <a:r>
                        <a:rPr kumimoji="1" lang="ja-JP" altLang="en-US" sz="1400"/>
                        <a:t>死亡保障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/>
                        <a:t>弔慰金、死亡退職金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個人保険</a:t>
                      </a:r>
                      <a:endParaRPr kumimoji="1" lang="en-US" altLang="ja-JP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835843656"/>
                  </a:ext>
                </a:extLst>
              </a:tr>
              <a:tr h="446863">
                <a:tc>
                  <a:txBody>
                    <a:bodyPr/>
                    <a:lstStyle/>
                    <a:p>
                      <a:r>
                        <a:rPr kumimoji="1" lang="ja-JP" altLang="en-US" sz="1400"/>
                        <a:t>所得保障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/>
                        <a:t>休業時の所得保障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所得保障保険</a:t>
                      </a:r>
                      <a:endParaRPr kumimoji="1" lang="en-US" altLang="ja-JP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6791186"/>
                  </a:ext>
                </a:extLst>
              </a:tr>
              <a:tr h="446863">
                <a:tc>
                  <a:txBody>
                    <a:bodyPr/>
                    <a:lstStyle/>
                    <a:p>
                      <a:r>
                        <a:rPr kumimoji="1" lang="ja-JP" altLang="en-US" sz="1400"/>
                        <a:t>医療保障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療養見舞金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個人医療保険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52185089"/>
                  </a:ext>
                </a:extLst>
              </a:tr>
              <a:tr h="446863">
                <a:tc>
                  <a:txBody>
                    <a:bodyPr/>
                    <a:lstStyle/>
                    <a:p>
                      <a:r>
                        <a:rPr kumimoji="1" lang="ja-JP" altLang="en-US" sz="1400"/>
                        <a:t>老後保障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退職金、確定給付企業年金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個人年金保険、確定拠出年金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238500767"/>
                  </a:ext>
                </a:extLst>
              </a:tr>
            </a:tbl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1195792" y="524811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b="1" dirty="0">
                <a:solidFill>
                  <a:srgbClr val="002060"/>
                </a:solidFill>
              </a:rPr>
              <a:t>公的保障</a:t>
            </a:r>
            <a:endParaRPr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053276" y="525516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b="1" dirty="0">
                <a:solidFill>
                  <a:srgbClr val="002060"/>
                </a:solidFill>
              </a:rPr>
              <a:t>企業保障</a:t>
            </a:r>
            <a:endParaRPr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804944" y="524811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b="1" dirty="0">
                <a:solidFill>
                  <a:srgbClr val="002060"/>
                </a:solidFill>
              </a:rPr>
              <a:t>私的保障</a:t>
            </a:r>
            <a:endParaRPr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30" name="矢印: 下 19">
            <a:extLst>
              <a:ext uri="{FF2B5EF4-FFF2-40B4-BE49-F238E27FC236}">
                <a16:creationId xmlns="" xmlns:a16="http://schemas.microsoft.com/office/drawing/2014/main" id="{E62F98AA-4502-4601-A625-3694A4900934}"/>
              </a:ext>
            </a:extLst>
          </p:cNvPr>
          <p:cNvSpPr/>
          <p:nvPr/>
        </p:nvSpPr>
        <p:spPr>
          <a:xfrm>
            <a:off x="472537" y="4790722"/>
            <a:ext cx="8198927" cy="1842306"/>
          </a:xfrm>
          <a:prstGeom prst="downArrow">
            <a:avLst>
              <a:gd name="adj1" fmla="val 100000"/>
              <a:gd name="adj2" fmla="val 0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" name="グループ化 6">
            <a:extLst>
              <a:ext uri="{FF2B5EF4-FFF2-40B4-BE49-F238E27FC236}">
                <a16:creationId xmlns="" xmlns:a16="http://schemas.microsoft.com/office/drawing/2014/main" id="{0B3E5888-1FC6-4723-B17C-6FD83ACD17DF}"/>
              </a:ext>
            </a:extLst>
          </p:cNvPr>
          <p:cNvGrpSpPr/>
          <p:nvPr/>
        </p:nvGrpSpPr>
        <p:grpSpPr>
          <a:xfrm>
            <a:off x="3205512" y="5094110"/>
            <a:ext cx="2732976" cy="1373439"/>
            <a:chOff x="3205512" y="4166812"/>
            <a:chExt cx="2732976" cy="1939208"/>
          </a:xfrm>
        </p:grpSpPr>
        <p:cxnSp>
          <p:nvCxnSpPr>
            <p:cNvPr id="32" name="直線コネクタ 31">
              <a:extLst>
                <a:ext uri="{FF2B5EF4-FFF2-40B4-BE49-F238E27FC236}">
                  <a16:creationId xmlns="" xmlns:a16="http://schemas.microsoft.com/office/drawing/2014/main" id="{7B1D3051-4429-4DED-872A-5ED2B982E6C3}"/>
                </a:ext>
              </a:extLst>
            </p:cNvPr>
            <p:cNvCxnSpPr>
              <a:cxnSpLocks/>
            </p:cNvCxnSpPr>
            <p:nvPr/>
          </p:nvCxnSpPr>
          <p:spPr>
            <a:xfrm>
              <a:off x="5938488" y="4166812"/>
              <a:ext cx="0" cy="193920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="" xmlns:a16="http://schemas.microsoft.com/office/drawing/2014/main" id="{90E1F004-A278-4453-ADE1-061A3EDFB48A}"/>
                </a:ext>
              </a:extLst>
            </p:cNvPr>
            <p:cNvCxnSpPr>
              <a:cxnSpLocks/>
            </p:cNvCxnSpPr>
            <p:nvPr/>
          </p:nvCxnSpPr>
          <p:spPr>
            <a:xfrm>
              <a:off x="3205512" y="4166812"/>
              <a:ext cx="0" cy="193920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34AF2374-2072-AA4D-8A9D-B5796393B50A}"/>
              </a:ext>
            </a:extLst>
          </p:cNvPr>
          <p:cNvSpPr txBox="1"/>
          <p:nvPr/>
        </p:nvSpPr>
        <p:spPr>
          <a:xfrm>
            <a:off x="2651747" y="4624010"/>
            <a:ext cx="3599475" cy="35907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ja-JP" altLang="en-US" sz="1600" b="1" dirty="0">
                <a:solidFill>
                  <a:schemeClr val="bg1"/>
                </a:solidFill>
              </a:rPr>
              <a:t>リスクには３つの保障で備える</a:t>
            </a:r>
            <a:endParaRPr kumimoji="1" lang="en-US" altLang="ja-JP" sz="1600" b="1" dirty="0">
              <a:solidFill>
                <a:schemeClr val="bg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948253" y="5730774"/>
            <a:ext cx="2723207" cy="34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200" dirty="0"/>
              <a:t>自助努力で備える保障</a:t>
            </a:r>
            <a:endParaRPr kumimoji="1" lang="en-US" altLang="ja-JP" sz="1200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="" xmlns:a16="http://schemas.microsoft.com/office/drawing/2014/main" id="{9F6087D2-F857-46C6-A8E2-41612C6B2C14}"/>
              </a:ext>
            </a:extLst>
          </p:cNvPr>
          <p:cNvSpPr/>
          <p:nvPr/>
        </p:nvSpPr>
        <p:spPr>
          <a:xfrm>
            <a:off x="3205512" y="5730778"/>
            <a:ext cx="2732973" cy="34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200" dirty="0"/>
              <a:t>勤める企業が実施する保障制度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="" xmlns:a16="http://schemas.microsoft.com/office/drawing/2014/main" id="{03527BD9-F5AF-4BB3-8721-F5A37E5F1CA7}"/>
              </a:ext>
            </a:extLst>
          </p:cNvPr>
          <p:cNvSpPr/>
          <p:nvPr/>
        </p:nvSpPr>
        <p:spPr>
          <a:xfrm>
            <a:off x="482305" y="5721897"/>
            <a:ext cx="2732973" cy="34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200" dirty="0"/>
              <a:t>国などが実施する社会保障制度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="" xmlns:a16="http://schemas.microsoft.com/office/drawing/2014/main" id="{BC58860E-191D-446D-A4B2-97EC23125021}"/>
              </a:ext>
            </a:extLst>
          </p:cNvPr>
          <p:cNvSpPr/>
          <p:nvPr/>
        </p:nvSpPr>
        <p:spPr>
          <a:xfrm>
            <a:off x="5836133" y="5994932"/>
            <a:ext cx="2928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200" dirty="0">
                <a:solidFill>
                  <a:srgbClr val="002060"/>
                </a:solidFill>
              </a:rPr>
              <a:t>公的保障と企業保障で不足する部分を</a:t>
            </a:r>
            <a:endParaRPr kumimoji="1" lang="en-US" altLang="ja-JP" sz="12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200" dirty="0">
                <a:solidFill>
                  <a:srgbClr val="002060"/>
                </a:solidFill>
              </a:rPr>
              <a:t>私的保障で</a:t>
            </a:r>
            <a:r>
              <a:rPr kumimoji="1" lang="ja-JP" altLang="en-US" sz="1200" dirty="0" smtClean="0">
                <a:solidFill>
                  <a:srgbClr val="002060"/>
                </a:solidFill>
              </a:rPr>
              <a:t>補う</a:t>
            </a:r>
            <a:r>
              <a:rPr kumimoji="1" lang="ja-JP" altLang="en-US" sz="1200" dirty="0">
                <a:solidFill>
                  <a:srgbClr val="002060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76023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4974168" y="1100668"/>
            <a:ext cx="3986388" cy="1735666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03389" y="1100667"/>
            <a:ext cx="4176889" cy="171450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10D38AE0-17C0-4D63-A5EB-6F9B0DCDB9F1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en-US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</a:t>
            </a:r>
            <a:r>
              <a:rPr lang="ja-JP" altLang="en-US" sz="2000" b="1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－１　リスク管理とは</a:t>
            </a:r>
            <a:endParaRPr lang="ja-JP" altLang="ja-JP" dirty="0">
              <a:solidFill>
                <a:srgbClr val="5B9BD5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BA0C034F-F03B-4187-BDA6-B04BFCA90155}"/>
              </a:ext>
            </a:extLst>
          </p:cNvPr>
          <p:cNvSpPr txBox="1"/>
          <p:nvPr/>
        </p:nvSpPr>
        <p:spPr>
          <a:xfrm>
            <a:off x="289595" y="862935"/>
            <a:ext cx="1469985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+mn-ea"/>
              </a:rPr>
              <a:t>交通事故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82395AB6-87C1-4552-8376-E126F90E3E5F}"/>
              </a:ext>
            </a:extLst>
          </p:cNvPr>
          <p:cNvSpPr txBox="1"/>
          <p:nvPr/>
        </p:nvSpPr>
        <p:spPr>
          <a:xfrm>
            <a:off x="4968335" y="862935"/>
            <a:ext cx="196576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+mn-ea"/>
              </a:rPr>
              <a:t>病気で入院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B715950C-FDD7-4607-87C4-3CB77C8DA62A}"/>
              </a:ext>
            </a:extLst>
          </p:cNvPr>
          <p:cNvSpPr txBox="1"/>
          <p:nvPr/>
        </p:nvSpPr>
        <p:spPr>
          <a:xfrm>
            <a:off x="322584" y="1286206"/>
            <a:ext cx="4163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+mn-ea"/>
              </a:rPr>
              <a:t>約</a:t>
            </a:r>
            <a:r>
              <a:rPr kumimoji="1" lang="en-US" altLang="ja-JP" sz="9600" dirty="0">
                <a:latin typeface="+mn-ea"/>
              </a:rPr>
              <a:t>73</a:t>
            </a:r>
            <a:r>
              <a:rPr kumimoji="1" lang="ja-JP" altLang="en-US" sz="4000" dirty="0">
                <a:latin typeface="+mn-ea"/>
              </a:rPr>
              <a:t>秒</a:t>
            </a:r>
            <a:r>
              <a:rPr kumimoji="1" lang="ja-JP" altLang="en-US" sz="1600" dirty="0">
                <a:latin typeface="+mn-ea"/>
              </a:rPr>
              <a:t>に</a:t>
            </a:r>
            <a:r>
              <a:rPr kumimoji="1" lang="en-US" altLang="ja-JP" sz="9600" dirty="0">
                <a:latin typeface="+mn-ea"/>
              </a:rPr>
              <a:t>1</a:t>
            </a:r>
            <a:r>
              <a:rPr kumimoji="1" lang="ja-JP" altLang="en-US" sz="4000" dirty="0">
                <a:latin typeface="+mn-ea"/>
              </a:rPr>
              <a:t>件</a:t>
            </a:r>
            <a:r>
              <a:rPr kumimoji="1" lang="ja-JP" altLang="en-US" sz="1600" dirty="0">
                <a:latin typeface="+mn-ea"/>
              </a:rPr>
              <a:t>発生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BB112AC8-E6BA-4950-B90E-1739BC3DC9EB}"/>
              </a:ext>
            </a:extLst>
          </p:cNvPr>
          <p:cNvSpPr txBox="1"/>
          <p:nvPr/>
        </p:nvSpPr>
        <p:spPr>
          <a:xfrm>
            <a:off x="5224008" y="1274776"/>
            <a:ext cx="371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+mn-ea"/>
              </a:rPr>
              <a:t>約</a:t>
            </a:r>
            <a:r>
              <a:rPr kumimoji="1" lang="en-US" altLang="ja-JP" sz="9600" dirty="0">
                <a:latin typeface="+mn-ea"/>
              </a:rPr>
              <a:t>2</a:t>
            </a:r>
            <a:r>
              <a:rPr kumimoji="1" lang="ja-JP" altLang="en-US" sz="4000" dirty="0">
                <a:latin typeface="+mn-ea"/>
              </a:rPr>
              <a:t>秒</a:t>
            </a:r>
            <a:r>
              <a:rPr kumimoji="1" lang="ja-JP" altLang="en-US" sz="1600" dirty="0">
                <a:latin typeface="+mn-ea"/>
              </a:rPr>
              <a:t>に</a:t>
            </a:r>
            <a:r>
              <a:rPr kumimoji="1" lang="en-US" altLang="ja-JP" sz="9600" dirty="0">
                <a:latin typeface="+mn-ea"/>
              </a:rPr>
              <a:t>1</a:t>
            </a:r>
            <a:r>
              <a:rPr kumimoji="1" lang="ja-JP" altLang="en-US" sz="4000" dirty="0">
                <a:latin typeface="+mn-ea"/>
              </a:rPr>
              <a:t>人</a:t>
            </a:r>
            <a:r>
              <a:rPr kumimoji="1" lang="ja-JP" altLang="en-US" sz="1600" dirty="0">
                <a:latin typeface="+mn-ea"/>
              </a:rPr>
              <a:t>が入院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="" xmlns:a16="http://schemas.microsoft.com/office/drawing/2014/main" id="{A715E322-4269-2C4D-80F8-DFCD0928015F}"/>
              </a:ext>
            </a:extLst>
          </p:cNvPr>
          <p:cNvSpPr txBox="1"/>
          <p:nvPr/>
        </p:nvSpPr>
        <p:spPr>
          <a:xfrm>
            <a:off x="409181" y="6173911"/>
            <a:ext cx="2631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自宅が火災にあった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="" xmlns:a16="http://schemas.microsoft.com/office/drawing/2014/main" id="{9F620933-22F5-9645-9501-170AC0FA4DAB}"/>
              </a:ext>
            </a:extLst>
          </p:cNvPr>
          <p:cNvSpPr txBox="1"/>
          <p:nvPr/>
        </p:nvSpPr>
        <p:spPr>
          <a:xfrm>
            <a:off x="4307568" y="3483560"/>
            <a:ext cx="4152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働き盛りの世帯主が亡くなった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="" xmlns:a16="http://schemas.microsoft.com/office/drawing/2014/main" id="{53974C83-EACA-6944-A227-4277E573C5EA}"/>
              </a:ext>
            </a:extLst>
          </p:cNvPr>
          <p:cNvSpPr txBox="1"/>
          <p:nvPr/>
        </p:nvSpPr>
        <p:spPr>
          <a:xfrm>
            <a:off x="2116063" y="2834700"/>
            <a:ext cx="30228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+mn-ea"/>
              </a:rPr>
              <a:t>出典：警察庁「交通事故発生状況</a:t>
            </a:r>
            <a:r>
              <a:rPr kumimoji="1" lang="en-US" altLang="ja-JP" sz="1000" dirty="0">
                <a:latin typeface="+mn-ea"/>
              </a:rPr>
              <a:t>(H30)</a:t>
            </a:r>
            <a:r>
              <a:rPr kumimoji="1" lang="ja-JP" altLang="en-US" sz="1000" dirty="0">
                <a:latin typeface="+mn-ea"/>
              </a:rPr>
              <a:t>」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="" xmlns:a16="http://schemas.microsoft.com/office/drawing/2014/main" id="{BDC1CB43-EC4F-9942-A41B-4A30CB62A384}"/>
              </a:ext>
            </a:extLst>
          </p:cNvPr>
          <p:cNvSpPr txBox="1"/>
          <p:nvPr/>
        </p:nvSpPr>
        <p:spPr>
          <a:xfrm>
            <a:off x="5931909" y="2869978"/>
            <a:ext cx="38118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+mn-ea"/>
              </a:rPr>
              <a:t>出典：厚生労働省「医療施設調査・病院報告</a:t>
            </a:r>
            <a:r>
              <a:rPr kumimoji="1" lang="en-US" altLang="ja-JP" sz="1000" dirty="0">
                <a:latin typeface="+mn-ea"/>
              </a:rPr>
              <a:t>(H30)</a:t>
            </a:r>
            <a:r>
              <a:rPr kumimoji="1" lang="ja-JP" altLang="en-US" sz="1000" dirty="0">
                <a:latin typeface="+mn-ea"/>
              </a:rPr>
              <a:t>」</a:t>
            </a:r>
          </a:p>
        </p:txBody>
      </p:sp>
      <p:pic>
        <p:nvPicPr>
          <p:cNvPr id="2" name="図 1" descr="kaji_mansh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78" y="3380377"/>
            <a:ext cx="2368747" cy="2547040"/>
          </a:xfrm>
          <a:prstGeom prst="rect">
            <a:avLst/>
          </a:prstGeom>
        </p:spPr>
      </p:pic>
      <p:pic>
        <p:nvPicPr>
          <p:cNvPr id="5" name="図 4" descr="kaigo_famil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564" y="3881513"/>
            <a:ext cx="2642769" cy="2454839"/>
          </a:xfrm>
          <a:prstGeom prst="rect">
            <a:avLst/>
          </a:prstGeom>
        </p:spPr>
      </p:pic>
      <p:sp>
        <p:nvSpPr>
          <p:cNvPr id="11" name="角丸四角形吹き出し 10"/>
          <p:cNvSpPr/>
          <p:nvPr/>
        </p:nvSpPr>
        <p:spPr>
          <a:xfrm>
            <a:off x="3972278" y="3372555"/>
            <a:ext cx="4522611" cy="635000"/>
          </a:xfrm>
          <a:prstGeom prst="wedgeRoundRectCallout">
            <a:avLst>
              <a:gd name="adj1" fmla="val -46262"/>
              <a:gd name="adj2" fmla="val 105833"/>
              <a:gd name="adj3" fmla="val 16667"/>
            </a:avLst>
          </a:prstGeom>
          <a:noFill/>
          <a:ln w="38100" cmpd="sng">
            <a:solidFill>
              <a:srgbClr val="BDD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吹き出し 16"/>
          <p:cNvSpPr/>
          <p:nvPr/>
        </p:nvSpPr>
        <p:spPr>
          <a:xfrm>
            <a:off x="4395601" y="6067777"/>
            <a:ext cx="4522611" cy="635000"/>
          </a:xfrm>
          <a:prstGeom prst="wedgeRoundRectCallout">
            <a:avLst>
              <a:gd name="adj1" fmla="val -3204"/>
              <a:gd name="adj2" fmla="val -97500"/>
              <a:gd name="adj3" fmla="val 16667"/>
            </a:avLst>
          </a:prstGeom>
          <a:solidFill>
            <a:srgbClr val="FFFFFF"/>
          </a:solidFill>
          <a:ln w="38100" cmpd="sng">
            <a:solidFill>
              <a:srgbClr val="BDD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吹き出し 22"/>
          <p:cNvSpPr/>
          <p:nvPr/>
        </p:nvSpPr>
        <p:spPr>
          <a:xfrm>
            <a:off x="190491" y="6046611"/>
            <a:ext cx="2984510" cy="635000"/>
          </a:xfrm>
          <a:prstGeom prst="wedgeRoundRectCallout">
            <a:avLst>
              <a:gd name="adj1" fmla="val 5543"/>
              <a:gd name="adj2" fmla="val -75278"/>
              <a:gd name="adj3" fmla="val 16667"/>
            </a:avLst>
          </a:prstGeom>
          <a:noFill/>
          <a:ln w="38100" cmpd="sng">
            <a:solidFill>
              <a:srgbClr val="BDD7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="" xmlns:a16="http://schemas.microsoft.com/office/drawing/2014/main" id="{858DE3AF-652F-1B40-AED4-2E94CC58B26E}"/>
              </a:ext>
            </a:extLst>
          </p:cNvPr>
          <p:cNvSpPr txBox="1"/>
          <p:nvPr/>
        </p:nvSpPr>
        <p:spPr>
          <a:xfrm>
            <a:off x="4709865" y="6160469"/>
            <a:ext cx="4116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親の介護が必要な状態になった</a:t>
            </a:r>
          </a:p>
        </p:txBody>
      </p:sp>
      <p:pic>
        <p:nvPicPr>
          <p:cNvPr id="3" name="図 2" descr="yurei_youngwoman5_neutr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08" y="3357755"/>
            <a:ext cx="1462419" cy="272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42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="" xmlns:a16="http://schemas.microsoft.com/office/drawing/2014/main" id="{F1956A93-692E-8C45-9160-8176210DC03B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en-US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</a:t>
            </a:r>
            <a:r>
              <a:rPr lang="ja-JP" altLang="en-US" sz="2000" b="1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－１　リスク管理とは</a:t>
            </a:r>
            <a:endParaRPr lang="ja-JP" altLang="ja-JP" dirty="0">
              <a:solidFill>
                <a:srgbClr val="5B9BD5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068792" y="161450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b="1" dirty="0">
                <a:solidFill>
                  <a:srgbClr val="002060"/>
                </a:solidFill>
              </a:rPr>
              <a:t>公的保障</a:t>
            </a:r>
            <a:endParaRPr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926276" y="162155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b="1" dirty="0">
                <a:solidFill>
                  <a:srgbClr val="002060"/>
                </a:solidFill>
              </a:rPr>
              <a:t>企業保障</a:t>
            </a:r>
            <a:endParaRPr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677944" y="161450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b="1" dirty="0">
                <a:solidFill>
                  <a:srgbClr val="002060"/>
                </a:solidFill>
              </a:rPr>
              <a:t>私的保障</a:t>
            </a:r>
            <a:endParaRPr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17" name="矢印: 下 19">
            <a:extLst>
              <a:ext uri="{FF2B5EF4-FFF2-40B4-BE49-F238E27FC236}">
                <a16:creationId xmlns="" xmlns:a16="http://schemas.microsoft.com/office/drawing/2014/main" id="{E62F98AA-4502-4601-A625-3694A4900934}"/>
              </a:ext>
            </a:extLst>
          </p:cNvPr>
          <p:cNvSpPr/>
          <p:nvPr/>
        </p:nvSpPr>
        <p:spPr>
          <a:xfrm>
            <a:off x="345537" y="1157110"/>
            <a:ext cx="8198927" cy="1842306"/>
          </a:xfrm>
          <a:prstGeom prst="downArrow">
            <a:avLst>
              <a:gd name="adj1" fmla="val 100000"/>
              <a:gd name="adj2" fmla="val 0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6">
            <a:extLst>
              <a:ext uri="{FF2B5EF4-FFF2-40B4-BE49-F238E27FC236}">
                <a16:creationId xmlns="" xmlns:a16="http://schemas.microsoft.com/office/drawing/2014/main" id="{0B3E5888-1FC6-4723-B17C-6FD83ACD17DF}"/>
              </a:ext>
            </a:extLst>
          </p:cNvPr>
          <p:cNvGrpSpPr/>
          <p:nvPr/>
        </p:nvGrpSpPr>
        <p:grpSpPr>
          <a:xfrm>
            <a:off x="3078512" y="1460498"/>
            <a:ext cx="2732976" cy="1373439"/>
            <a:chOff x="3205512" y="4166812"/>
            <a:chExt cx="2732976" cy="1939208"/>
          </a:xfrm>
        </p:grpSpPr>
        <p:cxnSp>
          <p:nvCxnSpPr>
            <p:cNvPr id="19" name="直線コネクタ 18">
              <a:extLst>
                <a:ext uri="{FF2B5EF4-FFF2-40B4-BE49-F238E27FC236}">
                  <a16:creationId xmlns="" xmlns:a16="http://schemas.microsoft.com/office/drawing/2014/main" id="{7B1D3051-4429-4DED-872A-5ED2B982E6C3}"/>
                </a:ext>
              </a:extLst>
            </p:cNvPr>
            <p:cNvCxnSpPr>
              <a:cxnSpLocks/>
            </p:cNvCxnSpPr>
            <p:nvPr/>
          </p:nvCxnSpPr>
          <p:spPr>
            <a:xfrm>
              <a:off x="5938488" y="4166812"/>
              <a:ext cx="0" cy="193920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="" xmlns:a16="http://schemas.microsoft.com/office/drawing/2014/main" id="{90E1F004-A278-4453-ADE1-061A3EDFB48A}"/>
                </a:ext>
              </a:extLst>
            </p:cNvPr>
            <p:cNvCxnSpPr>
              <a:cxnSpLocks/>
            </p:cNvCxnSpPr>
            <p:nvPr/>
          </p:nvCxnSpPr>
          <p:spPr>
            <a:xfrm>
              <a:off x="3205512" y="4166812"/>
              <a:ext cx="0" cy="193920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テキスト ボックス 20">
            <a:extLst>
              <a:ext uri="{FF2B5EF4-FFF2-40B4-BE49-F238E27FC236}">
                <a16:creationId xmlns="" xmlns:a16="http://schemas.microsoft.com/office/drawing/2014/main" id="{34AF2374-2072-AA4D-8A9D-B5796393B50A}"/>
              </a:ext>
            </a:extLst>
          </p:cNvPr>
          <p:cNvSpPr txBox="1"/>
          <p:nvPr/>
        </p:nvSpPr>
        <p:spPr>
          <a:xfrm>
            <a:off x="2524747" y="990398"/>
            <a:ext cx="4029864" cy="35907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kumimoji="1" lang="ja-JP" altLang="en-US" sz="1600" b="1" dirty="0">
                <a:solidFill>
                  <a:schemeClr val="bg1"/>
                </a:solidFill>
              </a:rPr>
              <a:t>経済的なリスクに備える３つの保障</a:t>
            </a:r>
            <a:endParaRPr kumimoji="1" lang="en-US" altLang="ja-JP" sz="1600" b="1" dirty="0">
              <a:solidFill>
                <a:schemeClr val="bg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891388" y="3790273"/>
            <a:ext cx="2928056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600" dirty="0">
                <a:solidFill>
                  <a:srgbClr val="2E75B6"/>
                </a:solidFill>
              </a:rPr>
              <a:t>公的保障と企業保障で</a:t>
            </a:r>
            <a:endParaRPr kumimoji="1" lang="en-US" altLang="ja-JP" sz="1600" dirty="0">
              <a:solidFill>
                <a:srgbClr val="2E75B6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600" dirty="0">
                <a:solidFill>
                  <a:srgbClr val="2E75B6"/>
                </a:solidFill>
              </a:rPr>
              <a:t>不足する部分を</a:t>
            </a:r>
            <a:endParaRPr kumimoji="1" lang="en-US" altLang="ja-JP" sz="1600" dirty="0">
              <a:solidFill>
                <a:srgbClr val="2E75B6"/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600" dirty="0">
                <a:solidFill>
                  <a:srgbClr val="2E75B6"/>
                </a:solidFill>
              </a:rPr>
              <a:t>私的保障で補いましょう。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3946159" y="1817847"/>
            <a:ext cx="1082348" cy="397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400" dirty="0">
                <a:solidFill>
                  <a:srgbClr val="002060"/>
                </a:solidFill>
                <a:latin typeface="+mn-ea"/>
              </a:rPr>
              <a:t>（勤め先）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6812003" y="1882613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>
                <a:solidFill>
                  <a:srgbClr val="002060"/>
                </a:solidFill>
              </a:rPr>
              <a:t>（自分）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1109826" y="1824903"/>
            <a:ext cx="1082348" cy="397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1400" dirty="0">
                <a:solidFill>
                  <a:srgbClr val="002060"/>
                </a:solidFill>
                <a:latin typeface="+mn-ea"/>
              </a:rPr>
              <a:t>（国など）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789202" y="2152975"/>
            <a:ext cx="1582484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dirty="0">
                <a:solidFill>
                  <a:srgbClr val="002060"/>
                </a:solidFill>
                <a:latin typeface="+mn-ea"/>
              </a:rPr>
              <a:t>社会保障制度</a:t>
            </a:r>
            <a:endParaRPr kumimoji="1" lang="en-US" altLang="ja-JP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681338" y="2174143"/>
            <a:ext cx="1569660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dirty="0">
                <a:solidFill>
                  <a:srgbClr val="002060"/>
                </a:solidFill>
                <a:latin typeface="+mn-ea"/>
              </a:rPr>
              <a:t>死亡退職金等</a:t>
            </a:r>
            <a:endParaRPr kumimoji="1" lang="en-US" altLang="ja-JP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6713868" y="2103598"/>
            <a:ext cx="1120820" cy="7478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dirty="0">
                <a:solidFill>
                  <a:srgbClr val="002060"/>
                </a:solidFill>
                <a:latin typeface="+mn-ea"/>
              </a:rPr>
              <a:t>民間保険</a:t>
            </a:r>
            <a:endParaRPr kumimoji="1" lang="en-US" altLang="ja-JP" dirty="0">
              <a:solidFill>
                <a:srgbClr val="002060"/>
              </a:solidFill>
              <a:latin typeface="+mn-ea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dirty="0">
                <a:solidFill>
                  <a:srgbClr val="002060"/>
                </a:solidFill>
                <a:latin typeface="+mn-ea"/>
              </a:rPr>
              <a:t>預貯金等</a:t>
            </a:r>
            <a:endParaRPr kumimoji="1" lang="en-US" altLang="ja-JP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54960" y="5523278"/>
            <a:ext cx="3270375" cy="1077218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300000"/>
              </a:lnSpc>
            </a:pPr>
            <a:r>
              <a:rPr kumimoji="1" lang="ja-JP" altLang="en-US" sz="2400" b="1" dirty="0">
                <a:solidFill>
                  <a:schemeClr val="bg1"/>
                </a:solidFill>
              </a:rPr>
              <a:t>公的保障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663093" y="4528446"/>
            <a:ext cx="2854109" cy="107721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300000"/>
              </a:lnSpc>
            </a:pPr>
            <a:r>
              <a:rPr kumimoji="1" lang="ja-JP" altLang="en-US" sz="2400" b="1" dirty="0">
                <a:solidFill>
                  <a:srgbClr val="FFFFFF"/>
                </a:solidFill>
              </a:rPr>
              <a:t>企業保障</a:t>
            </a:r>
            <a:endParaRPr lang="ja-JP" altLang="en-US" sz="2400" b="1" dirty="0">
              <a:solidFill>
                <a:srgbClr val="FFFFFF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952371" y="3519501"/>
            <a:ext cx="2275553" cy="1077218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>
              <a:lnSpc>
                <a:spcPct val="300000"/>
              </a:lnSpc>
            </a:pPr>
            <a:r>
              <a:rPr kumimoji="1" lang="ja-JP" altLang="en-US" sz="2400" b="1" dirty="0">
                <a:solidFill>
                  <a:srgbClr val="FFFFFF"/>
                </a:solidFill>
              </a:rPr>
              <a:t>私的保障</a:t>
            </a:r>
            <a:endParaRPr lang="ja-JP" altLang="en-US" sz="2400" b="1" dirty="0">
              <a:solidFill>
                <a:srgbClr val="FFFFFF"/>
              </a:solidFill>
            </a:endParaRPr>
          </a:p>
        </p:txBody>
      </p:sp>
      <p:pic>
        <p:nvPicPr>
          <p:cNvPr id="33" name="図 32" descr="tsumitate_wom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45" y="3675798"/>
            <a:ext cx="2420054" cy="2942314"/>
          </a:xfrm>
          <a:prstGeom prst="rect">
            <a:avLst/>
          </a:prstGeom>
        </p:spPr>
      </p:pic>
      <p:sp>
        <p:nvSpPr>
          <p:cNvPr id="40" name="角丸四角形吹き出し 39"/>
          <p:cNvSpPr/>
          <p:nvPr/>
        </p:nvSpPr>
        <p:spPr>
          <a:xfrm>
            <a:off x="5877278" y="3654786"/>
            <a:ext cx="2949222" cy="1460500"/>
          </a:xfrm>
          <a:prstGeom prst="wedgeRoundRectCallout">
            <a:avLst>
              <a:gd name="adj1" fmla="val 1895"/>
              <a:gd name="adj2" fmla="val -84360"/>
              <a:gd name="adj3" fmla="val 16667"/>
            </a:avLst>
          </a:prstGeom>
          <a:noFill/>
          <a:ln w="19050" cmpd="sng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309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F8EDB1BC-1752-4B87-9A3B-031BD5101C0B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３－</a:t>
            </a:r>
            <a:r>
              <a:rPr lang="ja-JP" altLang="en-US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</a:t>
            </a:r>
            <a:r>
              <a:rPr lang="ja-JP" altLang="ja-JP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【クイズ】給与明細が教えてくれること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="" xmlns:a16="http://schemas.microsoft.com/office/drawing/2014/main" id="{52ABD040-A402-465E-B50B-4615F9BE376D}"/>
              </a:ext>
            </a:extLst>
          </p:cNvPr>
          <p:cNvSpPr txBox="1"/>
          <p:nvPr/>
        </p:nvSpPr>
        <p:spPr>
          <a:xfrm>
            <a:off x="390850" y="1167464"/>
            <a:ext cx="5123542" cy="646331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あなた</a:t>
            </a:r>
            <a:r>
              <a:rPr lang="ja-JP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は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会社員で、給与の</a:t>
            </a:r>
            <a:r>
              <a:rPr lang="ja-JP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総支給額は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年間約</a:t>
            </a: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２６４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万円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（約２２</a:t>
            </a:r>
            <a:r>
              <a:rPr lang="ja-JP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万円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／月）</a:t>
            </a:r>
            <a:r>
              <a:rPr lang="ja-JP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で</a:t>
            </a: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した</a:t>
            </a:r>
            <a:r>
              <a:rPr lang="ja-JP" altLang="ja-JP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。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="" xmlns:a16="http://schemas.microsoft.com/office/drawing/2014/main" id="{D89E556A-274E-4B8B-BCB2-6ED46570EF8D}"/>
              </a:ext>
            </a:extLst>
          </p:cNvPr>
          <p:cNvSpPr txBox="1"/>
          <p:nvPr/>
        </p:nvSpPr>
        <p:spPr>
          <a:xfrm>
            <a:off x="495595" y="2946349"/>
            <a:ext cx="5123542" cy="646331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r>
              <a:rPr lang="ja-JP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実際にもらえるお金（手取り額）は</a:t>
            </a:r>
            <a:r>
              <a:rPr lang="ja-JP" altLang="en-US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年間で</a:t>
            </a:r>
            <a:r>
              <a:rPr lang="ja-JP" altLang="ja-JP" sz="2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いくら？</a:t>
            </a:r>
            <a:r>
              <a:rPr lang="en-US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(</a:t>
            </a:r>
            <a:r>
              <a:rPr lang="ja-JP" altLang="en-US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ボーナスを含みません</a:t>
            </a:r>
            <a:r>
              <a:rPr lang="en-US" altLang="ja-JP" sz="1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)</a:t>
            </a:r>
            <a:endParaRPr lang="ja-JP" altLang="ja-JP" sz="1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55B4FC0E-F555-4953-8627-7C31F28900D4}"/>
              </a:ext>
            </a:extLst>
          </p:cNvPr>
          <p:cNvSpPr txBox="1"/>
          <p:nvPr/>
        </p:nvSpPr>
        <p:spPr>
          <a:xfrm>
            <a:off x="1016241" y="3920101"/>
            <a:ext cx="7494814" cy="590139"/>
          </a:xfrm>
          <a:prstGeom prst="rect">
            <a:avLst/>
          </a:prstGeom>
          <a:noFill/>
          <a:ln w="57150" cmpd="sng">
            <a:solidFill>
              <a:srgbClr val="000090"/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約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264</a:t>
            </a:r>
            <a:r>
              <a:rPr lang="ja-JP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万円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0" lang="ja-JP" altLang="en-US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（約</a:t>
            </a:r>
            <a:r>
              <a:rPr kumimoji="0" lang="en-US" altLang="ja-JP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22</a:t>
            </a:r>
            <a:r>
              <a:rPr kumimoji="0" lang="ja-JP" altLang="en-US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万円／月）</a:t>
            </a:r>
            <a:endParaRPr kumimoji="0" lang="ja-JP" altLang="ja-JP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24495" y="3901034"/>
            <a:ext cx="606046" cy="625812"/>
          </a:xfrm>
          <a:prstGeom prst="rect">
            <a:avLst/>
          </a:prstGeom>
          <a:solidFill>
            <a:srgbClr val="000090"/>
          </a:solidFill>
          <a:ln w="28575" cmpd="sng">
            <a:solidFill>
              <a:srgbClr val="00009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3200" b="1" dirty="0">
                <a:solidFill>
                  <a:srgbClr val="FFFFFF"/>
                </a:solidFill>
              </a:rPr>
              <a:t>１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="" xmlns:a16="http://schemas.microsoft.com/office/drawing/2014/main" id="{55B4FC0E-F555-4953-8627-7C31F28900D4}"/>
              </a:ext>
            </a:extLst>
          </p:cNvPr>
          <p:cNvSpPr txBox="1"/>
          <p:nvPr/>
        </p:nvSpPr>
        <p:spPr>
          <a:xfrm>
            <a:off x="1001727" y="4769187"/>
            <a:ext cx="7494814" cy="590139"/>
          </a:xfrm>
          <a:prstGeom prst="rect">
            <a:avLst/>
          </a:prstGeom>
          <a:noFill/>
          <a:ln w="57150" cmpd="sng">
            <a:solidFill>
              <a:schemeClr val="accent6"/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ja-JP" altLang="en-US" sz="2400" b="1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　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約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216</a:t>
            </a:r>
            <a:r>
              <a:rPr lang="ja-JP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万円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0" lang="ja-JP" altLang="en-US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（約</a:t>
            </a:r>
            <a:r>
              <a:rPr kumimoji="0" lang="en-US" altLang="ja-JP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18</a:t>
            </a:r>
            <a:r>
              <a:rPr kumimoji="0" lang="ja-JP" altLang="en-US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万円／月）</a:t>
            </a:r>
            <a:endParaRPr kumimoji="0" lang="ja-JP" altLang="ja-JP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09981" y="4750120"/>
            <a:ext cx="606046" cy="625812"/>
          </a:xfrm>
          <a:prstGeom prst="rect">
            <a:avLst/>
          </a:prstGeom>
          <a:solidFill>
            <a:schemeClr val="accent6"/>
          </a:solidFill>
          <a:ln w="28575" cmpd="sng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3200" b="1" dirty="0">
                <a:solidFill>
                  <a:srgbClr val="FFFFFF"/>
                </a:solidFill>
              </a:rPr>
              <a:t>２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="" xmlns:a16="http://schemas.microsoft.com/office/drawing/2014/main" id="{55B4FC0E-F555-4953-8627-7C31F28900D4}"/>
              </a:ext>
            </a:extLst>
          </p:cNvPr>
          <p:cNvSpPr txBox="1"/>
          <p:nvPr/>
        </p:nvSpPr>
        <p:spPr>
          <a:xfrm>
            <a:off x="1016242" y="5661816"/>
            <a:ext cx="7494814" cy="590139"/>
          </a:xfrm>
          <a:prstGeom prst="rect">
            <a:avLst/>
          </a:prstGeom>
          <a:noFill/>
          <a:ln w="57150" cmpd="sng">
            <a:solidFill>
              <a:srgbClr val="AA0016"/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ja-JP" altLang="en-US" sz="2400" b="1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　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約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168</a:t>
            </a:r>
            <a:r>
              <a:rPr lang="ja-JP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万円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0" lang="ja-JP" altLang="en-US" sz="20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（約</a:t>
            </a:r>
            <a:r>
              <a:rPr kumimoji="0" lang="en-US" altLang="ja-JP" sz="20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14</a:t>
            </a:r>
            <a:r>
              <a:rPr kumimoji="0" lang="ja-JP" altLang="en-US" sz="2000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万円／月）</a:t>
            </a:r>
            <a:endParaRPr kumimoji="0" lang="ja-JP" altLang="ja-JP" sz="2000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24496" y="5642749"/>
            <a:ext cx="606046" cy="625812"/>
          </a:xfrm>
          <a:prstGeom prst="rect">
            <a:avLst/>
          </a:prstGeom>
          <a:solidFill>
            <a:srgbClr val="AA0016"/>
          </a:solidFill>
          <a:ln w="28575" cmpd="sng">
            <a:solidFill>
              <a:srgbClr val="AA001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3200" b="1" dirty="0">
                <a:solidFill>
                  <a:srgbClr val="FFFFFF"/>
                </a:solidFill>
              </a:rPr>
              <a:t>３</a:t>
            </a:r>
          </a:p>
        </p:txBody>
      </p:sp>
      <p:pic>
        <p:nvPicPr>
          <p:cNvPr id="17" name="図 16" descr="study_monda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66" y="2244265"/>
            <a:ext cx="1092598" cy="579077"/>
          </a:xfrm>
          <a:prstGeom prst="rect">
            <a:avLst/>
          </a:prstGeom>
        </p:spPr>
      </p:pic>
      <p:pic>
        <p:nvPicPr>
          <p:cNvPr id="2" name="図 1" descr="money_kyuuyo_kyuuryou_meisa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6209">
            <a:off x="6176646" y="596132"/>
            <a:ext cx="3065514" cy="2774290"/>
          </a:xfrm>
          <a:prstGeom prst="rect">
            <a:avLst/>
          </a:prstGeom>
        </p:spPr>
      </p:pic>
      <p:pic>
        <p:nvPicPr>
          <p:cNvPr id="3" name="図 2" descr="money_kyuryou_bukur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4705">
            <a:off x="4966092" y="314188"/>
            <a:ext cx="2086472" cy="220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4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角丸四角形 33"/>
          <p:cNvSpPr/>
          <p:nvPr/>
        </p:nvSpPr>
        <p:spPr>
          <a:xfrm>
            <a:off x="418353" y="5199530"/>
            <a:ext cx="1987176" cy="13820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 cmpd="sng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F8EDB1BC-1752-4B87-9A3B-031BD5101C0B}"/>
              </a:ext>
            </a:extLst>
          </p:cNvPr>
          <p:cNvSpPr txBox="1"/>
          <p:nvPr/>
        </p:nvSpPr>
        <p:spPr>
          <a:xfrm>
            <a:off x="125089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３－</a:t>
            </a:r>
            <a:r>
              <a:rPr lang="ja-JP" altLang="en-US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</a:t>
            </a:r>
            <a:r>
              <a:rPr lang="ja-JP" altLang="ja-JP" dirty="0">
                <a:solidFill>
                  <a:srgbClr val="5B9BD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【クイズ】給与明細が教えてくれること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7F78B16D-A139-45DE-9E7A-DDA7DDA4A9B4}"/>
              </a:ext>
            </a:extLst>
          </p:cNvPr>
          <p:cNvSpPr txBox="1"/>
          <p:nvPr/>
        </p:nvSpPr>
        <p:spPr>
          <a:xfrm>
            <a:off x="3683000" y="-1601992"/>
            <a:ext cx="5072742" cy="120032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endParaRPr lang="ja-JP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="" xmlns:a16="http://schemas.microsoft.com/office/drawing/2014/main" id="{194EDBEC-3946-4E8E-A1CA-5C70A55C6813}"/>
              </a:ext>
            </a:extLst>
          </p:cNvPr>
          <p:cNvSpPr txBox="1"/>
          <p:nvPr/>
        </p:nvSpPr>
        <p:spPr>
          <a:xfrm>
            <a:off x="303065" y="1930559"/>
            <a:ext cx="8030789" cy="6421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ja-JP" altLang="en-US" sz="2000" b="1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税金や社会保険料は、給与（収入）から直接差し引かれる。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="" xmlns:a16="http://schemas.microsoft.com/office/drawing/2014/main" id="{A18DC7D5-3CF9-FB4B-A866-19AF322FD3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39" y="2928743"/>
            <a:ext cx="8397150" cy="220836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AA192FA0-9AD3-9A4F-A2E0-F6D365547975}"/>
              </a:ext>
            </a:extLst>
          </p:cNvPr>
          <p:cNvSpPr txBox="1"/>
          <p:nvPr/>
        </p:nvSpPr>
        <p:spPr>
          <a:xfrm>
            <a:off x="5843010" y="4967589"/>
            <a:ext cx="30791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出典：生命保険文化センター「君とみらいとライフプラン」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206836" y="4142242"/>
            <a:ext cx="6098463" cy="7988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study_kota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7" y="669020"/>
            <a:ext cx="900423" cy="562765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="" xmlns:a16="http://schemas.microsoft.com/office/drawing/2014/main" id="{55B4FC0E-F555-4953-8627-7C31F28900D4}"/>
              </a:ext>
            </a:extLst>
          </p:cNvPr>
          <p:cNvSpPr txBox="1"/>
          <p:nvPr/>
        </p:nvSpPr>
        <p:spPr>
          <a:xfrm>
            <a:off x="824311" y="1266951"/>
            <a:ext cx="7494814" cy="590139"/>
          </a:xfrm>
          <a:prstGeom prst="rect">
            <a:avLst/>
          </a:prstGeom>
          <a:noFill/>
          <a:ln w="57150" cmpd="sng">
            <a:solidFill>
              <a:schemeClr val="accent6"/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latin typeface="Noto Sans JP Medium" panose="020B0600000000000000" pitchFamily="34" charset="-128"/>
                <a:ea typeface="Noto Sans JP Medium" panose="020B0600000000000000" pitchFamily="34" charset="-128"/>
                <a:cs typeface="+mj-cs"/>
              </a:defRPr>
            </a:lvl1pPr>
          </a:lstStyle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ja-JP" altLang="en-US" sz="2400" b="1" dirty="0">
                <a:latin typeface="Yu Gothic Medium" panose="020B0400000000000000" pitchFamily="34" charset="-128"/>
                <a:ea typeface="Yu Gothic Medium" panose="020B0400000000000000" pitchFamily="34" charset="-128"/>
              </a:rPr>
              <a:t>　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約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216</a:t>
            </a:r>
            <a:r>
              <a:rPr lang="ja-JP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万円</a:t>
            </a:r>
            <a:r>
              <a:rPr lang="ja-JP" altLang="en-US" sz="2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kumimoji="0" lang="ja-JP" altLang="en-US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（約</a:t>
            </a:r>
            <a:r>
              <a:rPr kumimoji="0" lang="en-US" altLang="ja-JP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18</a:t>
            </a:r>
            <a:r>
              <a:rPr kumimoji="0" lang="ja-JP" altLang="en-US" dirty="0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万円／月）</a:t>
            </a:r>
            <a:endParaRPr kumimoji="0" lang="ja-JP" altLang="ja-JP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32565" y="1247884"/>
            <a:ext cx="606046" cy="625812"/>
          </a:xfrm>
          <a:prstGeom prst="rect">
            <a:avLst/>
          </a:prstGeom>
          <a:solidFill>
            <a:schemeClr val="accent6"/>
          </a:solidFill>
          <a:ln w="28575" cmpd="sng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3200" b="1" dirty="0">
                <a:solidFill>
                  <a:srgbClr val="FFFFFF"/>
                </a:solidFill>
              </a:rPr>
              <a:t>２</a:t>
            </a:r>
          </a:p>
        </p:txBody>
      </p:sp>
      <p:sp>
        <p:nvSpPr>
          <p:cNvPr id="17" name="三角形 23">
            <a:extLst>
              <a:ext uri="{FF2B5EF4-FFF2-40B4-BE49-F238E27FC236}">
                <a16:creationId xmlns="" xmlns:a16="http://schemas.microsoft.com/office/drawing/2014/main" id="{795A31D9-F1CE-7E4B-9AD2-7481874AA073}"/>
              </a:ext>
            </a:extLst>
          </p:cNvPr>
          <p:cNvSpPr/>
          <p:nvPr/>
        </p:nvSpPr>
        <p:spPr>
          <a:xfrm rot="10800000">
            <a:off x="5042642" y="2868706"/>
            <a:ext cx="418355" cy="1195291"/>
          </a:xfrm>
          <a:prstGeom prst="triangle">
            <a:avLst>
              <a:gd name="adj" fmla="val 46575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28706" y="2493951"/>
            <a:ext cx="7986059" cy="397545"/>
          </a:xfrm>
          <a:prstGeom prst="rect">
            <a:avLst/>
          </a:prstGeom>
          <a:ln w="38100" cmpd="sng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控除される社会保険料や税金は、社会保障や教育などの公的サービスに充当される。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6577631" y="5516945"/>
            <a:ext cx="1569660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手取り</a:t>
            </a:r>
            <a:endParaRPr lang="en-US" altLang="ja-JP" sz="36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821639" y="566598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＝</a:t>
            </a:r>
            <a:endParaRPr lang="ja-JP" altLang="en-US" sz="2800" b="1" dirty="0"/>
          </a:p>
        </p:txBody>
      </p:sp>
      <p:sp>
        <p:nvSpPr>
          <p:cNvPr id="11" name="正方形/長方形 10"/>
          <p:cNvSpPr/>
          <p:nvPr/>
        </p:nvSpPr>
        <p:spPr>
          <a:xfrm>
            <a:off x="906835" y="5541558"/>
            <a:ext cx="1107996" cy="646331"/>
          </a:xfrm>
          <a:prstGeom prst="rect">
            <a:avLst/>
          </a:prstGeom>
          <a:noFill/>
          <a:ln w="28575" cmpd="sng">
            <a:noFill/>
            <a:prstDash val="dash"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給与</a:t>
            </a:r>
            <a:endParaRPr lang="ja-JP" altLang="en-US" sz="3600" dirty="0"/>
          </a:p>
        </p:txBody>
      </p:sp>
      <p:sp>
        <p:nvSpPr>
          <p:cNvPr id="22" name="正方形/長方形 21"/>
          <p:cNvSpPr/>
          <p:nvPr/>
        </p:nvSpPr>
        <p:spPr>
          <a:xfrm>
            <a:off x="4778141" y="5078142"/>
            <a:ext cx="868190" cy="30777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所得税</a:t>
            </a:r>
            <a:endParaRPr lang="ja-JP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778141" y="5431847"/>
            <a:ext cx="868190" cy="307777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住民税</a:t>
            </a:r>
            <a:endParaRPr lang="ja-JP" alt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667964" y="562894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ー</a:t>
            </a:r>
            <a:endParaRPr lang="ja-JP" altLang="en-US" sz="2800" b="1" dirty="0"/>
          </a:p>
        </p:txBody>
      </p:sp>
      <p:sp>
        <p:nvSpPr>
          <p:cNvPr id="27" name="正方形/長方形 26"/>
          <p:cNvSpPr/>
          <p:nvPr/>
        </p:nvSpPr>
        <p:spPr>
          <a:xfrm>
            <a:off x="6696584" y="5353096"/>
            <a:ext cx="1338828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可処分所得</a:t>
            </a:r>
            <a:endParaRPr lang="en-US" altLang="ja-JP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460889" y="5080338"/>
            <a:ext cx="897962" cy="307777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健康保険　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464915" y="5414902"/>
            <a:ext cx="902811" cy="30777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厚生年金</a:t>
            </a:r>
            <a:endParaRPr kumimoji="1" lang="en-US" altLang="ja-JP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6432176" y="5300383"/>
            <a:ext cx="1800412" cy="1180353"/>
          </a:xfrm>
          <a:prstGeom prst="rect">
            <a:avLst/>
          </a:prstGeom>
          <a:noFill/>
          <a:ln w="38100" cmpd="sng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/>
          <p:cNvSpPr/>
          <p:nvPr/>
        </p:nvSpPr>
        <p:spPr>
          <a:xfrm>
            <a:off x="8060765" y="3331882"/>
            <a:ext cx="694765" cy="2525059"/>
          </a:xfrm>
          <a:prstGeom prst="arc">
            <a:avLst>
              <a:gd name="adj1" fmla="val 16669059"/>
              <a:gd name="adj2" fmla="val 5605432"/>
            </a:avLst>
          </a:prstGeom>
          <a:ln w="28575" cmpd="sng">
            <a:solidFill>
              <a:schemeClr val="accent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二等辺三角形 38"/>
          <p:cNvSpPr/>
          <p:nvPr/>
        </p:nvSpPr>
        <p:spPr>
          <a:xfrm rot="19581665">
            <a:off x="8419354" y="3212354"/>
            <a:ext cx="186765" cy="268941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="" xmlns:a16="http://schemas.microsoft.com/office/drawing/2014/main" id="{5A092F66-B281-4D40-8CCA-BDF51E9E5F3F}"/>
              </a:ext>
            </a:extLst>
          </p:cNvPr>
          <p:cNvSpPr/>
          <p:nvPr/>
        </p:nvSpPr>
        <p:spPr>
          <a:xfrm>
            <a:off x="3439457" y="5744103"/>
            <a:ext cx="983234" cy="653918"/>
          </a:xfrm>
          <a:prstGeom prst="ellipse">
            <a:avLst/>
          </a:prstGeom>
          <a:solidFill>
            <a:srgbClr val="AD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5" name="図 34" descr="omoi_woman_zei.png">
            <a:extLst>
              <a:ext uri="{FF2B5EF4-FFF2-40B4-BE49-F238E27FC236}">
                <a16:creationId xmlns="" xmlns:a16="http://schemas.microsoft.com/office/drawing/2014/main" id="{66C3460F-99DB-406F-8B7E-5C61D82738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66"/>
          <a:stretch/>
        </p:blipFill>
        <p:spPr>
          <a:xfrm>
            <a:off x="3409243" y="6057259"/>
            <a:ext cx="1005771" cy="80074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469768" y="5807085"/>
            <a:ext cx="897962" cy="24622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kumimoji="1" lang="ja-JP" altLang="en-US" sz="1600" b="1" dirty="0">
                <a:latin typeface="AR P悠々ｺﾞｼｯｸ体E04" panose="040B0900000000000000" pitchFamily="50" charset="-128"/>
                <a:ea typeface="AR P悠々ｺﾞｼｯｸ体E04" panose="040B0900000000000000" pitchFamily="50" charset="-128"/>
              </a:rPr>
              <a:t>社会保険</a:t>
            </a:r>
          </a:p>
        </p:txBody>
      </p:sp>
      <p:sp>
        <p:nvSpPr>
          <p:cNvPr id="41" name="楕円 40">
            <a:extLst>
              <a:ext uri="{FF2B5EF4-FFF2-40B4-BE49-F238E27FC236}">
                <a16:creationId xmlns="" xmlns:a16="http://schemas.microsoft.com/office/drawing/2014/main" id="{DBCADF3D-E1AE-4A34-8972-785BDBF0B80A}"/>
              </a:ext>
            </a:extLst>
          </p:cNvPr>
          <p:cNvSpPr/>
          <p:nvPr/>
        </p:nvSpPr>
        <p:spPr>
          <a:xfrm>
            <a:off x="4728187" y="5753018"/>
            <a:ext cx="983234" cy="653918"/>
          </a:xfrm>
          <a:prstGeom prst="ellipse">
            <a:avLst/>
          </a:prstGeom>
          <a:solidFill>
            <a:srgbClr val="AD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2" name="図 41" descr="omoi_woman_zei.png">
            <a:extLst>
              <a:ext uri="{FF2B5EF4-FFF2-40B4-BE49-F238E27FC236}">
                <a16:creationId xmlns="" xmlns:a16="http://schemas.microsoft.com/office/drawing/2014/main" id="{BA6C5F70-089F-4104-A21B-06212B3189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66"/>
          <a:stretch/>
        </p:blipFill>
        <p:spPr>
          <a:xfrm>
            <a:off x="4697973" y="6066174"/>
            <a:ext cx="1005771" cy="800741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="" xmlns:a16="http://schemas.microsoft.com/office/drawing/2014/main" id="{49054996-FEBF-4D35-AD6B-925A31470F63}"/>
              </a:ext>
            </a:extLst>
          </p:cNvPr>
          <p:cNvSpPr txBox="1"/>
          <p:nvPr/>
        </p:nvSpPr>
        <p:spPr>
          <a:xfrm>
            <a:off x="4943213" y="5787608"/>
            <a:ext cx="683635" cy="27699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kumimoji="1" lang="ja-JP" altLang="en-US" b="1" dirty="0">
                <a:latin typeface="AR P悠々ｺﾞｼｯｸ体E04" panose="040B0900000000000000" pitchFamily="50" charset="-128"/>
                <a:ea typeface="AR P悠々ｺﾞｼｯｸ体E04" panose="040B0900000000000000" pitchFamily="50" charset="-128"/>
              </a:rPr>
              <a:t>税金</a:t>
            </a:r>
          </a:p>
        </p:txBody>
      </p:sp>
    </p:spTree>
    <p:extLst>
      <p:ext uri="{BB962C8B-B14F-4D97-AF65-F5344CB8AC3E}">
        <p14:creationId xmlns:p14="http://schemas.microsoft.com/office/powerpoint/2010/main" val="2587901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F8EDB1BC-1752-4B87-9A3B-031BD5101C0B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３－</a:t>
            </a:r>
            <a:r>
              <a:rPr lang="ja-JP" altLang="en-US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</a:t>
            </a:r>
            <a:r>
              <a:rPr lang="ja-JP" altLang="ja-JP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公的保障（社会保障制度）</a:t>
            </a:r>
            <a:r>
              <a:rPr lang="ja-JP" altLang="ja-JP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について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="" xmlns:a16="http://schemas.microsoft.com/office/drawing/2014/main" id="{97A4B8D6-45CE-454E-9317-F7524AB118EF}"/>
              </a:ext>
            </a:extLst>
          </p:cNvPr>
          <p:cNvSpPr txBox="1"/>
          <p:nvPr/>
        </p:nvSpPr>
        <p:spPr>
          <a:xfrm>
            <a:off x="1025752" y="2498226"/>
            <a:ext cx="5123542" cy="646331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endParaRPr lang="ja-JP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="" xmlns:a16="http://schemas.microsoft.com/office/drawing/2014/main" id="{01B989C8-F9A7-46C9-ADB3-5BB630E18405}"/>
              </a:ext>
            </a:extLst>
          </p:cNvPr>
          <p:cNvSpPr txBox="1"/>
          <p:nvPr/>
        </p:nvSpPr>
        <p:spPr>
          <a:xfrm>
            <a:off x="1025752" y="3138265"/>
            <a:ext cx="5123542" cy="646331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endParaRPr lang="ja-JP" altLang="ja-JP" sz="2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="" xmlns:a16="http://schemas.microsoft.com/office/drawing/2014/main" id="{54C6252C-2E1F-41CD-970B-763D7855A06D}"/>
              </a:ext>
            </a:extLst>
          </p:cNvPr>
          <p:cNvSpPr txBox="1"/>
          <p:nvPr/>
        </p:nvSpPr>
        <p:spPr>
          <a:xfrm>
            <a:off x="721343" y="1357064"/>
            <a:ext cx="777854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/>
              <a:t>あなたが、もし、重い病気や怪我をして、働けなくなったり，</a:t>
            </a:r>
            <a:endParaRPr kumimoji="1" lang="en-US" altLang="ja-JP" sz="2000" dirty="0"/>
          </a:p>
          <a:p>
            <a:pPr>
              <a:lnSpc>
                <a:spcPct val="130000"/>
              </a:lnSpc>
            </a:pPr>
            <a:r>
              <a:rPr kumimoji="1" lang="ja-JP" altLang="en-US" sz="2000" dirty="0"/>
              <a:t>年をとって働けなくなったらどうしますか？</a:t>
            </a:r>
          </a:p>
        </p:txBody>
      </p:sp>
      <p:pic>
        <p:nvPicPr>
          <p:cNvPr id="10" name="図 9" descr="study_monda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13" y="797547"/>
            <a:ext cx="1092598" cy="579077"/>
          </a:xfrm>
          <a:prstGeom prst="rect">
            <a:avLst/>
          </a:prstGeom>
        </p:spPr>
      </p:pic>
      <p:pic>
        <p:nvPicPr>
          <p:cNvPr id="4" name="図 3" descr="medical_jinkoukokyu_mas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9" y="2603500"/>
            <a:ext cx="3810000" cy="2921000"/>
          </a:xfrm>
          <a:prstGeom prst="rect">
            <a:avLst/>
          </a:prstGeom>
        </p:spPr>
      </p:pic>
      <p:pic>
        <p:nvPicPr>
          <p:cNvPr id="8" name="図 7" descr="toubyou_enme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64" y="2114177"/>
            <a:ext cx="3981824" cy="398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7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32284B76-3700-48DB-B526-E049D4D13E93}"/>
              </a:ext>
            </a:extLst>
          </p:cNvPr>
          <p:cNvSpPr txBox="1"/>
          <p:nvPr/>
        </p:nvSpPr>
        <p:spPr>
          <a:xfrm>
            <a:off x="283765" y="2121093"/>
            <a:ext cx="8013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生活上の「もしも」のことに対して、個人の力だけでは備えることに限界があるため、</a:t>
            </a:r>
            <a:r>
              <a:rPr lang="ja-JP" altLang="en-US" b="1" dirty="0"/>
              <a:t>社会全体で助け合い、支えようと</a:t>
            </a:r>
            <a:r>
              <a:rPr lang="ja-JP" altLang="en-US" b="1"/>
              <a:t>する仕組み</a:t>
            </a:r>
            <a:r>
              <a:rPr lang="ja-JP" altLang="en-US"/>
              <a:t>です</a:t>
            </a:r>
            <a:r>
              <a:rPr lang="ja-JP" altLang="en-US" b="1"/>
              <a:t>。</a:t>
            </a:r>
            <a:endParaRPr lang="en-US" altLang="ja-JP" b="1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065818"/>
              </p:ext>
            </p:extLst>
          </p:nvPr>
        </p:nvGraphicFramePr>
        <p:xfrm>
          <a:off x="298825" y="2891114"/>
          <a:ext cx="8514472" cy="3780122"/>
        </p:xfrm>
        <a:graphic>
          <a:graphicData uri="http://schemas.openxmlformats.org/drawingml/2006/table">
            <a:tbl>
              <a:tblPr firstRow="1" bandRow="1"/>
              <a:tblGrid>
                <a:gridCol w="9989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739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293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22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44034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 dirty="0"/>
                        <a:t>種類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 dirty="0"/>
                        <a:t>制度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 dirty="0"/>
                        <a:t>内容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/>
                        <a:t>主な財源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6052">
                <a:tc>
                  <a:txBody>
                    <a:bodyPr/>
                    <a:lstStyle/>
                    <a:p>
                      <a:r>
                        <a:rPr kumimoji="1" lang="ja-JP" altLang="en-US" sz="1200" b="0" dirty="0"/>
                        <a:t>社会保険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/>
                        <a:t>公的医療保険、年金保険、雇用保険など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/>
                        <a:t>病気、災害、失業に備える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/>
                        <a:t>社会保険料</a:t>
                      </a:r>
                      <a:endParaRPr kumimoji="1" lang="en-US" altLang="ja-JP" sz="1200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/>
                        <a:t>税金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1992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社会福祉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/>
                        <a:t>児童福祉、高齢者福祉、</a:t>
                      </a:r>
                      <a:r>
                        <a:rPr kumimoji="1" lang="ja-JP" altLang="en-US" sz="1200" dirty="0" err="1"/>
                        <a:t>障がい</a:t>
                      </a:r>
                      <a:r>
                        <a:rPr kumimoji="1" lang="ja-JP" altLang="en-US" sz="1200" dirty="0"/>
                        <a:t>者福祉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/>
                        <a:t>子供への保育、</a:t>
                      </a:r>
                      <a:r>
                        <a:rPr kumimoji="1" lang="ja-JP" altLang="en-US" sz="1200" dirty="0" err="1"/>
                        <a:t>障がい</a:t>
                      </a:r>
                      <a:r>
                        <a:rPr kumimoji="1" lang="ja-JP" altLang="en-US" sz="1200" dirty="0"/>
                        <a:t>者などを支援する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/>
                        <a:t>税金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1992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公的扶助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/>
                        <a:t>生活保護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/>
                        <a:t>生活が苦しい人に必要な保護を行う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/>
                        <a:t>税金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6052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公衆衛生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/>
                        <a:t>予防接種、感染者予防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/>
                        <a:t>健康的な生活を送るための健康づくりを行う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/>
                        <a:t>税金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図 7" descr="study_kota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0" y="445872"/>
            <a:ext cx="900423" cy="562765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404052" y="1047981"/>
            <a:ext cx="48782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/>
              <a:t>社会保障制度</a:t>
            </a:r>
            <a:r>
              <a:rPr lang="ja-JP" altLang="en-US" b="1" dirty="0"/>
              <a:t>を使いましょう</a:t>
            </a:r>
          </a:p>
        </p:txBody>
      </p:sp>
      <p:pic>
        <p:nvPicPr>
          <p:cNvPr id="10" name="図 9" descr="seikatsuh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765" y="-784412"/>
            <a:ext cx="2794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42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5898510" y="2952351"/>
            <a:ext cx="2769223" cy="1014667"/>
          </a:xfrm>
          <a:prstGeom prst="rect">
            <a:avLst/>
          </a:prstGeom>
          <a:solidFill>
            <a:srgbClr val="ED7D3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5898510" y="4176497"/>
            <a:ext cx="2769223" cy="101466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5898510" y="5407189"/>
            <a:ext cx="2769223" cy="101466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5898510" y="2153712"/>
            <a:ext cx="2769223" cy="62843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32DC57D2-D44F-4DC1-84F4-06BBECC71E86}"/>
              </a:ext>
            </a:extLst>
          </p:cNvPr>
          <p:cNvSpPr txBox="1"/>
          <p:nvPr/>
        </p:nvSpPr>
        <p:spPr>
          <a:xfrm>
            <a:off x="5916606" y="2096274"/>
            <a:ext cx="2736476" cy="634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600" b="1" dirty="0">
                <a:solidFill>
                  <a:srgbClr val="FFFFFF"/>
                </a:solidFill>
              </a:rPr>
              <a:t>公的医療保険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33A37476-6377-41FA-A3FF-74EDA264218A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３－</a:t>
            </a:r>
            <a:r>
              <a:rPr lang="ja-JP" altLang="en-US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４</a:t>
            </a:r>
            <a:r>
              <a:rPr lang="ja-JP" altLang="ja-JP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社会保険</a:t>
            </a:r>
            <a:r>
              <a:rPr lang="ja-JP" altLang="ja-JP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について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="" xmlns:a16="http://schemas.microsoft.com/office/drawing/2014/main" id="{BFBCE0D5-AB14-4440-894A-B068626C8AB3}"/>
              </a:ext>
            </a:extLst>
          </p:cNvPr>
          <p:cNvSpPr txBox="1"/>
          <p:nvPr/>
        </p:nvSpPr>
        <p:spPr>
          <a:xfrm>
            <a:off x="613459" y="2163645"/>
            <a:ext cx="3590304" cy="52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accent6"/>
                </a:solidFill>
              </a:rPr>
              <a:t>病気やケガで通院・入院した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="" xmlns:a16="http://schemas.microsoft.com/office/drawing/2014/main" id="{4EF908D3-D7B5-4D35-B9AA-1D7F4174BF32}"/>
              </a:ext>
            </a:extLst>
          </p:cNvPr>
          <p:cNvSpPr txBox="1"/>
          <p:nvPr/>
        </p:nvSpPr>
        <p:spPr>
          <a:xfrm>
            <a:off x="587273" y="2948733"/>
            <a:ext cx="4631802" cy="990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accent2"/>
                </a:solidFill>
              </a:rPr>
              <a:t>定年退職後、老後の収入が無くなった</a:t>
            </a:r>
            <a:endParaRPr lang="en-US" altLang="ja-JP" sz="20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accent2"/>
                </a:solidFill>
              </a:rPr>
              <a:t>一家の働き手が亡くなった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31FE3519-5A26-47CB-8EE6-4FC1E55931A3}"/>
              </a:ext>
            </a:extLst>
          </p:cNvPr>
          <p:cNvSpPr txBox="1"/>
          <p:nvPr/>
        </p:nvSpPr>
        <p:spPr>
          <a:xfrm>
            <a:off x="574179" y="4393006"/>
            <a:ext cx="3590304" cy="52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会社が倒産し、失業した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="" xmlns:a16="http://schemas.microsoft.com/office/drawing/2014/main" id="{E12B1196-A737-467D-9616-4811657AD961}"/>
              </a:ext>
            </a:extLst>
          </p:cNvPr>
          <p:cNvSpPr txBox="1"/>
          <p:nvPr/>
        </p:nvSpPr>
        <p:spPr>
          <a:xfrm>
            <a:off x="606912" y="5621646"/>
            <a:ext cx="3590304" cy="52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accent5"/>
                </a:solidFill>
              </a:rPr>
              <a:t>介護が必要な状態になった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="" xmlns:a16="http://schemas.microsoft.com/office/drawing/2014/main" id="{4DAC0901-798D-4431-85C3-34F586951529}"/>
              </a:ext>
            </a:extLst>
          </p:cNvPr>
          <p:cNvSpPr txBox="1"/>
          <p:nvPr/>
        </p:nvSpPr>
        <p:spPr>
          <a:xfrm>
            <a:off x="6518475" y="5524897"/>
            <a:ext cx="2214236" cy="702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rgbClr val="FFFFFF"/>
                </a:solidFill>
              </a:rPr>
              <a:t>介護保険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="" xmlns:a16="http://schemas.microsoft.com/office/drawing/2014/main" id="{DE673BF9-6A45-4406-820A-9858838890AD}"/>
              </a:ext>
            </a:extLst>
          </p:cNvPr>
          <p:cNvSpPr txBox="1"/>
          <p:nvPr/>
        </p:nvSpPr>
        <p:spPr>
          <a:xfrm>
            <a:off x="6062184" y="3190146"/>
            <a:ext cx="2487714" cy="52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solidFill>
                  <a:srgbClr val="FFFFFF"/>
                </a:solidFill>
              </a:rPr>
              <a:t>国民年金・厚生年金</a:t>
            </a:r>
            <a:endParaRPr lang="en-US" altLang="ja-JP" sz="2000" b="1" dirty="0">
              <a:solidFill>
                <a:srgbClr val="FFFFFF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="" xmlns:a16="http://schemas.microsoft.com/office/drawing/2014/main" id="{AAE0D2D0-3536-4167-B9D7-DB4521AF3656}"/>
              </a:ext>
            </a:extLst>
          </p:cNvPr>
          <p:cNvSpPr txBox="1"/>
          <p:nvPr/>
        </p:nvSpPr>
        <p:spPr>
          <a:xfrm>
            <a:off x="6502266" y="4284829"/>
            <a:ext cx="2146040" cy="702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rgbClr val="FFFFFF"/>
                </a:solidFill>
              </a:rPr>
              <a:t>雇用保険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="" xmlns:a16="http://schemas.microsoft.com/office/drawing/2014/main" id="{CFF7CD4E-2486-41F6-90CC-99B75D608194}"/>
              </a:ext>
            </a:extLst>
          </p:cNvPr>
          <p:cNvSpPr txBox="1"/>
          <p:nvPr/>
        </p:nvSpPr>
        <p:spPr>
          <a:xfrm>
            <a:off x="314636" y="10794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b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社会保険とは、様々なリスクに対応し、生活費や医療費などを</a:t>
            </a:r>
            <a:endParaRPr lang="en-US" altLang="ja-JP" b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b="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支援する制度</a:t>
            </a:r>
            <a:endParaRPr lang="ja-JP" altLang="ja-JP" b="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="" xmlns:a16="http://schemas.microsoft.com/office/drawing/2014/main" id="{1B14B460-E6A0-CB42-B648-7F44807ED916}"/>
              </a:ext>
            </a:extLst>
          </p:cNvPr>
          <p:cNvSpPr txBox="1"/>
          <p:nvPr/>
        </p:nvSpPr>
        <p:spPr>
          <a:xfrm>
            <a:off x="357677" y="2155933"/>
            <a:ext cx="8303509" cy="626217"/>
          </a:xfrm>
          <a:prstGeom prst="rect">
            <a:avLst/>
          </a:prstGeom>
          <a:ln w="44450">
            <a:solidFill>
              <a:schemeClr val="accent6"/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Black" panose="020B0A00000000000000" pitchFamily="34" charset="-128"/>
                <a:ea typeface="Noto Sans JP Black" panose="020B0A00000000000000" pitchFamily="34" charset="-128"/>
                <a:cs typeface="+mj-cs"/>
              </a:defRPr>
            </a:lvl1pPr>
          </a:lstStyle>
          <a:p>
            <a:pPr algn="l"/>
            <a:endParaRPr kumimoji="1" lang="en-US" altLang="ja-JP" sz="20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="" xmlns:a16="http://schemas.microsoft.com/office/drawing/2014/main" id="{1B14B460-E6A0-CB42-B648-7F44807ED916}"/>
              </a:ext>
            </a:extLst>
          </p:cNvPr>
          <p:cNvSpPr txBox="1"/>
          <p:nvPr/>
        </p:nvSpPr>
        <p:spPr>
          <a:xfrm>
            <a:off x="357677" y="2961120"/>
            <a:ext cx="8303509" cy="1012445"/>
          </a:xfrm>
          <a:prstGeom prst="rect">
            <a:avLst/>
          </a:prstGeom>
          <a:ln w="44450">
            <a:solidFill>
              <a:srgbClr val="ED7D31"/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Black" panose="020B0A00000000000000" pitchFamily="34" charset="-128"/>
                <a:ea typeface="Noto Sans JP Black" panose="020B0A00000000000000" pitchFamily="34" charset="-128"/>
                <a:cs typeface="+mj-cs"/>
              </a:defRPr>
            </a:lvl1pPr>
          </a:lstStyle>
          <a:p>
            <a:pPr algn="l"/>
            <a:endParaRPr kumimoji="1" lang="en-US" altLang="ja-JP" sz="20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="" xmlns:a16="http://schemas.microsoft.com/office/drawing/2014/main" id="{1B14B460-E6A0-CB42-B648-7F44807ED916}"/>
              </a:ext>
            </a:extLst>
          </p:cNvPr>
          <p:cNvSpPr txBox="1"/>
          <p:nvPr/>
        </p:nvSpPr>
        <p:spPr>
          <a:xfrm>
            <a:off x="383863" y="4172173"/>
            <a:ext cx="8303509" cy="1012445"/>
          </a:xfrm>
          <a:prstGeom prst="rect">
            <a:avLst/>
          </a:prstGeom>
          <a:ln w="444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Black" panose="020B0A00000000000000" pitchFamily="34" charset="-128"/>
                <a:ea typeface="Noto Sans JP Black" panose="020B0A00000000000000" pitchFamily="34" charset="-128"/>
                <a:cs typeface="+mj-cs"/>
              </a:defRPr>
            </a:lvl1pPr>
          </a:lstStyle>
          <a:p>
            <a:pPr algn="l"/>
            <a:endParaRPr kumimoji="1" lang="en-US" altLang="ja-JP" sz="20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="" xmlns:a16="http://schemas.microsoft.com/office/drawing/2014/main" id="{1B14B460-E6A0-CB42-B648-7F44807ED916}"/>
              </a:ext>
            </a:extLst>
          </p:cNvPr>
          <p:cNvSpPr txBox="1"/>
          <p:nvPr/>
        </p:nvSpPr>
        <p:spPr>
          <a:xfrm>
            <a:off x="357677" y="5409412"/>
            <a:ext cx="8303509" cy="1012445"/>
          </a:xfrm>
          <a:prstGeom prst="rect">
            <a:avLst/>
          </a:prstGeom>
          <a:ln w="44450">
            <a:solidFill>
              <a:schemeClr val="accent5"/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Black" panose="020B0A00000000000000" pitchFamily="34" charset="-128"/>
                <a:ea typeface="Noto Sans JP Black" panose="020B0A00000000000000" pitchFamily="34" charset="-128"/>
                <a:cs typeface="+mj-cs"/>
              </a:defRPr>
            </a:lvl1pPr>
          </a:lstStyle>
          <a:p>
            <a:pPr algn="l"/>
            <a:endParaRPr kumimoji="1" lang="en-US" altLang="ja-JP" sz="20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3344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正方形/長方形 45">
            <a:extLst>
              <a:ext uri="{FF2B5EF4-FFF2-40B4-BE49-F238E27FC236}">
                <a16:creationId xmlns="" xmlns:a16="http://schemas.microsoft.com/office/drawing/2014/main" id="{6A4BF068-2F35-0446-B974-3C4910A7D52D}"/>
              </a:ext>
            </a:extLst>
          </p:cNvPr>
          <p:cNvSpPr/>
          <p:nvPr/>
        </p:nvSpPr>
        <p:spPr>
          <a:xfrm>
            <a:off x="287679" y="5453529"/>
            <a:ext cx="8609791" cy="1292411"/>
          </a:xfrm>
          <a:prstGeom prst="rect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/>
          <a:p>
            <a:pPr marL="228606" indent="-228606" defTabSz="914422">
              <a:lnSpc>
                <a:spcPct val="150000"/>
              </a:lnSpc>
              <a:spcBef>
                <a:spcPts val="1001"/>
              </a:spcBef>
            </a:pPr>
            <a:endParaRPr lang="en-US" altLang="ja-JP" sz="1600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="" xmlns:a16="http://schemas.microsoft.com/office/drawing/2014/main" id="{1B14B460-E6A0-CB42-B648-7F44807ED916}"/>
              </a:ext>
            </a:extLst>
          </p:cNvPr>
          <p:cNvSpPr txBox="1"/>
          <p:nvPr/>
        </p:nvSpPr>
        <p:spPr>
          <a:xfrm>
            <a:off x="311006" y="1361675"/>
            <a:ext cx="4139855" cy="3570048"/>
          </a:xfrm>
          <a:prstGeom prst="rect">
            <a:avLst/>
          </a:prstGeom>
          <a:ln w="44450">
            <a:solidFill>
              <a:schemeClr val="accent6"/>
            </a:solidFill>
          </a:ln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kumimoji="1" sz="2000" b="0">
                <a:latin typeface="Noto Sans JP Black" panose="020B0A00000000000000" pitchFamily="34" charset="-128"/>
                <a:ea typeface="Noto Sans JP Black" panose="020B0A00000000000000" pitchFamily="34" charset="-128"/>
                <a:cs typeface="+mj-cs"/>
              </a:defRPr>
            </a:lvl1pPr>
          </a:lstStyle>
          <a:p>
            <a:pPr algn="l"/>
            <a:endParaRPr kumimoji="1" lang="en-US" altLang="ja-JP" sz="20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="" xmlns:a16="http://schemas.microsoft.com/office/drawing/2014/main" id="{F8EDB1BC-1752-4B87-9A3B-031BD5101C0B}"/>
              </a:ext>
            </a:extLst>
          </p:cNvPr>
          <p:cNvSpPr txBox="1"/>
          <p:nvPr/>
        </p:nvSpPr>
        <p:spPr>
          <a:xfrm>
            <a:off x="152400" y="342352"/>
            <a:ext cx="7480300" cy="369332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sz="2000" b="1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３－</a:t>
            </a:r>
            <a:r>
              <a:rPr lang="ja-JP" altLang="en-US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４</a:t>
            </a:r>
            <a:r>
              <a:rPr lang="ja-JP" altLang="ja-JP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社会保険（公的医療保険）</a:t>
            </a:r>
            <a:r>
              <a:rPr lang="ja-JP" altLang="ja-JP" dirty="0">
                <a:solidFill>
                  <a:schemeClr val="accent5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について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="" xmlns:a16="http://schemas.microsoft.com/office/drawing/2014/main" id="{88C7DE37-1D07-4A37-A63D-C9FD82642CDC}"/>
              </a:ext>
            </a:extLst>
          </p:cNvPr>
          <p:cNvSpPr txBox="1"/>
          <p:nvPr/>
        </p:nvSpPr>
        <p:spPr>
          <a:xfrm>
            <a:off x="287610" y="1811248"/>
            <a:ext cx="4224112" cy="440077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chemeClr val="accent6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本人や本人が扶養している家族が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="" xmlns:a16="http://schemas.microsoft.com/office/drawing/2014/main" id="{DD19E520-E281-46C7-8D11-9DE7AEE52688}"/>
              </a:ext>
            </a:extLst>
          </p:cNvPr>
          <p:cNvSpPr txBox="1"/>
          <p:nvPr/>
        </p:nvSpPr>
        <p:spPr>
          <a:xfrm>
            <a:off x="398756" y="3021238"/>
            <a:ext cx="4643212" cy="440077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chemeClr val="accent6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自己負担が原則</a:t>
            </a:r>
            <a:r>
              <a:rPr lang="en-US" altLang="ja-JP" sz="9600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ja-JP" dirty="0">
                <a:solidFill>
                  <a:schemeClr val="accent6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割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="" xmlns:a16="http://schemas.microsoft.com/office/drawing/2014/main" id="{C1C062DE-FE9D-46E5-842F-82BAC949CE74}"/>
              </a:ext>
            </a:extLst>
          </p:cNvPr>
          <p:cNvSpPr txBox="1"/>
          <p:nvPr/>
        </p:nvSpPr>
        <p:spPr>
          <a:xfrm>
            <a:off x="268877" y="2174748"/>
            <a:ext cx="4224112" cy="440077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chemeClr val="accent6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病院等で診察を受ける際に医療費等の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="" xmlns:a16="http://schemas.microsoft.com/office/drawing/2014/main" id="{7C7F28E6-66F5-4FAE-AF2C-9A4EBFCF9351}"/>
              </a:ext>
            </a:extLst>
          </p:cNvPr>
          <p:cNvSpPr txBox="1"/>
          <p:nvPr/>
        </p:nvSpPr>
        <p:spPr>
          <a:xfrm>
            <a:off x="192179" y="3676219"/>
            <a:ext cx="2728686" cy="440077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kumimoji="1" b="0">
                <a:latin typeface="Noto Sans JP Light" panose="020B0300000000000000" pitchFamily="34" charset="-128"/>
                <a:ea typeface="Noto Sans JP Light" panose="020B0300000000000000" pitchFamily="34" charset="-128"/>
                <a:cs typeface="+mj-cs"/>
              </a:defRPr>
            </a:lvl1pPr>
          </a:lstStyle>
          <a:p>
            <a:r>
              <a:rPr lang="ja-JP" altLang="ja-JP" dirty="0">
                <a:solidFill>
                  <a:schemeClr val="accent6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7</a:t>
            </a:r>
            <a:r>
              <a:rPr lang="ja-JP" altLang="ja-JP" dirty="0">
                <a:solidFill>
                  <a:schemeClr val="accent6">
                    <a:lumMod val="7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割は健康保険が負担）となる制度。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8BF7A86C-26E1-4818-97BE-F22965EA063D}"/>
              </a:ext>
            </a:extLst>
          </p:cNvPr>
          <p:cNvSpPr txBox="1"/>
          <p:nvPr/>
        </p:nvSpPr>
        <p:spPr>
          <a:xfrm>
            <a:off x="248545" y="803192"/>
            <a:ext cx="3634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病気やケガをしたら・・・</a:t>
            </a:r>
          </a:p>
        </p:txBody>
      </p:sp>
      <p:sp>
        <p:nvSpPr>
          <p:cNvPr id="9" name="楕円 8">
            <a:extLst>
              <a:ext uri="{FF2B5EF4-FFF2-40B4-BE49-F238E27FC236}">
                <a16:creationId xmlns="" xmlns:a16="http://schemas.microsoft.com/office/drawing/2014/main" id="{F7DC7323-90A8-426B-ADD3-3AEECD68CB39}"/>
              </a:ext>
            </a:extLst>
          </p:cNvPr>
          <p:cNvSpPr/>
          <p:nvPr/>
        </p:nvSpPr>
        <p:spPr>
          <a:xfrm>
            <a:off x="6379720" y="2320487"/>
            <a:ext cx="517449" cy="440077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="" xmlns:a16="http://schemas.microsoft.com/office/drawing/2014/main" id="{0B8DDC78-5D5A-485F-907E-CF9D336EE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79063"/>
            <a:ext cx="1399920" cy="139992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="" xmlns:a16="http://schemas.microsoft.com/office/drawing/2014/main" id="{DDD92104-03E9-49F7-A417-9B8FA6CA8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121" y="1071642"/>
            <a:ext cx="1399921" cy="1399921"/>
          </a:xfrm>
          <a:prstGeom prst="rect">
            <a:avLst/>
          </a:prstGeom>
        </p:spPr>
      </p:pic>
      <p:sp>
        <p:nvSpPr>
          <p:cNvPr id="7" name="矢印: 右 6">
            <a:extLst>
              <a:ext uri="{FF2B5EF4-FFF2-40B4-BE49-F238E27FC236}">
                <a16:creationId xmlns="" xmlns:a16="http://schemas.microsoft.com/office/drawing/2014/main" id="{1508B737-AB95-44B9-A47F-A004888CE4A4}"/>
              </a:ext>
            </a:extLst>
          </p:cNvPr>
          <p:cNvSpPr/>
          <p:nvPr/>
        </p:nvSpPr>
        <p:spPr>
          <a:xfrm>
            <a:off x="5842001" y="1845447"/>
            <a:ext cx="1658470" cy="221696"/>
          </a:xfrm>
          <a:prstGeom prst="rightArrow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矢印: 右 21">
            <a:extLst>
              <a:ext uri="{FF2B5EF4-FFF2-40B4-BE49-F238E27FC236}">
                <a16:creationId xmlns="" xmlns:a16="http://schemas.microsoft.com/office/drawing/2014/main" id="{D2C7468E-A196-4195-B07D-1DAA49363E5C}"/>
              </a:ext>
            </a:extLst>
          </p:cNvPr>
          <p:cNvSpPr/>
          <p:nvPr/>
        </p:nvSpPr>
        <p:spPr>
          <a:xfrm rot="10800000">
            <a:off x="5797175" y="1518550"/>
            <a:ext cx="1680883" cy="22169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E6BE750B-D500-4503-9BA5-3F07055BDA8E}"/>
              </a:ext>
            </a:extLst>
          </p:cNvPr>
          <p:cNvSpPr txBox="1"/>
          <p:nvPr/>
        </p:nvSpPr>
        <p:spPr>
          <a:xfrm>
            <a:off x="6243920" y="970459"/>
            <a:ext cx="817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accent5"/>
                </a:solidFill>
              </a:rPr>
              <a:t>診察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="" xmlns:a16="http://schemas.microsoft.com/office/drawing/2014/main" id="{D28C0C1B-C185-48AB-B5EE-EDBFBAEB8EED}"/>
              </a:ext>
            </a:extLst>
          </p:cNvPr>
          <p:cNvSpPr txBox="1"/>
          <p:nvPr/>
        </p:nvSpPr>
        <p:spPr>
          <a:xfrm>
            <a:off x="5521680" y="1298018"/>
            <a:ext cx="2160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accent5"/>
                </a:solidFill>
              </a:rPr>
              <a:t>医療の供給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="" xmlns:a16="http://schemas.microsoft.com/office/drawing/2014/main" id="{BB5A0519-868D-4CC5-AFCF-9F26C699BCE9}"/>
              </a:ext>
            </a:extLst>
          </p:cNvPr>
          <p:cNvSpPr txBox="1"/>
          <p:nvPr/>
        </p:nvSpPr>
        <p:spPr>
          <a:xfrm>
            <a:off x="5624009" y="1991047"/>
            <a:ext cx="2160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accent6"/>
                </a:solidFill>
              </a:rPr>
              <a:t>一部負担金の支払い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="" xmlns:a16="http://schemas.microsoft.com/office/drawing/2014/main" id="{B66C2FF2-611E-44B1-A522-423CE668C8D2}"/>
              </a:ext>
            </a:extLst>
          </p:cNvPr>
          <p:cNvSpPr txBox="1"/>
          <p:nvPr/>
        </p:nvSpPr>
        <p:spPr>
          <a:xfrm>
            <a:off x="6102271" y="2331279"/>
            <a:ext cx="1096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</a:rPr>
              <a:t>３</a:t>
            </a:r>
            <a:r>
              <a:rPr kumimoji="1" lang="ja-JP" altLang="en-US" sz="1200" b="1" dirty="0">
                <a:solidFill>
                  <a:schemeClr val="bg1"/>
                </a:solidFill>
              </a:rPr>
              <a:t>割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="" xmlns:a16="http://schemas.microsoft.com/office/drawing/2014/main" id="{911371AE-DA3B-4642-BAF0-79AED130E2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49"/>
          <a:stretch/>
        </p:blipFill>
        <p:spPr>
          <a:xfrm>
            <a:off x="7515413" y="3282074"/>
            <a:ext cx="1855864" cy="1603194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="" xmlns:a16="http://schemas.microsoft.com/office/drawing/2014/main" id="{71442380-993B-4F45-9D3D-F08AE76C65BF}"/>
              </a:ext>
            </a:extLst>
          </p:cNvPr>
          <p:cNvSpPr txBox="1"/>
          <p:nvPr/>
        </p:nvSpPr>
        <p:spPr>
          <a:xfrm>
            <a:off x="7598806" y="819406"/>
            <a:ext cx="1147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accent6">
                    <a:lumMod val="50000"/>
                  </a:schemeClr>
                </a:solidFill>
              </a:rPr>
              <a:t>医療機関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="" xmlns:a16="http://schemas.microsoft.com/office/drawing/2014/main" id="{B77A1900-CD68-4CF0-BF02-D2F9DADA3049}"/>
              </a:ext>
            </a:extLst>
          </p:cNvPr>
          <p:cNvSpPr txBox="1"/>
          <p:nvPr/>
        </p:nvSpPr>
        <p:spPr>
          <a:xfrm>
            <a:off x="4669230" y="711684"/>
            <a:ext cx="1147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tx2"/>
                </a:solidFill>
              </a:rPr>
              <a:t>被保険者</a:t>
            </a:r>
          </a:p>
          <a:p>
            <a:pPr algn="ctr"/>
            <a:r>
              <a:rPr kumimoji="1" lang="en-US" altLang="ja-JP" sz="1400" dirty="0">
                <a:solidFill>
                  <a:schemeClr val="tx2"/>
                </a:solidFill>
              </a:rPr>
              <a:t>(</a:t>
            </a:r>
            <a:r>
              <a:rPr kumimoji="1" lang="ja-JP" altLang="en-US" sz="1400" dirty="0">
                <a:solidFill>
                  <a:schemeClr val="tx2"/>
                </a:solidFill>
              </a:rPr>
              <a:t>患者</a:t>
            </a:r>
            <a:r>
              <a:rPr kumimoji="1" lang="en-US" altLang="ja-JP" sz="1400" dirty="0">
                <a:solidFill>
                  <a:schemeClr val="tx2"/>
                </a:solidFill>
              </a:rPr>
              <a:t>)</a:t>
            </a:r>
            <a:endParaRPr kumimoji="1" lang="ja-JP" altLang="en-US" sz="1400" dirty="0">
              <a:solidFill>
                <a:schemeClr val="tx2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="" xmlns:a16="http://schemas.microsoft.com/office/drawing/2014/main" id="{FB9F1581-1BEF-4F89-AAE6-B10DFB16F31C}"/>
              </a:ext>
            </a:extLst>
          </p:cNvPr>
          <p:cNvSpPr txBox="1"/>
          <p:nvPr/>
        </p:nvSpPr>
        <p:spPr>
          <a:xfrm>
            <a:off x="7414725" y="5017525"/>
            <a:ext cx="1751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/>
              <a:t>審査支払機関</a:t>
            </a:r>
          </a:p>
        </p:txBody>
      </p:sp>
      <p:sp>
        <p:nvSpPr>
          <p:cNvPr id="30" name="矢印: 右 29">
            <a:extLst>
              <a:ext uri="{FF2B5EF4-FFF2-40B4-BE49-F238E27FC236}">
                <a16:creationId xmlns="" xmlns:a16="http://schemas.microsoft.com/office/drawing/2014/main" id="{E9FA99C0-CA86-44D1-B0E7-43551ADF82D4}"/>
              </a:ext>
            </a:extLst>
          </p:cNvPr>
          <p:cNvSpPr/>
          <p:nvPr/>
        </p:nvSpPr>
        <p:spPr>
          <a:xfrm rot="5400000">
            <a:off x="8118945" y="2850488"/>
            <a:ext cx="560439" cy="221695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矢印: 右 30">
            <a:extLst>
              <a:ext uri="{FF2B5EF4-FFF2-40B4-BE49-F238E27FC236}">
                <a16:creationId xmlns="" xmlns:a16="http://schemas.microsoft.com/office/drawing/2014/main" id="{9736E75F-75A0-404F-9AFB-49DC1A893A5C}"/>
              </a:ext>
            </a:extLst>
          </p:cNvPr>
          <p:cNvSpPr/>
          <p:nvPr/>
        </p:nvSpPr>
        <p:spPr>
          <a:xfrm rot="16200000">
            <a:off x="7675815" y="2750386"/>
            <a:ext cx="791883" cy="221695"/>
          </a:xfrm>
          <a:prstGeom prst="rightArrow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="" xmlns:a16="http://schemas.microsoft.com/office/drawing/2014/main" id="{3432E567-F11A-4E08-A458-4F11984184F7}"/>
              </a:ext>
            </a:extLst>
          </p:cNvPr>
          <p:cNvSpPr txBox="1"/>
          <p:nvPr/>
        </p:nvSpPr>
        <p:spPr>
          <a:xfrm>
            <a:off x="8388749" y="2735235"/>
            <a:ext cx="369332" cy="5984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730179"/>
                </a:solidFill>
              </a:rPr>
              <a:t>請求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="" xmlns:a16="http://schemas.microsoft.com/office/drawing/2014/main" id="{9EF133C9-AF9A-4EDD-92B6-EBDC102034D2}"/>
              </a:ext>
            </a:extLst>
          </p:cNvPr>
          <p:cNvSpPr txBox="1"/>
          <p:nvPr/>
        </p:nvSpPr>
        <p:spPr>
          <a:xfrm>
            <a:off x="7715739" y="2734256"/>
            <a:ext cx="369332" cy="6638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70AD47"/>
                </a:solidFill>
              </a:rPr>
              <a:t>支払い</a:t>
            </a:r>
          </a:p>
        </p:txBody>
      </p:sp>
      <p:sp>
        <p:nvSpPr>
          <p:cNvPr id="34" name="楕円 33">
            <a:extLst>
              <a:ext uri="{FF2B5EF4-FFF2-40B4-BE49-F238E27FC236}">
                <a16:creationId xmlns="" xmlns:a16="http://schemas.microsoft.com/office/drawing/2014/main" id="{FDE770C2-2CC5-4202-95B3-6EA34ED5BC5D}"/>
              </a:ext>
            </a:extLst>
          </p:cNvPr>
          <p:cNvSpPr/>
          <p:nvPr/>
        </p:nvSpPr>
        <p:spPr>
          <a:xfrm>
            <a:off x="6850530" y="2599625"/>
            <a:ext cx="902898" cy="767891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="" xmlns:a16="http://schemas.microsoft.com/office/drawing/2014/main" id="{3FBFF1E1-0ED9-4D32-9DFF-02C616FEAEAC}"/>
              </a:ext>
            </a:extLst>
          </p:cNvPr>
          <p:cNvSpPr txBox="1"/>
          <p:nvPr/>
        </p:nvSpPr>
        <p:spPr>
          <a:xfrm>
            <a:off x="6749351" y="2782241"/>
            <a:ext cx="1096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</a:rPr>
              <a:t>７</a:t>
            </a:r>
            <a:r>
              <a:rPr kumimoji="1" lang="ja-JP" altLang="en-US" sz="1200" b="1" dirty="0">
                <a:solidFill>
                  <a:schemeClr val="bg1"/>
                </a:solidFill>
              </a:rPr>
              <a:t>割</a:t>
            </a:r>
          </a:p>
        </p:txBody>
      </p:sp>
      <p:sp>
        <p:nvSpPr>
          <p:cNvPr id="36" name="矢印: 右 35">
            <a:extLst>
              <a:ext uri="{FF2B5EF4-FFF2-40B4-BE49-F238E27FC236}">
                <a16:creationId xmlns="" xmlns:a16="http://schemas.microsoft.com/office/drawing/2014/main" id="{19349D6C-927D-4863-9341-C69629F16E34}"/>
              </a:ext>
            </a:extLst>
          </p:cNvPr>
          <p:cNvSpPr/>
          <p:nvPr/>
        </p:nvSpPr>
        <p:spPr>
          <a:xfrm>
            <a:off x="6081059" y="4164580"/>
            <a:ext cx="1568823" cy="221696"/>
          </a:xfrm>
          <a:prstGeom prst="rightArrow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矢印: 右 36">
            <a:extLst>
              <a:ext uri="{FF2B5EF4-FFF2-40B4-BE49-F238E27FC236}">
                <a16:creationId xmlns="" xmlns:a16="http://schemas.microsoft.com/office/drawing/2014/main" id="{BEC73CF5-FC86-4210-9F82-505EF592ED8A}"/>
              </a:ext>
            </a:extLst>
          </p:cNvPr>
          <p:cNvSpPr/>
          <p:nvPr/>
        </p:nvSpPr>
        <p:spPr>
          <a:xfrm rot="10800000">
            <a:off x="5916704" y="3837682"/>
            <a:ext cx="1643531" cy="221695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="" xmlns:a16="http://schemas.microsoft.com/office/drawing/2014/main" id="{AC05FE03-544B-4A6C-8048-1382BA0E9D3A}"/>
              </a:ext>
            </a:extLst>
          </p:cNvPr>
          <p:cNvSpPr txBox="1"/>
          <p:nvPr/>
        </p:nvSpPr>
        <p:spPr>
          <a:xfrm>
            <a:off x="5860882" y="3627058"/>
            <a:ext cx="844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730179"/>
                </a:solidFill>
              </a:rPr>
              <a:t>請求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="" xmlns:a16="http://schemas.microsoft.com/office/drawing/2014/main" id="{0C9ED4FB-099C-44F0-9D71-5D11F89DEF3B}"/>
              </a:ext>
            </a:extLst>
          </p:cNvPr>
          <p:cNvSpPr txBox="1"/>
          <p:nvPr/>
        </p:nvSpPr>
        <p:spPr>
          <a:xfrm>
            <a:off x="6659926" y="4362142"/>
            <a:ext cx="1054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70AD47"/>
                </a:solidFill>
              </a:rPr>
              <a:t>支払い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="" xmlns:a16="http://schemas.microsoft.com/office/drawing/2014/main" id="{A7FA096A-4550-4F10-97C8-97A8B4E0D881}"/>
              </a:ext>
            </a:extLst>
          </p:cNvPr>
          <p:cNvSpPr txBox="1"/>
          <p:nvPr/>
        </p:nvSpPr>
        <p:spPr>
          <a:xfrm>
            <a:off x="4782427" y="2664142"/>
            <a:ext cx="553998" cy="8026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accent6"/>
                </a:solidFill>
              </a:rPr>
              <a:t>保険料</a:t>
            </a:r>
          </a:p>
          <a:p>
            <a:r>
              <a:rPr kumimoji="1" lang="ja-JP" altLang="en-US" sz="1200" dirty="0">
                <a:solidFill>
                  <a:schemeClr val="accent6"/>
                </a:solidFill>
              </a:rPr>
              <a:t>納付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="" xmlns:a16="http://schemas.microsoft.com/office/drawing/2014/main" id="{01E80B63-C62F-40BF-8708-8B238560DE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470" y="3419726"/>
            <a:ext cx="1399920" cy="1618405"/>
          </a:xfrm>
          <a:prstGeom prst="rect">
            <a:avLst/>
          </a:prstGeom>
        </p:spPr>
      </p:pic>
      <p:sp>
        <p:nvSpPr>
          <p:cNvPr id="43" name="矢印: 右 42">
            <a:extLst>
              <a:ext uri="{FF2B5EF4-FFF2-40B4-BE49-F238E27FC236}">
                <a16:creationId xmlns="" xmlns:a16="http://schemas.microsoft.com/office/drawing/2014/main" id="{071FC39A-C877-469A-BE15-849FF085D494}"/>
              </a:ext>
            </a:extLst>
          </p:cNvPr>
          <p:cNvSpPr/>
          <p:nvPr/>
        </p:nvSpPr>
        <p:spPr>
          <a:xfrm rot="5400000">
            <a:off x="5018989" y="2928978"/>
            <a:ext cx="703642" cy="221695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="" xmlns:a16="http://schemas.microsoft.com/office/drawing/2014/main" id="{9880166D-316E-479F-883F-A13A81F85242}"/>
              </a:ext>
            </a:extLst>
          </p:cNvPr>
          <p:cNvSpPr txBox="1"/>
          <p:nvPr/>
        </p:nvSpPr>
        <p:spPr>
          <a:xfrm>
            <a:off x="4762781" y="5017525"/>
            <a:ext cx="1147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/>
              <a:t>保険者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293476" y="1102729"/>
            <a:ext cx="2769223" cy="6284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="" xmlns:a16="http://schemas.microsoft.com/office/drawing/2014/main" id="{32DC57D2-D44F-4DC1-84F4-06BBECC71E86}"/>
              </a:ext>
            </a:extLst>
          </p:cNvPr>
          <p:cNvSpPr txBox="1"/>
          <p:nvPr/>
        </p:nvSpPr>
        <p:spPr>
          <a:xfrm>
            <a:off x="533549" y="1027925"/>
            <a:ext cx="2588270" cy="676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b="1" dirty="0">
                <a:solidFill>
                  <a:srgbClr val="FFFFFF"/>
                </a:solidFill>
              </a:rPr>
              <a:t>公的医療保険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286789" y="5246452"/>
            <a:ext cx="2967479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医療費が高額となった場合</a:t>
            </a:r>
            <a:endParaRPr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366059" y="6227155"/>
            <a:ext cx="7896413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+mj-ea"/>
              </a:rPr>
              <a:t>年収</a:t>
            </a:r>
            <a:r>
              <a:rPr lang="en-US" altLang="ja-JP" dirty="0">
                <a:latin typeface="+mj-ea"/>
              </a:rPr>
              <a:t>350</a:t>
            </a:r>
            <a:r>
              <a:rPr lang="ja-JP" altLang="en-US" dirty="0">
                <a:latin typeface="+mj-ea"/>
              </a:rPr>
              <a:t>万円の世帯は、</a:t>
            </a:r>
            <a:r>
              <a:rPr lang="en-US" altLang="ja-JP" dirty="0">
                <a:latin typeface="+mj-ea"/>
              </a:rPr>
              <a:t>1</a:t>
            </a:r>
            <a:r>
              <a:rPr lang="ja-JP" altLang="en-US" dirty="0">
                <a:latin typeface="+mj-ea"/>
              </a:rPr>
              <a:t>ヶ月の医療費自己負担の上限額が</a:t>
            </a:r>
            <a:r>
              <a:rPr lang="en-US" altLang="ja-JP" dirty="0">
                <a:latin typeface="+mj-ea"/>
              </a:rPr>
              <a:t>57,600</a:t>
            </a:r>
            <a:r>
              <a:rPr lang="ja-JP" altLang="en-US" dirty="0">
                <a:latin typeface="+mj-ea"/>
              </a:rPr>
              <a:t>円となる。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373529" y="5649277"/>
            <a:ext cx="8710706" cy="74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>
                <a:solidFill>
                  <a:srgbClr val="000000"/>
                </a:solidFill>
              </a:rPr>
              <a:t>一定の自己負担ですむ（限度額を超えた分について払い戻しを受けられる）</a:t>
            </a:r>
            <a:endParaRPr lang="en-US" altLang="ja-JP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r>
              <a:rPr lang="ja-JP" altLang="en-US" b="1" dirty="0">
                <a:solidFill>
                  <a:srgbClr val="000000"/>
                </a:solidFill>
              </a:rPr>
              <a:t>高額療養費制度</a:t>
            </a:r>
            <a:r>
              <a:rPr lang="ja-JP" altLang="en-US" dirty="0">
                <a:solidFill>
                  <a:srgbClr val="000000"/>
                </a:solidFill>
              </a:rPr>
              <a:t>がある。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1007" y="4192258"/>
            <a:ext cx="4113171" cy="7652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r>
              <a:rPr kumimoji="1" lang="ja-JP" altLang="en-US" sz="1200" b="1" dirty="0">
                <a:solidFill>
                  <a:schemeClr val="accent6">
                    <a:lumMod val="50000"/>
                  </a:schemeClr>
                </a:solidFill>
              </a:rPr>
              <a:t>（注）</a:t>
            </a:r>
            <a:r>
              <a:rPr kumimoji="1" lang="ja-JP" altLang="en-US" sz="1200" dirty="0">
                <a:solidFill>
                  <a:schemeClr val="accent6">
                    <a:lumMod val="50000"/>
                  </a:schemeClr>
                </a:solidFill>
              </a:rPr>
              <a:t>医療費等の自己負担割合</a:t>
            </a:r>
            <a:endParaRPr kumimoji="1" lang="en-US" altLang="ja-JP" sz="12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kumimoji="1" lang="ja-JP" altLang="en-US" sz="1200" dirty="0">
                <a:solidFill>
                  <a:schemeClr val="accent6">
                    <a:lumMod val="50000"/>
                  </a:schemeClr>
                </a:solidFill>
              </a:rPr>
              <a:t>・</a:t>
            </a:r>
            <a:r>
              <a:rPr kumimoji="1" lang="ja-JP" altLang="en-US" sz="1200" b="1" dirty="0">
                <a:solidFill>
                  <a:schemeClr val="accent6">
                    <a:lumMod val="50000"/>
                  </a:schemeClr>
                </a:solidFill>
              </a:rPr>
              <a:t>小学生～</a:t>
            </a:r>
            <a:r>
              <a:rPr kumimoji="1" lang="en-US" altLang="ja-JP" sz="1200" b="1" dirty="0">
                <a:solidFill>
                  <a:schemeClr val="accent6">
                    <a:lumMod val="50000"/>
                  </a:schemeClr>
                </a:solidFill>
              </a:rPr>
              <a:t>69</a:t>
            </a:r>
            <a:r>
              <a:rPr kumimoji="1" lang="ja-JP" altLang="en-US" sz="1200" b="1" dirty="0">
                <a:solidFill>
                  <a:schemeClr val="accent6">
                    <a:lumMod val="50000"/>
                  </a:schemeClr>
                </a:solidFill>
              </a:rPr>
              <a:t>歳：３割</a:t>
            </a:r>
            <a:endParaRPr kumimoji="1" lang="en-US" altLang="ja-JP" sz="12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kumimoji="1" lang="ja-JP" altLang="en-US" sz="1050" dirty="0">
                <a:solidFill>
                  <a:schemeClr val="accent6">
                    <a:lumMod val="50000"/>
                  </a:schemeClr>
                </a:solidFill>
              </a:rPr>
              <a:t>・未就学児：</a:t>
            </a:r>
            <a:r>
              <a:rPr kumimoji="1" lang="en-US" altLang="ja-JP" sz="105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kumimoji="1" lang="ja-JP" altLang="en-US" sz="1050" dirty="0">
                <a:solidFill>
                  <a:schemeClr val="accent6">
                    <a:lumMod val="50000"/>
                  </a:schemeClr>
                </a:solidFill>
              </a:rPr>
              <a:t>割 ・</a:t>
            </a:r>
            <a:r>
              <a:rPr kumimoji="1" lang="en-US" altLang="ja-JP" sz="1050" dirty="0">
                <a:solidFill>
                  <a:schemeClr val="accent6">
                    <a:lumMod val="50000"/>
                  </a:schemeClr>
                </a:solidFill>
              </a:rPr>
              <a:t>70</a:t>
            </a:r>
            <a:r>
              <a:rPr kumimoji="1" lang="ja-JP" altLang="en-US" sz="1050" dirty="0">
                <a:solidFill>
                  <a:schemeClr val="accent6">
                    <a:lumMod val="50000"/>
                  </a:schemeClr>
                </a:solidFill>
              </a:rPr>
              <a:t>～</a:t>
            </a:r>
            <a:r>
              <a:rPr kumimoji="1" lang="en-US" altLang="ja-JP" sz="1050" dirty="0">
                <a:solidFill>
                  <a:schemeClr val="accent6">
                    <a:lumMod val="50000"/>
                  </a:schemeClr>
                </a:solidFill>
              </a:rPr>
              <a:t>74</a:t>
            </a:r>
            <a:r>
              <a:rPr kumimoji="1" lang="ja-JP" altLang="en-US" sz="1050" dirty="0">
                <a:solidFill>
                  <a:schemeClr val="accent6">
                    <a:lumMod val="50000"/>
                  </a:schemeClr>
                </a:solidFill>
              </a:rPr>
              <a:t>歳：</a:t>
            </a:r>
            <a:r>
              <a:rPr kumimoji="1" lang="en-US" altLang="ja-JP" sz="105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kumimoji="1" lang="ja-JP" altLang="en-US" sz="1050" dirty="0">
                <a:solidFill>
                  <a:schemeClr val="accent6">
                    <a:lumMod val="50000"/>
                  </a:schemeClr>
                </a:solidFill>
              </a:rPr>
              <a:t>割（</a:t>
            </a:r>
            <a:r>
              <a:rPr kumimoji="1" lang="en-US" altLang="ja-JP" sz="1050" dirty="0">
                <a:solidFill>
                  <a:schemeClr val="accent6">
                    <a:lumMod val="50000"/>
                  </a:schemeClr>
                </a:solidFill>
              </a:rPr>
              <a:t>※</a:t>
            </a:r>
            <a:r>
              <a:rPr kumimoji="1" lang="ja-JP" altLang="en-US" sz="1050" dirty="0">
                <a:solidFill>
                  <a:schemeClr val="accent6">
                    <a:lumMod val="50000"/>
                  </a:schemeClr>
                </a:solidFill>
              </a:rPr>
              <a:t>）・</a:t>
            </a:r>
            <a:r>
              <a:rPr kumimoji="1" lang="en-US" altLang="ja-JP" sz="1050" dirty="0">
                <a:solidFill>
                  <a:schemeClr val="accent6">
                    <a:lumMod val="50000"/>
                  </a:schemeClr>
                </a:solidFill>
              </a:rPr>
              <a:t>75</a:t>
            </a:r>
            <a:r>
              <a:rPr kumimoji="1" lang="ja-JP" altLang="en-US" sz="1050" dirty="0">
                <a:solidFill>
                  <a:schemeClr val="accent6">
                    <a:lumMod val="50000"/>
                  </a:schemeClr>
                </a:solidFill>
              </a:rPr>
              <a:t>歳以上：</a:t>
            </a:r>
            <a:r>
              <a:rPr kumimoji="1" lang="en-US" altLang="ja-JP" sz="105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kumimoji="1" lang="ja-JP" altLang="en-US" sz="1050" dirty="0">
                <a:solidFill>
                  <a:schemeClr val="accent6">
                    <a:lumMod val="50000"/>
                  </a:schemeClr>
                </a:solidFill>
              </a:rPr>
              <a:t>割（</a:t>
            </a:r>
            <a:r>
              <a:rPr kumimoji="1" lang="en-US" altLang="ja-JP" sz="1050" dirty="0">
                <a:solidFill>
                  <a:schemeClr val="accent6">
                    <a:lumMod val="50000"/>
                  </a:schemeClr>
                </a:solidFill>
              </a:rPr>
              <a:t>※</a:t>
            </a:r>
            <a:r>
              <a:rPr kumimoji="1" lang="ja-JP" altLang="en-US" sz="1050" dirty="0">
                <a:solidFill>
                  <a:schemeClr val="accent6">
                    <a:lumMod val="50000"/>
                  </a:schemeClr>
                </a:solidFill>
              </a:rPr>
              <a:t>）</a:t>
            </a:r>
            <a:endParaRPr kumimoji="1" lang="en-US" altLang="ja-JP" sz="105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kumimoji="1" lang="ja-JP" altLang="en-US" sz="1050" dirty="0">
                <a:solidFill>
                  <a:schemeClr val="accent6">
                    <a:lumMod val="50000"/>
                  </a:schemeClr>
                </a:solidFill>
              </a:rPr>
              <a:t>　</a:t>
            </a:r>
            <a:r>
              <a:rPr kumimoji="1" lang="en-US" altLang="ja-JP" sz="1050" dirty="0">
                <a:solidFill>
                  <a:schemeClr val="accent6">
                    <a:lumMod val="50000"/>
                  </a:schemeClr>
                </a:solidFill>
              </a:rPr>
              <a:t>※</a:t>
            </a:r>
            <a:r>
              <a:rPr kumimoji="1" lang="ja-JP" altLang="en-US" sz="1050" dirty="0">
                <a:solidFill>
                  <a:schemeClr val="accent6">
                    <a:lumMod val="50000"/>
                  </a:schemeClr>
                </a:solidFill>
              </a:rPr>
              <a:t>現役並み所得者は３割</a:t>
            </a:r>
            <a:endParaRPr kumimoji="1" lang="en-US" altLang="ja-JP" sz="105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8218</TotalTime>
  <Words>1619</Words>
  <Application>Microsoft Office PowerPoint</Application>
  <PresentationFormat>画面に合わせる (4:3)</PresentationFormat>
  <Paragraphs>296</Paragraphs>
  <Slides>17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5" baseType="lpstr">
      <vt:lpstr>AR P悠々ｺﾞｼｯｸ体E04</vt:lpstr>
      <vt:lpstr>Yu Gothic Medium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橋口 彰人</dc:creator>
  <cp:lastModifiedBy>鷲見 健作</cp:lastModifiedBy>
  <cp:revision>557</cp:revision>
  <cp:lastPrinted>2021-05-28T07:56:01Z</cp:lastPrinted>
  <dcterms:created xsi:type="dcterms:W3CDTF">2020-12-25T09:39:05Z</dcterms:created>
  <dcterms:modified xsi:type="dcterms:W3CDTF">2021-06-01T01:33:51Z</dcterms:modified>
</cp:coreProperties>
</file>