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3060"/>
    <a:srgbClr val="B87A99"/>
    <a:srgbClr val="F5A3B8"/>
    <a:srgbClr val="777576"/>
    <a:srgbClr val="F8D4D4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7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7564-50B5-4DE3-9753-DE6E834445F0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EDCC-4060-405A-BF76-47A7E919DB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7485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7564-50B5-4DE3-9753-DE6E834445F0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EDCC-4060-405A-BF76-47A7E919DB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246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7564-50B5-4DE3-9753-DE6E834445F0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EDCC-4060-405A-BF76-47A7E919DB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045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7564-50B5-4DE3-9753-DE6E834445F0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EDCC-4060-405A-BF76-47A7E919DB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6058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7564-50B5-4DE3-9753-DE6E834445F0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EDCC-4060-405A-BF76-47A7E919DB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4015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7564-50B5-4DE3-9753-DE6E834445F0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EDCC-4060-405A-BF76-47A7E919DB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913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7564-50B5-4DE3-9753-DE6E834445F0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EDCC-4060-405A-BF76-47A7E919DB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9942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7564-50B5-4DE3-9753-DE6E834445F0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EDCC-4060-405A-BF76-47A7E919DB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6692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7564-50B5-4DE3-9753-DE6E834445F0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EDCC-4060-405A-BF76-47A7E919DB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0768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7564-50B5-4DE3-9753-DE6E834445F0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EDCC-4060-405A-BF76-47A7E919DB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1609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7564-50B5-4DE3-9753-DE6E834445F0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EDCC-4060-405A-BF76-47A7E919DB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388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D7564-50B5-4DE3-9753-DE6E834445F0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AEDCC-4060-405A-BF76-47A7E919DB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713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D4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87D9D61B-B2AA-450F-9E34-67584FEC956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63" y="4515578"/>
            <a:ext cx="2596750" cy="2483527"/>
          </a:xfrm>
          <a:prstGeom prst="rect">
            <a:avLst/>
          </a:prstGeom>
        </p:spPr>
      </p:pic>
      <p:sp>
        <p:nvSpPr>
          <p:cNvPr id="6" name="思考の吹き出し: 雲形 5">
            <a:extLst>
              <a:ext uri="{FF2B5EF4-FFF2-40B4-BE49-F238E27FC236}">
                <a16:creationId xmlns:a16="http://schemas.microsoft.com/office/drawing/2014/main" id="{B382E29A-25EA-405A-BDFB-DFD02ACFA027}"/>
              </a:ext>
            </a:extLst>
          </p:cNvPr>
          <p:cNvSpPr/>
          <p:nvPr/>
        </p:nvSpPr>
        <p:spPr>
          <a:xfrm>
            <a:off x="3893235" y="4506665"/>
            <a:ext cx="2756368" cy="2160094"/>
          </a:xfrm>
          <a:prstGeom prst="cloudCallout">
            <a:avLst>
              <a:gd name="adj1" fmla="val -68297"/>
              <a:gd name="adj2" fmla="val -19558"/>
            </a:avLst>
          </a:prstGeom>
          <a:solidFill>
            <a:schemeClr val="bg1"/>
          </a:solidFill>
          <a:ln>
            <a:solidFill>
              <a:srgbClr val="B87A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思考の吹き出し: 雲形 6">
            <a:extLst>
              <a:ext uri="{FF2B5EF4-FFF2-40B4-BE49-F238E27FC236}">
                <a16:creationId xmlns:a16="http://schemas.microsoft.com/office/drawing/2014/main" id="{8C29E152-3D1F-425E-93EE-3D666385E1D2}"/>
              </a:ext>
            </a:extLst>
          </p:cNvPr>
          <p:cNvSpPr/>
          <p:nvPr/>
        </p:nvSpPr>
        <p:spPr>
          <a:xfrm>
            <a:off x="3400864" y="1832658"/>
            <a:ext cx="3178399" cy="2441447"/>
          </a:xfrm>
          <a:prstGeom prst="cloudCallout">
            <a:avLst>
              <a:gd name="adj1" fmla="val -52209"/>
              <a:gd name="adj2" fmla="val 65003"/>
            </a:avLst>
          </a:prstGeom>
          <a:solidFill>
            <a:schemeClr val="bg1"/>
          </a:solidFill>
          <a:ln>
            <a:solidFill>
              <a:srgbClr val="B87A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思考の吹き出し: 雲形 7">
            <a:extLst>
              <a:ext uri="{FF2B5EF4-FFF2-40B4-BE49-F238E27FC236}">
                <a16:creationId xmlns:a16="http://schemas.microsoft.com/office/drawing/2014/main" id="{4F382B9C-997D-47BD-93F5-A7DDCD7FABE6}"/>
              </a:ext>
            </a:extLst>
          </p:cNvPr>
          <p:cNvSpPr/>
          <p:nvPr/>
        </p:nvSpPr>
        <p:spPr>
          <a:xfrm>
            <a:off x="134540" y="1859664"/>
            <a:ext cx="2903858" cy="2232715"/>
          </a:xfrm>
          <a:prstGeom prst="cloudCallout">
            <a:avLst>
              <a:gd name="adj1" fmla="val 19503"/>
              <a:gd name="adj2" fmla="val 64409"/>
            </a:avLst>
          </a:prstGeom>
          <a:solidFill>
            <a:schemeClr val="bg1"/>
          </a:solidFill>
          <a:ln>
            <a:solidFill>
              <a:srgbClr val="B87A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DE18DAC5-0D83-4A54-90BD-146889C4916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6831" y="5013100"/>
            <a:ext cx="1454055" cy="1364449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933B6A0F-3726-4F0D-B972-2BC411D9AB0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258" y="2308274"/>
            <a:ext cx="1136037" cy="142618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7E5157CF-C2B5-4EBC-87C6-54055A36074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41988">
            <a:off x="1330524" y="2449882"/>
            <a:ext cx="830855" cy="1242356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65A1A71-7D5A-4ED1-BD19-9622B1155EA6}"/>
              </a:ext>
            </a:extLst>
          </p:cNvPr>
          <p:cNvSpPr txBox="1"/>
          <p:nvPr/>
        </p:nvSpPr>
        <p:spPr>
          <a:xfrm>
            <a:off x="556570" y="2049741"/>
            <a:ext cx="2481827" cy="707886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r>
              <a:rPr kumimoji="1" lang="ja-JP" altLang="en-US" sz="4000" b="1" dirty="0">
                <a:ln w="0">
                  <a:noFill/>
                </a:ln>
                <a:solidFill>
                  <a:srgbClr val="E83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消毒は？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58580C7-FEEE-46D2-920A-4848298252EA}"/>
              </a:ext>
            </a:extLst>
          </p:cNvPr>
          <p:cNvSpPr txBox="1"/>
          <p:nvPr/>
        </p:nvSpPr>
        <p:spPr>
          <a:xfrm rot="893364">
            <a:off x="4818345" y="4777731"/>
            <a:ext cx="2481827" cy="707886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r>
              <a:rPr kumimoji="1" lang="ja-JP" altLang="en-US" sz="4000" b="1" dirty="0">
                <a:ln w="0">
                  <a:noFill/>
                </a:ln>
                <a:solidFill>
                  <a:srgbClr val="E83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換気は？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8137460-2516-4343-96D0-CF74A7867959}"/>
              </a:ext>
            </a:extLst>
          </p:cNvPr>
          <p:cNvSpPr txBox="1"/>
          <p:nvPr/>
        </p:nvSpPr>
        <p:spPr>
          <a:xfrm>
            <a:off x="190173" y="453410"/>
            <a:ext cx="6417226" cy="1007288"/>
          </a:xfrm>
          <a:prstGeom prst="rect">
            <a:avLst/>
          </a:prstGeom>
          <a:noFill/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kumimoji="1" lang="ja-JP" altLang="en-US" sz="2400" b="1" dirty="0">
                <a:ln w="10160">
                  <a:solidFill>
                    <a:srgbClr val="E8306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新型コロナウイルス感染症</a:t>
            </a:r>
            <a:endParaRPr kumimoji="1" lang="en-US" altLang="ja-JP" sz="2400" b="1" dirty="0">
              <a:ln w="10160">
                <a:solidFill>
                  <a:srgbClr val="E83060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5280"/>
              </a:lnSpc>
            </a:pPr>
            <a:r>
              <a:rPr kumimoji="1" lang="ja-JP" altLang="en-US" sz="4400" b="1" dirty="0">
                <a:ln w="10160">
                  <a:solidFill>
                    <a:srgbClr val="E8306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感染予防対策等相談窓口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BEA80CA-C057-4A4E-958A-F3C5152F41B5}"/>
              </a:ext>
            </a:extLst>
          </p:cNvPr>
          <p:cNvSpPr txBox="1"/>
          <p:nvPr/>
        </p:nvSpPr>
        <p:spPr>
          <a:xfrm rot="20456686">
            <a:off x="291526" y="5258768"/>
            <a:ext cx="10691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>
                <a:solidFill>
                  <a:srgbClr val="E83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？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963C121-F872-4F22-AE69-33B665083483}"/>
              </a:ext>
            </a:extLst>
          </p:cNvPr>
          <p:cNvSpPr txBox="1"/>
          <p:nvPr/>
        </p:nvSpPr>
        <p:spPr>
          <a:xfrm rot="1399415">
            <a:off x="2589087" y="3993865"/>
            <a:ext cx="10691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>
                <a:solidFill>
                  <a:srgbClr val="E83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？</a:t>
            </a:r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C60FAC31-638F-4487-8D8F-15348A0E055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8489" y="2389227"/>
            <a:ext cx="1959334" cy="1230941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7DCFDB93-B29D-48A5-9E72-6B63743F48B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229" y="2728002"/>
            <a:ext cx="352348" cy="935078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693D784-FC3E-46DD-B5CF-B9FDF0CF1F4E}"/>
              </a:ext>
            </a:extLst>
          </p:cNvPr>
          <p:cNvSpPr txBox="1"/>
          <p:nvPr/>
        </p:nvSpPr>
        <p:spPr>
          <a:xfrm rot="627899">
            <a:off x="4676277" y="2120594"/>
            <a:ext cx="3334574" cy="584518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r>
              <a:rPr kumimoji="1" lang="ja-JP" altLang="en-US" sz="4000" b="1" dirty="0">
                <a:ln w="0">
                  <a:noFill/>
                </a:ln>
                <a:solidFill>
                  <a:srgbClr val="E83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出勤は？</a:t>
            </a: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87AEF44E-9CCF-4546-9B68-CFDAA6477EB2}"/>
              </a:ext>
            </a:extLst>
          </p:cNvPr>
          <p:cNvSpPr/>
          <p:nvPr/>
        </p:nvSpPr>
        <p:spPr>
          <a:xfrm>
            <a:off x="101114" y="7432583"/>
            <a:ext cx="6569612" cy="2124798"/>
          </a:xfrm>
          <a:prstGeom prst="roundRect">
            <a:avLst/>
          </a:prstGeom>
          <a:solidFill>
            <a:schemeClr val="bg1"/>
          </a:solidFill>
          <a:ln>
            <a:solidFill>
              <a:srgbClr val="B87A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2D50891-D876-4FD7-BAAF-BC175CC5D804}"/>
              </a:ext>
            </a:extLst>
          </p:cNvPr>
          <p:cNvSpPr txBox="1"/>
          <p:nvPr/>
        </p:nvSpPr>
        <p:spPr>
          <a:xfrm>
            <a:off x="223108" y="7586429"/>
            <a:ext cx="6569612" cy="2039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感染症専門家等（医師・感染管理認定看護師）による，適切な指導・助言を行います．</a:t>
            </a:r>
            <a:endParaRPr kumimoji="1"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■ 開設期間　令和３年７月</a:t>
            </a:r>
            <a:r>
              <a:rPr kumimoji="1"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日（月）～　令和３年</a:t>
            </a:r>
            <a:r>
              <a:rPr kumimoji="1"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日（木）</a:t>
            </a:r>
          </a:p>
          <a:p>
            <a:pPr marL="1082675"/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状況により，予定期間の途中で終了する場合があります。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■ 対  象 者　障害福祉サービス等事業所の職員</a:t>
            </a:r>
            <a:endParaRPr kumimoji="1"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■ 相談方法　下記</a:t>
            </a:r>
            <a:r>
              <a:rPr kumimoji="1"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に相談内容を入力・送信してください．</a:t>
            </a:r>
            <a:endParaRPr kumimoji="1"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89013"/>
            <a:r>
              <a: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後日，回答を返信いたします．</a:t>
            </a:r>
            <a:endParaRPr kumimoji="1"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89013"/>
            <a:r>
              <a:rPr kumimoji="1"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QR</a:t>
            </a:r>
            <a:r>
              <a: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コードからも入力可能です．</a:t>
            </a:r>
          </a:p>
          <a:p>
            <a:pPr>
              <a:spcBef>
                <a:spcPts val="600"/>
              </a:spcBef>
            </a:pPr>
            <a:r>
              <a:rPr kumimoji="1"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入力用</a:t>
            </a:r>
            <a:r>
              <a:rPr kumimoji="1"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URL】</a:t>
            </a:r>
            <a:r>
              <a: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https://ws.formzu.net/fgen/S26143804/</a:t>
            </a:r>
          </a:p>
        </p:txBody>
      </p:sp>
      <p:pic>
        <p:nvPicPr>
          <p:cNvPr id="30" name="図 29">
            <a:extLst>
              <a:ext uri="{FF2B5EF4-FFF2-40B4-BE49-F238E27FC236}">
                <a16:creationId xmlns:a16="http://schemas.microsoft.com/office/drawing/2014/main" id="{CEADB9B0-D200-4C7E-A164-A707D9C68FE0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6292" y="8460597"/>
            <a:ext cx="1094305" cy="1096784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99A265D0-D4D7-40B0-A2A5-4BB45CC365A9}"/>
              </a:ext>
            </a:extLst>
          </p:cNvPr>
          <p:cNvSpPr txBox="1"/>
          <p:nvPr/>
        </p:nvSpPr>
        <p:spPr>
          <a:xfrm>
            <a:off x="1920733" y="9589252"/>
            <a:ext cx="29303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特定非営利活動法人ひろしま感染症ネットワーク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12119472-2DA1-403F-8F83-28F4A51BC146}"/>
              </a:ext>
            </a:extLst>
          </p:cNvPr>
          <p:cNvSpPr txBox="1"/>
          <p:nvPr/>
        </p:nvSpPr>
        <p:spPr>
          <a:xfrm>
            <a:off x="381199" y="7032794"/>
            <a:ext cx="412805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kumimoji="1" lang="ja-JP" altLang="en-US" sz="2400" b="1" dirty="0">
                <a:ln w="10160">
                  <a:solidFill>
                    <a:srgbClr val="E8306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等々・・・</a:t>
            </a:r>
            <a:r>
              <a:rPr kumimoji="1" lang="ja-JP" altLang="en-US" sz="3200" b="1" dirty="0">
                <a:ln w="10160">
                  <a:solidFill>
                    <a:srgbClr val="E8306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ご相談ください！</a:t>
            </a:r>
            <a:endParaRPr kumimoji="1" lang="ja-JP" altLang="en-US" sz="3600" b="1" dirty="0">
              <a:ln w="10160">
                <a:solidFill>
                  <a:srgbClr val="E83060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50044" y="29638"/>
            <a:ext cx="3243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b="1" dirty="0">
                <a:ln w="0">
                  <a:noFill/>
                </a:ln>
                <a:solidFill>
                  <a:srgbClr val="E83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令和３年度 広島県委託事業</a:t>
            </a:r>
            <a:endParaRPr kumimoji="1"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吹き出し: 円形 2">
            <a:extLst>
              <a:ext uri="{FF2B5EF4-FFF2-40B4-BE49-F238E27FC236}">
                <a16:creationId xmlns:a16="http://schemas.microsoft.com/office/drawing/2014/main" id="{EE1363F0-6E54-4646-81F8-AD3FD09D126A}"/>
              </a:ext>
            </a:extLst>
          </p:cNvPr>
          <p:cNvSpPr/>
          <p:nvPr/>
        </p:nvSpPr>
        <p:spPr>
          <a:xfrm rot="664233">
            <a:off x="4897077" y="6817150"/>
            <a:ext cx="1722350" cy="740690"/>
          </a:xfrm>
          <a:prstGeom prst="wedgeEllipseCallout">
            <a:avLst/>
          </a:prstGeom>
          <a:solidFill>
            <a:schemeClr val="bg1"/>
          </a:solidFill>
          <a:ln>
            <a:solidFill>
              <a:srgbClr val="B87A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FE38941-6768-49AB-97D8-10BB356F66B2}"/>
              </a:ext>
            </a:extLst>
          </p:cNvPr>
          <p:cNvSpPr txBox="1"/>
          <p:nvPr/>
        </p:nvSpPr>
        <p:spPr>
          <a:xfrm rot="765632">
            <a:off x="4903428" y="6983336"/>
            <a:ext cx="178125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300" b="1" dirty="0">
                <a:solidFill>
                  <a:srgbClr val="E83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訪問指導も可能です！</a:t>
            </a:r>
            <a:endParaRPr kumimoji="1" lang="en-US" altLang="ja-JP" sz="1300" b="1" dirty="0">
              <a:solidFill>
                <a:srgbClr val="E83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2563"/>
            <a:r>
              <a:rPr kumimoji="1" lang="ja-JP" altLang="en-US" sz="1300" b="1" dirty="0">
                <a:solidFill>
                  <a:srgbClr val="E83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ご相談ください</a:t>
            </a:r>
          </a:p>
        </p:txBody>
      </p:sp>
    </p:spTree>
    <p:extLst>
      <p:ext uri="{BB962C8B-B14F-4D97-AF65-F5344CB8AC3E}">
        <p14:creationId xmlns:p14="http://schemas.microsoft.com/office/powerpoint/2010/main" val="1520968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478</TotalTime>
  <Words>169</Words>
  <Application>Microsoft Office PowerPoint</Application>
  <PresentationFormat>A4 210 x 297 mm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Tanaka</dc:creator>
  <cp:lastModifiedBy>Tanaka</cp:lastModifiedBy>
  <cp:revision>31</cp:revision>
  <dcterms:created xsi:type="dcterms:W3CDTF">2021-08-30T01:32:29Z</dcterms:created>
  <dcterms:modified xsi:type="dcterms:W3CDTF">2021-09-08T09:23:14Z</dcterms:modified>
</cp:coreProperties>
</file>