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8" r:id="rId2"/>
    <p:sldId id="280" r:id="rId3"/>
    <p:sldId id="289" r:id="rId4"/>
    <p:sldId id="343" r:id="rId5"/>
    <p:sldId id="286" r:id="rId6"/>
    <p:sldId id="340" r:id="rId7"/>
    <p:sldId id="350" r:id="rId8"/>
    <p:sldId id="359" r:id="rId9"/>
    <p:sldId id="277" r:id="rId10"/>
    <p:sldId id="284" r:id="rId11"/>
    <p:sldId id="278" r:id="rId12"/>
    <p:sldId id="341" r:id="rId13"/>
    <p:sldId id="276" r:id="rId14"/>
    <p:sldId id="288" r:id="rId15"/>
    <p:sldId id="273" r:id="rId16"/>
    <p:sldId id="266" r:id="rId17"/>
    <p:sldId id="342" r:id="rId18"/>
    <p:sldId id="362"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BE3"/>
    <a:srgbClr val="B3C6E7"/>
    <a:srgbClr val="809FD6"/>
    <a:srgbClr val="6188CD"/>
    <a:srgbClr val="FFFCF3"/>
    <a:srgbClr val="F3A875"/>
    <a:srgbClr val="ED7D31"/>
    <a:srgbClr val="5B9BD5"/>
    <a:srgbClr val="3483CA"/>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333" autoAdjust="0"/>
  </p:normalViewPr>
  <p:slideViewPr>
    <p:cSldViewPr snapToGrid="0">
      <p:cViewPr varScale="1">
        <p:scale>
          <a:sx n="79" d="100"/>
          <a:sy n="79" d="100"/>
        </p:scale>
        <p:origin x="124" y="60"/>
      </p:cViewPr>
      <p:guideLst/>
    </p:cSldViewPr>
  </p:slideViewPr>
  <p:notesTextViewPr>
    <p:cViewPr>
      <p:scale>
        <a:sx n="125" d="100"/>
        <a:sy n="125" d="100"/>
      </p:scale>
      <p:origin x="0" y="0"/>
    </p:cViewPr>
  </p:notesTextViewPr>
  <p:notesViewPr>
    <p:cSldViewPr snapToGrid="0" showGuides="1">
      <p:cViewPr varScale="1">
        <p:scale>
          <a:sx n="53" d="100"/>
          <a:sy n="53" d="100"/>
        </p:scale>
        <p:origin x="284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wahara Yuka" userId="e2d645c1-0f41-4ea8-9ad3-8c5d91cf5c2f" providerId="ADAL" clId="{72818260-D4DE-4E29-BF7F-F1F11EADF000}"/>
    <pc:docChg chg="modSld">
      <pc:chgData name="Kawahara Yuka" userId="e2d645c1-0f41-4ea8-9ad3-8c5d91cf5c2f" providerId="ADAL" clId="{72818260-D4DE-4E29-BF7F-F1F11EADF000}" dt="2022-01-20T07:54:55.976" v="2" actId="1076"/>
      <pc:docMkLst>
        <pc:docMk/>
      </pc:docMkLst>
      <pc:sldChg chg="modSp mod">
        <pc:chgData name="Kawahara Yuka" userId="e2d645c1-0f41-4ea8-9ad3-8c5d91cf5c2f" providerId="ADAL" clId="{72818260-D4DE-4E29-BF7F-F1F11EADF000}" dt="2022-01-20T07:54:55.976" v="2" actId="1076"/>
        <pc:sldMkLst>
          <pc:docMk/>
          <pc:sldMk cId="1180220051" sldId="349"/>
        </pc:sldMkLst>
        <pc:spChg chg="mod">
          <ac:chgData name="Kawahara Yuka" userId="e2d645c1-0f41-4ea8-9ad3-8c5d91cf5c2f" providerId="ADAL" clId="{72818260-D4DE-4E29-BF7F-F1F11EADF000}" dt="2022-01-20T07:54:52.307" v="1" actId="255"/>
          <ac:spMkLst>
            <pc:docMk/>
            <pc:sldMk cId="1180220051" sldId="349"/>
            <ac:spMk id="7" creationId="{00000000-0000-0000-0000-000000000000}"/>
          </ac:spMkLst>
        </pc:spChg>
        <pc:spChg chg="mod">
          <ac:chgData name="Kawahara Yuka" userId="e2d645c1-0f41-4ea8-9ad3-8c5d91cf5c2f" providerId="ADAL" clId="{72818260-D4DE-4E29-BF7F-F1F11EADF000}" dt="2022-01-20T07:54:55.976" v="2" actId="1076"/>
          <ac:spMkLst>
            <pc:docMk/>
            <pc:sldMk cId="1180220051" sldId="349"/>
            <ac:spMk id="8" creationId="{00000000-0000-0000-0000-000000000000}"/>
          </ac:spMkLst>
        </pc:spChg>
      </pc:sldChg>
    </pc:docChg>
  </pc:docChgLst>
  <pc:docChgLst>
    <pc:chgData name="河原 佑香" userId="a5f00a335f907aa0" providerId="LiveId" clId="{6A337E00-708F-435B-88F0-3B2F6BEEA679}"/>
    <pc:docChg chg="undo redo custSel addSld delSld modSld">
      <pc:chgData name="河原 佑香" userId="a5f00a335f907aa0" providerId="LiveId" clId="{6A337E00-708F-435B-88F0-3B2F6BEEA679}" dt="2021-10-24T16:12:40.683" v="959" actId="1076"/>
      <pc:docMkLst>
        <pc:docMk/>
      </pc:docMkLst>
      <pc:sldChg chg="delSp modSp mod">
        <pc:chgData name="河原 佑香" userId="a5f00a335f907aa0" providerId="LiveId" clId="{6A337E00-708F-435B-88F0-3B2F6BEEA679}" dt="2021-10-24T15:40:34.192" v="248" actId="14100"/>
        <pc:sldMkLst>
          <pc:docMk/>
          <pc:sldMk cId="4171290081" sldId="261"/>
        </pc:sldMkLst>
        <pc:spChg chg="mod">
          <ac:chgData name="河原 佑香" userId="a5f00a335f907aa0" providerId="LiveId" clId="{6A337E00-708F-435B-88F0-3B2F6BEEA679}" dt="2021-10-24T15:40:34.192" v="248" actId="14100"/>
          <ac:spMkLst>
            <pc:docMk/>
            <pc:sldMk cId="4171290081" sldId="261"/>
            <ac:spMk id="7" creationId="{00000000-0000-0000-0000-000000000000}"/>
          </ac:spMkLst>
        </pc:spChg>
        <pc:spChg chg="mod">
          <ac:chgData name="河原 佑香" userId="a5f00a335f907aa0" providerId="LiveId" clId="{6A337E00-708F-435B-88F0-3B2F6BEEA679}" dt="2021-10-24T15:39:30.734" v="194" actId="20577"/>
          <ac:spMkLst>
            <pc:docMk/>
            <pc:sldMk cId="4171290081" sldId="261"/>
            <ac:spMk id="8" creationId="{00000000-0000-0000-0000-000000000000}"/>
          </ac:spMkLst>
        </pc:spChg>
        <pc:spChg chg="del mod ord">
          <ac:chgData name="河原 佑香" userId="a5f00a335f907aa0" providerId="LiveId" clId="{6A337E00-708F-435B-88F0-3B2F6BEEA679}" dt="2021-10-24T15:40:29.629" v="247" actId="478"/>
          <ac:spMkLst>
            <pc:docMk/>
            <pc:sldMk cId="4171290081" sldId="261"/>
            <ac:spMk id="10" creationId="{00000000-0000-0000-0000-000000000000}"/>
          </ac:spMkLst>
        </pc:spChg>
      </pc:sldChg>
      <pc:sldChg chg="addSp delSp modSp mod">
        <pc:chgData name="河原 佑香" userId="a5f00a335f907aa0" providerId="LiveId" clId="{6A337E00-708F-435B-88F0-3B2F6BEEA679}" dt="2021-10-24T16:12:40.683" v="959" actId="1076"/>
        <pc:sldMkLst>
          <pc:docMk/>
          <pc:sldMk cId="869308598" sldId="270"/>
        </pc:sldMkLst>
        <pc:spChg chg="del">
          <ac:chgData name="河原 佑香" userId="a5f00a335f907aa0" providerId="LiveId" clId="{6A337E00-708F-435B-88F0-3B2F6BEEA679}" dt="2021-10-24T16:11:42.023" v="929" actId="478"/>
          <ac:spMkLst>
            <pc:docMk/>
            <pc:sldMk cId="869308598" sldId="270"/>
            <ac:spMk id="2" creationId="{00000000-0000-0000-0000-000000000000}"/>
          </ac:spMkLst>
        </pc:spChg>
        <pc:spChg chg="add mod ord">
          <ac:chgData name="河原 佑香" userId="a5f00a335f907aa0" providerId="LiveId" clId="{6A337E00-708F-435B-88F0-3B2F6BEEA679}" dt="2021-10-24T16:11:39.092" v="928" actId="167"/>
          <ac:spMkLst>
            <pc:docMk/>
            <pc:sldMk cId="869308598" sldId="270"/>
            <ac:spMk id="6" creationId="{AEEF8791-56CE-4D47-91A3-036168A7A660}"/>
          </ac:spMkLst>
        </pc:spChg>
        <pc:spChg chg="add mod ord">
          <ac:chgData name="河原 佑香" userId="a5f00a335f907aa0" providerId="LiveId" clId="{6A337E00-708F-435B-88F0-3B2F6BEEA679}" dt="2021-10-24T16:12:40.683" v="959" actId="1076"/>
          <ac:spMkLst>
            <pc:docMk/>
            <pc:sldMk cId="869308598" sldId="270"/>
            <ac:spMk id="7" creationId="{D03B0652-EAA7-4ECE-B20C-BE7B933DAE6F}"/>
          </ac:spMkLst>
        </pc:spChg>
      </pc:sldChg>
      <pc:sldChg chg="delSp del mod">
        <pc:chgData name="河原 佑香" userId="a5f00a335f907aa0" providerId="LiveId" clId="{6A337E00-708F-435B-88F0-3B2F6BEEA679}" dt="2021-10-24T16:00:38.752" v="725" actId="47"/>
        <pc:sldMkLst>
          <pc:docMk/>
          <pc:sldMk cId="2714916907" sldId="290"/>
        </pc:sldMkLst>
        <pc:picChg chg="del">
          <ac:chgData name="河原 佑香" userId="a5f00a335f907aa0" providerId="LiveId" clId="{6A337E00-708F-435B-88F0-3B2F6BEEA679}" dt="2021-10-24T15:52:30.642" v="284" actId="21"/>
          <ac:picMkLst>
            <pc:docMk/>
            <pc:sldMk cId="2714916907" sldId="290"/>
            <ac:picMk id="4" creationId="{00000000-0000-0000-0000-000000000000}"/>
          </ac:picMkLst>
        </pc:picChg>
      </pc:sldChg>
      <pc:sldChg chg="addSp modSp mod">
        <pc:chgData name="河原 佑香" userId="a5f00a335f907aa0" providerId="LiveId" clId="{6A337E00-708F-435B-88F0-3B2F6BEEA679}" dt="2021-10-24T16:11:17.657" v="926" actId="20577"/>
        <pc:sldMkLst>
          <pc:docMk/>
          <pc:sldMk cId="2812976084" sldId="313"/>
        </pc:sldMkLst>
        <pc:spChg chg="mod">
          <ac:chgData name="河原 佑香" userId="a5f00a335f907aa0" providerId="LiveId" clId="{6A337E00-708F-435B-88F0-3B2F6BEEA679}" dt="2021-10-24T16:11:17.657" v="926" actId="20577"/>
          <ac:spMkLst>
            <pc:docMk/>
            <pc:sldMk cId="2812976084" sldId="313"/>
            <ac:spMk id="10" creationId="{20A9B22E-FD81-411F-82AC-A26F13C36C83}"/>
          </ac:spMkLst>
        </pc:spChg>
        <pc:grpChg chg="add mod">
          <ac:chgData name="河原 佑香" userId="a5f00a335f907aa0" providerId="LiveId" clId="{6A337E00-708F-435B-88F0-3B2F6BEEA679}" dt="2021-10-24T16:10:45.032" v="861"/>
          <ac:grpSpMkLst>
            <pc:docMk/>
            <pc:sldMk cId="2812976084" sldId="313"/>
            <ac:grpSpMk id="8" creationId="{B25E0C43-11C4-4D43-AD87-B11B23942A76}"/>
          </ac:grpSpMkLst>
        </pc:grpChg>
        <pc:cxnChg chg="mod">
          <ac:chgData name="河原 佑香" userId="a5f00a335f907aa0" providerId="LiveId" clId="{6A337E00-708F-435B-88F0-3B2F6BEEA679}" dt="2021-10-24T16:10:45.032" v="861"/>
          <ac:cxnSpMkLst>
            <pc:docMk/>
            <pc:sldMk cId="2812976084" sldId="313"/>
            <ac:cxnSpMk id="11" creationId="{9594C814-791F-4A83-881A-DD50C0FE4628}"/>
          </ac:cxnSpMkLst>
        </pc:cxnChg>
      </pc:sldChg>
      <pc:sldChg chg="addSp delSp modSp mod">
        <pc:chgData name="河原 佑香" userId="a5f00a335f907aa0" providerId="LiveId" clId="{6A337E00-708F-435B-88F0-3B2F6BEEA679}" dt="2021-10-24T16:10:33.905" v="860" actId="20577"/>
        <pc:sldMkLst>
          <pc:docMk/>
          <pc:sldMk cId="764787386" sldId="314"/>
        </pc:sldMkLst>
        <pc:spChg chg="mod">
          <ac:chgData name="河原 佑香" userId="a5f00a335f907aa0" providerId="LiveId" clId="{6A337E00-708F-435B-88F0-3B2F6BEEA679}" dt="2021-10-24T15:52:45.519" v="333" actId="20577"/>
          <ac:spMkLst>
            <pc:docMk/>
            <pc:sldMk cId="764787386" sldId="314"/>
            <ac:spMk id="8" creationId="{DA097B11-B3A2-4C73-AD7A-EAAC3AF84C50}"/>
          </ac:spMkLst>
        </pc:spChg>
        <pc:spChg chg="add mod">
          <ac:chgData name="河原 佑香" userId="a5f00a335f907aa0" providerId="LiveId" clId="{6A337E00-708F-435B-88F0-3B2F6BEEA679}" dt="2021-10-24T15:57:17.753" v="485" actId="14100"/>
          <ac:spMkLst>
            <pc:docMk/>
            <pc:sldMk cId="764787386" sldId="314"/>
            <ac:spMk id="9" creationId="{347E4C7D-86F1-4D8E-A179-D1C73389B5A5}"/>
          </ac:spMkLst>
        </pc:spChg>
        <pc:spChg chg="add mod">
          <ac:chgData name="河原 佑香" userId="a5f00a335f907aa0" providerId="LiveId" clId="{6A337E00-708F-435B-88F0-3B2F6BEEA679}" dt="2021-10-24T16:10:33.905" v="860" actId="20577"/>
          <ac:spMkLst>
            <pc:docMk/>
            <pc:sldMk cId="764787386" sldId="314"/>
            <ac:spMk id="10" creationId="{5A57FFFC-A7E3-4B94-8784-5A0D4C8BED3C}"/>
          </ac:spMkLst>
        </pc:spChg>
        <pc:spChg chg="mod">
          <ac:chgData name="河原 佑香" userId="a5f00a335f907aa0" providerId="LiveId" clId="{6A337E00-708F-435B-88F0-3B2F6BEEA679}" dt="2021-10-24T16:10:01.680" v="842" actId="404"/>
          <ac:spMkLst>
            <pc:docMk/>
            <pc:sldMk cId="764787386" sldId="314"/>
            <ac:spMk id="17" creationId="{D641E74B-D4F3-4DEB-826B-34652DDE0422}"/>
          </ac:spMkLst>
        </pc:spChg>
        <pc:grpChg chg="add mod">
          <ac:chgData name="河原 佑香" userId="a5f00a335f907aa0" providerId="LiveId" clId="{6A337E00-708F-435B-88F0-3B2F6BEEA679}" dt="2021-10-24T16:09:12.235" v="770" actId="164"/>
          <ac:grpSpMkLst>
            <pc:docMk/>
            <pc:sldMk cId="764787386" sldId="314"/>
            <ac:grpSpMk id="15" creationId="{6D319879-D60F-4020-9301-37F3E9641675}"/>
          </ac:grpSpMkLst>
        </pc:grpChg>
        <pc:grpChg chg="add mod">
          <ac:chgData name="河原 佑香" userId="a5f00a335f907aa0" providerId="LiveId" clId="{6A337E00-708F-435B-88F0-3B2F6BEEA679}" dt="2021-10-24T16:10:09.594" v="843" actId="1076"/>
          <ac:grpSpMkLst>
            <pc:docMk/>
            <pc:sldMk cId="764787386" sldId="314"/>
            <ac:grpSpMk id="16" creationId="{DCB2294F-4B6B-4B0F-9C90-3E8FD2F7360C}"/>
          </ac:grpSpMkLst>
        </pc:grpChg>
        <pc:picChg chg="add del mod">
          <ac:chgData name="河原 佑香" userId="a5f00a335f907aa0" providerId="LiveId" clId="{6A337E00-708F-435B-88F0-3B2F6BEEA679}" dt="2021-10-24T15:57:20.009" v="486" actId="478"/>
          <ac:picMkLst>
            <pc:docMk/>
            <pc:sldMk cId="764787386" sldId="314"/>
            <ac:picMk id="7" creationId="{5AB9A37F-1475-4F46-AAC1-E0475F8D4553}"/>
          </ac:picMkLst>
        </pc:picChg>
        <pc:cxnChg chg="add mod">
          <ac:chgData name="河原 佑香" userId="a5f00a335f907aa0" providerId="LiveId" clId="{6A337E00-708F-435B-88F0-3B2F6BEEA679}" dt="2021-10-24T16:09:12.235" v="770" actId="164"/>
          <ac:cxnSpMkLst>
            <pc:docMk/>
            <pc:sldMk cId="764787386" sldId="314"/>
            <ac:cxnSpMk id="5" creationId="{6F8C8212-4D50-426A-8419-69BF078AA0D2}"/>
          </ac:cxnSpMkLst>
        </pc:cxnChg>
        <pc:cxnChg chg="mod">
          <ac:chgData name="河原 佑香" userId="a5f00a335f907aa0" providerId="LiveId" clId="{6A337E00-708F-435B-88F0-3B2F6BEEA679}" dt="2021-10-24T16:10:13.365" v="844" actId="14100"/>
          <ac:cxnSpMkLst>
            <pc:docMk/>
            <pc:sldMk cId="764787386" sldId="314"/>
            <ac:cxnSpMk id="18" creationId="{2F8CA2D4-9827-4210-A4AE-0E7548128139}"/>
          </ac:cxnSpMkLst>
        </pc:cxnChg>
      </pc:sldChg>
      <pc:sldChg chg="addSp delSp modSp mod">
        <pc:chgData name="河原 佑香" userId="a5f00a335f907aa0" providerId="LiveId" clId="{6A337E00-708F-435B-88F0-3B2F6BEEA679}" dt="2021-10-24T15:38:47.222" v="183" actId="1036"/>
        <pc:sldMkLst>
          <pc:docMk/>
          <pc:sldMk cId="618580087" sldId="315"/>
        </pc:sldMkLst>
        <pc:spChg chg="mod">
          <ac:chgData name="河原 佑香" userId="a5f00a335f907aa0" providerId="LiveId" clId="{6A337E00-708F-435B-88F0-3B2F6BEEA679}" dt="2021-10-24T15:36:25.851" v="1" actId="14100"/>
          <ac:spMkLst>
            <pc:docMk/>
            <pc:sldMk cId="618580087" sldId="315"/>
            <ac:spMk id="4" creationId="{BAAB90C5-A176-4ACB-9762-D042FB3751C5}"/>
          </ac:spMkLst>
        </pc:spChg>
        <pc:spChg chg="del">
          <ac:chgData name="河原 佑香" userId="a5f00a335f907aa0" providerId="LiveId" clId="{6A337E00-708F-435B-88F0-3B2F6BEEA679}" dt="2021-10-24T15:37:49.477" v="109" actId="478"/>
          <ac:spMkLst>
            <pc:docMk/>
            <pc:sldMk cId="618580087" sldId="315"/>
            <ac:spMk id="5" creationId="{00000000-0000-0000-0000-000000000000}"/>
          </ac:spMkLst>
        </pc:spChg>
        <pc:spChg chg="mod">
          <ac:chgData name="河原 佑香" userId="a5f00a335f907aa0" providerId="LiveId" clId="{6A337E00-708F-435B-88F0-3B2F6BEEA679}" dt="2021-10-24T15:37:09.782" v="65" actId="14100"/>
          <ac:spMkLst>
            <pc:docMk/>
            <pc:sldMk cId="618580087" sldId="315"/>
            <ac:spMk id="6" creationId="{00000000-0000-0000-0000-000000000000}"/>
          </ac:spMkLst>
        </pc:spChg>
        <pc:spChg chg="mod">
          <ac:chgData name="河原 佑香" userId="a5f00a335f907aa0" providerId="LiveId" clId="{6A337E00-708F-435B-88F0-3B2F6BEEA679}" dt="2021-10-24T15:36:43.152" v="50" actId="20577"/>
          <ac:spMkLst>
            <pc:docMk/>
            <pc:sldMk cId="618580087" sldId="315"/>
            <ac:spMk id="7" creationId="{00000000-0000-0000-0000-000000000000}"/>
          </ac:spMkLst>
        </pc:spChg>
        <pc:spChg chg="add del mod">
          <ac:chgData name="河原 佑香" userId="a5f00a335f907aa0" providerId="LiveId" clId="{6A337E00-708F-435B-88F0-3B2F6BEEA679}" dt="2021-10-24T15:38:40.940" v="172" actId="1037"/>
          <ac:spMkLst>
            <pc:docMk/>
            <pc:sldMk cId="618580087" sldId="315"/>
            <ac:spMk id="8" creationId="{23B09E38-1403-4670-81B5-D99F057D5152}"/>
          </ac:spMkLst>
        </pc:spChg>
        <pc:spChg chg="add del mod">
          <ac:chgData name="河原 佑香" userId="a5f00a335f907aa0" providerId="LiveId" clId="{6A337E00-708F-435B-88F0-3B2F6BEEA679}" dt="2021-10-24T15:38:47.222" v="183" actId="1036"/>
          <ac:spMkLst>
            <pc:docMk/>
            <pc:sldMk cId="618580087" sldId="315"/>
            <ac:spMk id="9" creationId="{6310F55D-A6A0-4F95-8112-874543295661}"/>
          </ac:spMkLst>
        </pc:spChg>
      </pc:sldChg>
      <pc:sldChg chg="delSp modSp mod">
        <pc:chgData name="河原 佑香" userId="a5f00a335f907aa0" providerId="LiveId" clId="{6A337E00-708F-435B-88F0-3B2F6BEEA679}" dt="2021-10-24T15:41:39.602" v="280" actId="20577"/>
        <pc:sldMkLst>
          <pc:docMk/>
          <pc:sldMk cId="1198516676" sldId="317"/>
        </pc:sldMkLst>
        <pc:spChg chg="mod">
          <ac:chgData name="河原 佑香" userId="a5f00a335f907aa0" providerId="LiveId" clId="{6A337E00-708F-435B-88F0-3B2F6BEEA679}" dt="2021-10-24T15:41:39.602" v="280" actId="20577"/>
          <ac:spMkLst>
            <pc:docMk/>
            <pc:sldMk cId="1198516676" sldId="317"/>
            <ac:spMk id="7" creationId="{00000000-0000-0000-0000-000000000000}"/>
          </ac:spMkLst>
        </pc:spChg>
        <pc:spChg chg="del">
          <ac:chgData name="河原 佑香" userId="a5f00a335f907aa0" providerId="LiveId" clId="{6A337E00-708F-435B-88F0-3B2F6BEEA679}" dt="2021-10-24T15:40:56.325" v="249" actId="478"/>
          <ac:spMkLst>
            <pc:docMk/>
            <pc:sldMk cId="1198516676" sldId="317"/>
            <ac:spMk id="10" creationId="{00000000-0000-0000-0000-000000000000}"/>
          </ac:spMkLst>
        </pc:spChg>
        <pc:picChg chg="mod">
          <ac:chgData name="河原 佑香" userId="a5f00a335f907aa0" providerId="LiveId" clId="{6A337E00-708F-435B-88F0-3B2F6BEEA679}" dt="2021-10-24T15:41:31.985" v="269" actId="1076"/>
          <ac:picMkLst>
            <pc:docMk/>
            <pc:sldMk cId="1198516676" sldId="317"/>
            <ac:picMk id="5" creationId="{00000000-0000-0000-0000-000000000000}"/>
          </ac:picMkLst>
        </pc:picChg>
        <pc:picChg chg="mod">
          <ac:chgData name="河原 佑香" userId="a5f00a335f907aa0" providerId="LiveId" clId="{6A337E00-708F-435B-88F0-3B2F6BEEA679}" dt="2021-10-24T15:41:33.865" v="270" actId="1076"/>
          <ac:picMkLst>
            <pc:docMk/>
            <pc:sldMk cId="1198516676" sldId="317"/>
            <ac:picMk id="6" creationId="{00000000-0000-0000-0000-000000000000}"/>
          </ac:picMkLst>
        </pc:picChg>
        <pc:picChg chg="mod">
          <ac:chgData name="河原 佑香" userId="a5f00a335f907aa0" providerId="LiveId" clId="{6A337E00-708F-435B-88F0-3B2F6BEEA679}" dt="2021-10-24T15:41:35.776" v="271" actId="1076"/>
          <ac:picMkLst>
            <pc:docMk/>
            <pc:sldMk cId="1198516676" sldId="317"/>
            <ac:picMk id="9" creationId="{00000000-0000-0000-0000-000000000000}"/>
          </ac:picMkLst>
        </pc:picChg>
      </pc:sldChg>
      <pc:sldChg chg="delSp mod">
        <pc:chgData name="河原 佑香" userId="a5f00a335f907aa0" providerId="LiveId" clId="{6A337E00-708F-435B-88F0-3B2F6BEEA679}" dt="2021-10-24T15:41:50.365" v="281" actId="478"/>
        <pc:sldMkLst>
          <pc:docMk/>
          <pc:sldMk cId="405714274" sldId="318"/>
        </pc:sldMkLst>
        <pc:spChg chg="del">
          <ac:chgData name="河原 佑香" userId="a5f00a335f907aa0" providerId="LiveId" clId="{6A337E00-708F-435B-88F0-3B2F6BEEA679}" dt="2021-10-24T15:41:50.365" v="281" actId="478"/>
          <ac:spMkLst>
            <pc:docMk/>
            <pc:sldMk cId="405714274" sldId="318"/>
            <ac:spMk id="10" creationId="{00000000-0000-0000-0000-000000000000}"/>
          </ac:spMkLst>
        </pc:spChg>
      </pc:sldChg>
      <pc:sldChg chg="add del">
        <pc:chgData name="河原 佑香" userId="a5f00a335f907aa0" providerId="LiveId" clId="{6A337E00-708F-435B-88F0-3B2F6BEEA679}" dt="2021-10-24T15:42:35.402" v="283" actId="47"/>
        <pc:sldMkLst>
          <pc:docMk/>
          <pc:sldMk cId="3292925467"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Tree>
    <p:extLst>
      <p:ext uri="{BB962C8B-B14F-4D97-AF65-F5344CB8AC3E}">
        <p14:creationId xmlns:p14="http://schemas.microsoft.com/office/powerpoint/2010/main" val="1792718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726699B4-D60D-456E-8DE1-13888B832ACB}" type="datetimeFigureOut">
              <a:rPr kumimoji="1" lang="ja-JP" altLang="en-US" smtClean="0"/>
              <a:t>2022/5/20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C2FF9C50-DA41-4E9E-950B-4E1495AA780C}" type="slidenum">
              <a:rPr kumimoji="1" lang="ja-JP" altLang="en-US" smtClean="0"/>
              <a:t>‹#›</a:t>
            </a:fld>
            <a:endParaRPr kumimoji="1" lang="ja-JP" altLang="en-US"/>
          </a:p>
        </p:txBody>
      </p:sp>
    </p:spTree>
    <p:extLst>
      <p:ext uri="{BB962C8B-B14F-4D97-AF65-F5344CB8AC3E}">
        <p14:creationId xmlns:p14="http://schemas.microsoft.com/office/powerpoint/2010/main" val="2050476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58">
              <a:defRPr/>
            </a:pPr>
            <a:fld id="{C2FF9C50-DA41-4E9E-950B-4E1495AA780C}" type="slidenum">
              <a:rPr lang="ja-JP" altLang="en-US">
                <a:solidFill>
                  <a:prstClr val="black"/>
                </a:solidFill>
                <a:latin typeface="游ゴシック" panose="020F0502020204030204"/>
                <a:ea typeface="游ゴシック" panose="020B0400000000000000" pitchFamily="50" charset="-128"/>
              </a:rPr>
              <a:pPr defTabSz="914358">
                <a:defRPr/>
              </a:pPr>
              <a:t>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166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10</a:t>
            </a:fld>
            <a:endParaRPr kumimoji="1" lang="ja-JP" altLang="en-US"/>
          </a:p>
        </p:txBody>
      </p:sp>
    </p:spTree>
    <p:extLst>
      <p:ext uri="{BB962C8B-B14F-4D97-AF65-F5344CB8AC3E}">
        <p14:creationId xmlns:p14="http://schemas.microsoft.com/office/powerpoint/2010/main" val="160230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11</a:t>
            </a:fld>
            <a:endParaRPr kumimoji="1" lang="ja-JP" altLang="en-US"/>
          </a:p>
        </p:txBody>
      </p:sp>
    </p:spTree>
    <p:extLst>
      <p:ext uri="{BB962C8B-B14F-4D97-AF65-F5344CB8AC3E}">
        <p14:creationId xmlns:p14="http://schemas.microsoft.com/office/powerpoint/2010/main" val="349494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12</a:t>
            </a:fld>
            <a:endParaRPr kumimoji="1" lang="ja-JP" altLang="en-US"/>
          </a:p>
        </p:txBody>
      </p:sp>
    </p:spTree>
    <p:extLst>
      <p:ext uri="{BB962C8B-B14F-4D97-AF65-F5344CB8AC3E}">
        <p14:creationId xmlns:p14="http://schemas.microsoft.com/office/powerpoint/2010/main" val="139338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13</a:t>
            </a:fld>
            <a:endParaRPr kumimoji="1" lang="ja-JP" altLang="en-US"/>
          </a:p>
        </p:txBody>
      </p:sp>
    </p:spTree>
    <p:extLst>
      <p:ext uri="{BB962C8B-B14F-4D97-AF65-F5344CB8AC3E}">
        <p14:creationId xmlns:p14="http://schemas.microsoft.com/office/powerpoint/2010/main" val="1607287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14</a:t>
            </a:fld>
            <a:endParaRPr kumimoji="1" lang="ja-JP" altLang="en-US"/>
          </a:p>
        </p:txBody>
      </p:sp>
    </p:spTree>
    <p:extLst>
      <p:ext uri="{BB962C8B-B14F-4D97-AF65-F5344CB8AC3E}">
        <p14:creationId xmlns:p14="http://schemas.microsoft.com/office/powerpoint/2010/main" val="32172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15</a:t>
            </a:fld>
            <a:endParaRPr kumimoji="1" lang="ja-JP" altLang="en-US"/>
          </a:p>
        </p:txBody>
      </p:sp>
    </p:spTree>
    <p:extLst>
      <p:ext uri="{BB962C8B-B14F-4D97-AF65-F5344CB8AC3E}">
        <p14:creationId xmlns:p14="http://schemas.microsoft.com/office/powerpoint/2010/main" val="101058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16</a:t>
            </a:fld>
            <a:endParaRPr kumimoji="1" lang="ja-JP" altLang="en-US"/>
          </a:p>
        </p:txBody>
      </p:sp>
    </p:spTree>
    <p:extLst>
      <p:ext uri="{BB962C8B-B14F-4D97-AF65-F5344CB8AC3E}">
        <p14:creationId xmlns:p14="http://schemas.microsoft.com/office/powerpoint/2010/main" val="3276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17</a:t>
            </a:fld>
            <a:endParaRPr kumimoji="1" lang="ja-JP" altLang="en-US"/>
          </a:p>
        </p:txBody>
      </p:sp>
    </p:spTree>
    <p:extLst>
      <p:ext uri="{BB962C8B-B14F-4D97-AF65-F5344CB8AC3E}">
        <p14:creationId xmlns:p14="http://schemas.microsoft.com/office/powerpoint/2010/main" val="1150153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14358">
              <a:defRPr/>
            </a:pPr>
            <a:fld id="{C2FF9C50-DA41-4E9E-950B-4E1495AA780C}" type="slidenum">
              <a:rPr lang="ja-JP" altLang="en-US">
                <a:solidFill>
                  <a:prstClr val="black"/>
                </a:solidFill>
                <a:latin typeface="游ゴシック" panose="020F0502020204030204"/>
                <a:ea typeface="游ゴシック" panose="020B0400000000000000" pitchFamily="50" charset="-128"/>
              </a:rPr>
              <a:pPr defTabSz="914358">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496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2</a:t>
            </a:fld>
            <a:endParaRPr kumimoji="1" lang="ja-JP" altLang="en-US"/>
          </a:p>
        </p:txBody>
      </p:sp>
    </p:spTree>
    <p:extLst>
      <p:ext uri="{BB962C8B-B14F-4D97-AF65-F5344CB8AC3E}">
        <p14:creationId xmlns:p14="http://schemas.microsoft.com/office/powerpoint/2010/main" val="333634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3</a:t>
            </a:fld>
            <a:endParaRPr kumimoji="1" lang="ja-JP" altLang="en-US"/>
          </a:p>
        </p:txBody>
      </p:sp>
    </p:spTree>
    <p:extLst>
      <p:ext uri="{BB962C8B-B14F-4D97-AF65-F5344CB8AC3E}">
        <p14:creationId xmlns:p14="http://schemas.microsoft.com/office/powerpoint/2010/main" val="146296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4</a:t>
            </a:fld>
            <a:endParaRPr kumimoji="1" lang="ja-JP" altLang="en-US"/>
          </a:p>
        </p:txBody>
      </p:sp>
    </p:spTree>
    <p:extLst>
      <p:ext uri="{BB962C8B-B14F-4D97-AF65-F5344CB8AC3E}">
        <p14:creationId xmlns:p14="http://schemas.microsoft.com/office/powerpoint/2010/main" val="258487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5</a:t>
            </a:fld>
            <a:endParaRPr kumimoji="1" lang="ja-JP" altLang="en-US"/>
          </a:p>
        </p:txBody>
      </p:sp>
    </p:spTree>
    <p:extLst>
      <p:ext uri="{BB962C8B-B14F-4D97-AF65-F5344CB8AC3E}">
        <p14:creationId xmlns:p14="http://schemas.microsoft.com/office/powerpoint/2010/main" val="274505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6</a:t>
            </a:fld>
            <a:endParaRPr kumimoji="1" lang="ja-JP" altLang="en-US"/>
          </a:p>
        </p:txBody>
      </p:sp>
    </p:spTree>
    <p:extLst>
      <p:ext uri="{BB962C8B-B14F-4D97-AF65-F5344CB8AC3E}">
        <p14:creationId xmlns:p14="http://schemas.microsoft.com/office/powerpoint/2010/main" val="206342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58">
              <a:defRPr/>
            </a:pPr>
            <a:fld id="{C2FF9C50-DA41-4E9E-950B-4E1495AA780C}" type="slidenum">
              <a:rPr lang="ja-JP" altLang="en-US">
                <a:solidFill>
                  <a:prstClr val="black"/>
                </a:solidFill>
                <a:latin typeface="游ゴシック" panose="020F0502020204030204"/>
                <a:ea typeface="游ゴシック" panose="020B0400000000000000" pitchFamily="50" charset="-128"/>
              </a:rPr>
              <a:pPr defTabSz="914358">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8462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58">
              <a:defRPr/>
            </a:pPr>
            <a:fld id="{C2FF9C50-DA41-4E9E-950B-4E1495AA780C}" type="slidenum">
              <a:rPr lang="ja-JP" altLang="en-US">
                <a:solidFill>
                  <a:prstClr val="black"/>
                </a:solidFill>
                <a:latin typeface="游ゴシック" panose="020F0502020204030204"/>
                <a:ea typeface="游ゴシック" panose="020B0400000000000000" pitchFamily="50" charset="-128"/>
              </a:rPr>
              <a:pPr defTabSz="914358">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0571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9</a:t>
            </a:fld>
            <a:endParaRPr kumimoji="1" lang="ja-JP" altLang="en-US"/>
          </a:p>
        </p:txBody>
      </p:sp>
    </p:spTree>
    <p:extLst>
      <p:ext uri="{BB962C8B-B14F-4D97-AF65-F5344CB8AC3E}">
        <p14:creationId xmlns:p14="http://schemas.microsoft.com/office/powerpoint/2010/main" val="499404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884F66B9-EBCC-489E-9AB3-C09944B7EA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6" r="5046"/>
          <a:stretch/>
        </p:blipFill>
        <p:spPr>
          <a:xfrm>
            <a:off x="-1" y="0"/>
            <a:ext cx="12192001" cy="6858000"/>
          </a:xfrm>
          <a:prstGeom prst="rect">
            <a:avLst/>
          </a:prstGeom>
        </p:spPr>
      </p:pic>
    </p:spTree>
    <p:extLst>
      <p:ext uri="{BB962C8B-B14F-4D97-AF65-F5344CB8AC3E}">
        <p14:creationId xmlns:p14="http://schemas.microsoft.com/office/powerpoint/2010/main" val="30852404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7270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17848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05760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23861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07556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89268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24177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16714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8743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01941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412554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t="-72000" b="-72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992649943"/>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91427" y="667272"/>
            <a:ext cx="10809145" cy="5523455"/>
          </a:xfrm>
          <a:prstGeom prst="rect">
            <a:avLst/>
          </a:prstGeom>
        </p:spPr>
      </p:pic>
    </p:spTree>
    <p:extLst>
      <p:ext uri="{BB962C8B-B14F-4D97-AF65-F5344CB8AC3E}">
        <p14:creationId xmlns:p14="http://schemas.microsoft.com/office/powerpoint/2010/main" val="1183951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858357" y="2824992"/>
            <a:ext cx="8929656" cy="1544846"/>
          </a:xfrm>
          <a:prstGeom prst="rect">
            <a:avLst/>
          </a:prstGeom>
        </p:spPr>
        <p:txBody>
          <a:bodyPr wrap="square">
            <a:spAutoFit/>
          </a:bodyPr>
          <a:lstStyle/>
          <a:p>
            <a:pPr lvl="0">
              <a:lnSpc>
                <a:spcPct val="150000"/>
              </a:lnSpc>
            </a:pPr>
            <a:r>
              <a:rPr lang="ja-JP" altLang="en-US" sz="2200" b="1" dirty="0">
                <a:solidFill>
                  <a:srgbClr val="152543"/>
                </a:solidFill>
                <a:latin typeface="Meiryo UI" panose="020B0604030504040204" pitchFamily="50" charset="-128"/>
                <a:ea typeface="Meiryo UI" panose="020B0604030504040204" pitchFamily="50" charset="-128"/>
              </a:rPr>
              <a:t>製造物責任法</a:t>
            </a:r>
            <a:r>
              <a:rPr lang="en-US" altLang="ja-JP" sz="2200" b="1" dirty="0">
                <a:solidFill>
                  <a:srgbClr val="152543"/>
                </a:solidFill>
                <a:latin typeface="Meiryo UI" panose="020B0604030504040204" pitchFamily="50" charset="-128"/>
                <a:ea typeface="Meiryo UI" panose="020B0604030504040204" pitchFamily="50" charset="-128"/>
              </a:rPr>
              <a:t>(PL</a:t>
            </a:r>
            <a:r>
              <a:rPr lang="ja-JP" altLang="en-US" sz="2200" b="1" dirty="0">
                <a:solidFill>
                  <a:srgbClr val="152543"/>
                </a:solidFill>
                <a:latin typeface="Meiryo UI" panose="020B0604030504040204" pitchFamily="50" charset="-128"/>
                <a:ea typeface="Meiryo UI" panose="020B0604030504040204" pitchFamily="50" charset="-128"/>
              </a:rPr>
              <a:t>法</a:t>
            </a:r>
            <a:r>
              <a:rPr lang="en-US" altLang="ja-JP" sz="2200" b="1" dirty="0">
                <a:solidFill>
                  <a:srgbClr val="152543"/>
                </a:solidFill>
                <a:latin typeface="Meiryo UI" panose="020B0604030504040204" pitchFamily="50" charset="-128"/>
                <a:ea typeface="Meiryo UI" panose="020B0604030504040204" pitchFamily="50" charset="-128"/>
              </a:rPr>
              <a:t>)</a:t>
            </a:r>
            <a:r>
              <a:rPr lang="ja-JP" altLang="en-US" sz="2200" b="1" dirty="0">
                <a:solidFill>
                  <a:srgbClr val="152543"/>
                </a:solidFill>
                <a:latin typeface="Meiryo UI" panose="020B0604030504040204" pitchFamily="50" charset="-128"/>
                <a:ea typeface="Meiryo UI" panose="020B0604030504040204" pitchFamily="50" charset="-128"/>
              </a:rPr>
              <a:t>は、</a:t>
            </a:r>
            <a:r>
              <a:rPr lang="ja-JP" altLang="en-US" sz="2200" b="1" dirty="0">
                <a:solidFill>
                  <a:srgbClr val="E60012"/>
                </a:solidFill>
                <a:latin typeface="Meiryo UI" panose="020B0604030504040204" pitchFamily="50" charset="-128"/>
                <a:ea typeface="Meiryo UI" panose="020B0604030504040204" pitchFamily="50" charset="-128"/>
              </a:rPr>
              <a:t>製造物の欠陥</a:t>
            </a:r>
            <a:r>
              <a:rPr lang="ja-JP" altLang="en-US" sz="2200" b="1" dirty="0">
                <a:solidFill>
                  <a:srgbClr val="152543"/>
                </a:solidFill>
                <a:latin typeface="Meiryo UI" panose="020B0604030504040204" pitchFamily="50" charset="-128"/>
                <a:ea typeface="Meiryo UI" panose="020B0604030504040204" pitchFamily="50" charset="-128"/>
              </a:rPr>
              <a:t>によって生命、身体または他の財産に損害を被った場合、製造業者の</a:t>
            </a:r>
            <a:r>
              <a:rPr lang="ja-JP" altLang="en-US" sz="2200" b="1" dirty="0">
                <a:solidFill>
                  <a:srgbClr val="E60012"/>
                </a:solidFill>
                <a:latin typeface="Meiryo UI" panose="020B0604030504040204" pitchFamily="50" charset="-128"/>
                <a:ea typeface="Meiryo UI" panose="020B0604030504040204" pitchFamily="50" charset="-128"/>
              </a:rPr>
              <a:t>過失がなくても</a:t>
            </a:r>
            <a:r>
              <a:rPr lang="ja-JP" altLang="en-US" sz="2200" b="1" dirty="0">
                <a:solidFill>
                  <a:srgbClr val="152543"/>
                </a:solidFill>
                <a:latin typeface="Meiryo UI" panose="020B0604030504040204" pitchFamily="50" charset="-128"/>
                <a:ea typeface="Meiryo UI" panose="020B0604030504040204" pitchFamily="50" charset="-128"/>
              </a:rPr>
              <a:t>、被害者が製造業者等に</a:t>
            </a:r>
            <a:endParaRPr lang="en-US" altLang="ja-JP" sz="2200" b="1" dirty="0">
              <a:solidFill>
                <a:srgbClr val="152543"/>
              </a:solidFill>
              <a:latin typeface="Meiryo UI" panose="020B0604030504040204" pitchFamily="50" charset="-128"/>
              <a:ea typeface="Meiryo UI" panose="020B0604030504040204" pitchFamily="50" charset="-128"/>
            </a:endParaRPr>
          </a:p>
          <a:p>
            <a:pPr lvl="0">
              <a:lnSpc>
                <a:spcPct val="150000"/>
              </a:lnSpc>
            </a:pPr>
            <a:r>
              <a:rPr lang="ja-JP" altLang="en-US" sz="2200" b="1" dirty="0">
                <a:solidFill>
                  <a:srgbClr val="152543"/>
                </a:solidFill>
                <a:latin typeface="Meiryo UI" panose="020B0604030504040204" pitchFamily="50" charset="-128"/>
                <a:ea typeface="Meiryo UI" panose="020B0604030504040204" pitchFamily="50" charset="-128"/>
              </a:rPr>
              <a:t>対して損害賠償を求めることができる法律。</a:t>
            </a:r>
            <a:endParaRPr lang="en-US" altLang="ja-JP" sz="2200" b="1" dirty="0">
              <a:solidFill>
                <a:srgbClr val="152543"/>
              </a:solidFill>
              <a:latin typeface="Meiryo UI" panose="020B0604030504040204" pitchFamily="50" charset="-128"/>
              <a:ea typeface="Meiryo UI" panose="020B0604030504040204" pitchFamily="50" charset="-128"/>
            </a:endParaRPr>
          </a:p>
        </p:txBody>
      </p:sp>
      <p:sp>
        <p:nvSpPr>
          <p:cNvPr id="3" name="四角形: 角を丸くする 6">
            <a:extLst>
              <a:ext uri="{FF2B5EF4-FFF2-40B4-BE49-F238E27FC236}">
                <a16:creationId xmlns:a16="http://schemas.microsoft.com/office/drawing/2014/main" xmlns="" id="{D03B0652-EAA7-4ECE-B20C-BE7B933DAE6F}"/>
              </a:ext>
            </a:extLst>
          </p:cNvPr>
          <p:cNvSpPr/>
          <p:nvPr/>
        </p:nvSpPr>
        <p:spPr>
          <a:xfrm flipV="1">
            <a:off x="1" y="0"/>
            <a:ext cx="5943600" cy="133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bwMode="white">
          <a:xfrm>
            <a:off x="437776" y="107330"/>
            <a:ext cx="5505826" cy="1200329"/>
          </a:xfrm>
          <a:prstGeom prst="rect">
            <a:avLst/>
          </a:prstGeom>
        </p:spPr>
        <p:txBody>
          <a:bodyPr wrap="square">
            <a:spAutoFit/>
          </a:bodyPr>
          <a:lstStyle/>
          <a:p>
            <a:pPr lvl="0"/>
            <a:r>
              <a:rPr lang="ja-JP" altLang="en-US" sz="3600" b="1" dirty="0">
                <a:solidFill>
                  <a:schemeClr val="bg1"/>
                </a:solidFill>
                <a:latin typeface="Meiryo UI" panose="020B0604030504040204" pitchFamily="50" charset="-128"/>
                <a:ea typeface="Meiryo UI" panose="020B0604030504040204" pitchFamily="50" charset="-128"/>
              </a:rPr>
              <a:t>製品事故によって損害を</a:t>
            </a:r>
            <a:endParaRPr lang="en-US" altLang="ja-JP" sz="3600" b="1" dirty="0">
              <a:solidFill>
                <a:schemeClr val="bg1"/>
              </a:solidFill>
              <a:latin typeface="Meiryo UI" panose="020B0604030504040204" pitchFamily="50" charset="-128"/>
              <a:ea typeface="Meiryo UI" panose="020B0604030504040204" pitchFamily="50" charset="-128"/>
            </a:endParaRPr>
          </a:p>
          <a:p>
            <a:pPr lvl="0"/>
            <a:r>
              <a:rPr lang="ja-JP" altLang="en-US" sz="3600" b="1" dirty="0">
                <a:solidFill>
                  <a:schemeClr val="bg1"/>
                </a:solidFill>
                <a:latin typeface="Meiryo UI" panose="020B0604030504040204" pitchFamily="50" charset="-128"/>
                <a:ea typeface="Meiryo UI" panose="020B0604030504040204" pitchFamily="50" charset="-128"/>
              </a:rPr>
              <a:t>被ったら？</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bwMode="blackWhite">
          <a:xfrm>
            <a:off x="651880" y="1901617"/>
            <a:ext cx="10373353" cy="646331"/>
          </a:xfrm>
          <a:prstGeom prst="rect">
            <a:avLst/>
          </a:prstGeom>
          <a:solidFill>
            <a:srgbClr val="F1D007"/>
          </a:solidFill>
        </p:spPr>
        <p:txBody>
          <a:bodyPr wrap="none">
            <a:spAutoFit/>
          </a:bodyPr>
          <a:lstStyle/>
          <a:p>
            <a:pPr lvl="0"/>
            <a:r>
              <a:rPr lang="ja-JP" altLang="en-US" b="1" dirty="0">
                <a:solidFill>
                  <a:srgbClr val="E60012"/>
                </a:solidFill>
                <a:latin typeface="Meiryo UI" panose="020B0604030504040204" pitchFamily="50" charset="-128"/>
                <a:ea typeface="Meiryo UI" panose="020B0604030504040204" pitchFamily="50" charset="-128"/>
              </a:rPr>
              <a:t>　</a:t>
            </a:r>
            <a:r>
              <a:rPr lang="zh-TW" altLang="en-US" sz="3600" b="1" dirty="0">
                <a:solidFill>
                  <a:srgbClr val="E60012"/>
                </a:solidFill>
                <a:latin typeface="Meiryo UI" panose="020B0604030504040204" pitchFamily="50" charset="-128"/>
                <a:ea typeface="Meiryo UI" panose="020B0604030504040204" pitchFamily="50" charset="-128"/>
              </a:rPr>
              <a:t>製造物責任法</a:t>
            </a:r>
            <a:r>
              <a:rPr lang="en-US" altLang="zh-TW" sz="3600" b="1" dirty="0">
                <a:solidFill>
                  <a:srgbClr val="E60012"/>
                </a:solidFill>
                <a:latin typeface="Meiryo UI" panose="020B0604030504040204" pitchFamily="50" charset="-128"/>
                <a:ea typeface="Meiryo UI" panose="020B0604030504040204" pitchFamily="50" charset="-128"/>
              </a:rPr>
              <a:t>(PL</a:t>
            </a:r>
            <a:r>
              <a:rPr lang="zh-TW" altLang="en-US" sz="3600" b="1" dirty="0">
                <a:solidFill>
                  <a:srgbClr val="E60012"/>
                </a:solidFill>
                <a:latin typeface="Meiryo UI" panose="020B0604030504040204" pitchFamily="50" charset="-128"/>
                <a:ea typeface="Meiryo UI" panose="020B0604030504040204" pitchFamily="50" charset="-128"/>
              </a:rPr>
              <a:t>法</a:t>
            </a:r>
            <a:r>
              <a:rPr lang="en-US" altLang="zh-TW" sz="3600" b="1" dirty="0">
                <a:solidFill>
                  <a:srgbClr val="E60012"/>
                </a:solidFill>
                <a:latin typeface="Meiryo UI" panose="020B0604030504040204" pitchFamily="50" charset="-128"/>
                <a:ea typeface="Meiryo UI" panose="020B0604030504040204" pitchFamily="50" charset="-128"/>
              </a:rPr>
              <a:t>) </a:t>
            </a:r>
            <a:r>
              <a:rPr lang="ja-JP" altLang="en-US" sz="2400" b="1" dirty="0">
                <a:solidFill>
                  <a:srgbClr val="152543"/>
                </a:solidFill>
                <a:latin typeface="Meiryo UI" panose="020B0604030504040204" pitchFamily="50" charset="-128"/>
                <a:ea typeface="Meiryo UI" panose="020B0604030504040204" pitchFamily="50" charset="-128"/>
              </a:rPr>
              <a:t>による救済を受けられる可能性があります！</a:t>
            </a:r>
          </a:p>
        </p:txBody>
      </p:sp>
      <p:sp>
        <p:nvSpPr>
          <p:cNvPr id="7" name="正方形/長方形 6"/>
          <p:cNvSpPr/>
          <p:nvPr/>
        </p:nvSpPr>
        <p:spPr>
          <a:xfrm>
            <a:off x="651880" y="5046993"/>
            <a:ext cx="11201400" cy="1338828"/>
          </a:xfrm>
          <a:prstGeom prst="rect">
            <a:avLst/>
          </a:prstGeom>
          <a:solidFill>
            <a:schemeClr val="bg1"/>
          </a:solidFill>
        </p:spPr>
        <p:txBody>
          <a:bodyPr wrap="square">
            <a:spAutoFit/>
          </a:bodyPr>
          <a:lstStyle/>
          <a:p>
            <a:pPr>
              <a:lnSpc>
                <a:spcPct val="150000"/>
              </a:lnSpc>
            </a:pPr>
            <a:r>
              <a:rPr lang="ja-JP" altLang="en-US" b="1" dirty="0">
                <a:solidFill>
                  <a:srgbClr val="152543"/>
                </a:solidFill>
                <a:latin typeface="Meiryo UI" panose="020B0604030504040204" pitchFamily="50" charset="-128"/>
                <a:ea typeface="Meiryo UI" panose="020B0604030504040204" pitchFamily="50" charset="-128"/>
              </a:rPr>
              <a:t>❶ 製造上の欠陥　</a:t>
            </a:r>
            <a:r>
              <a:rPr lang="en-US" altLang="ja-JP" b="1" dirty="0">
                <a:solidFill>
                  <a:srgbClr val="152543"/>
                </a:solidFill>
                <a:latin typeface="Meiryo UI" panose="020B0604030504040204" pitchFamily="50" charset="-128"/>
                <a:ea typeface="Meiryo UI" panose="020B0604030504040204" pitchFamily="50" charset="-128"/>
              </a:rPr>
              <a:t>…</a:t>
            </a:r>
            <a:r>
              <a:rPr lang="ja-JP" altLang="en-US" b="1" dirty="0">
                <a:solidFill>
                  <a:srgbClr val="152543"/>
                </a:solidFill>
                <a:latin typeface="Meiryo UI" panose="020B0604030504040204" pitchFamily="50" charset="-128"/>
                <a:ea typeface="Meiryo UI" panose="020B0604030504040204" pitchFamily="50" charset="-128"/>
              </a:rPr>
              <a:t>粗悪な材料の混入など、製造物が設計・仕様どおりに作られず安全性を欠いた</a:t>
            </a:r>
          </a:p>
          <a:p>
            <a:pPr>
              <a:lnSpc>
                <a:spcPct val="150000"/>
              </a:lnSpc>
            </a:pPr>
            <a:r>
              <a:rPr lang="ja-JP" altLang="en-US" b="1" dirty="0">
                <a:solidFill>
                  <a:srgbClr val="152543"/>
                </a:solidFill>
                <a:latin typeface="Meiryo UI" panose="020B0604030504040204" pitchFamily="50" charset="-128"/>
                <a:ea typeface="Meiryo UI" panose="020B0604030504040204" pitchFamily="50" charset="-128"/>
              </a:rPr>
              <a:t>❷ 設計上の欠陥　</a:t>
            </a:r>
            <a:r>
              <a:rPr lang="en-US" altLang="ja-JP" b="1" dirty="0">
                <a:solidFill>
                  <a:srgbClr val="152543"/>
                </a:solidFill>
                <a:latin typeface="Meiryo UI" panose="020B0604030504040204" pitchFamily="50" charset="-128"/>
                <a:ea typeface="Meiryo UI" panose="020B0604030504040204" pitchFamily="50" charset="-128"/>
              </a:rPr>
              <a:t>…</a:t>
            </a:r>
            <a:r>
              <a:rPr lang="ja-JP" altLang="en-US" b="1" dirty="0">
                <a:solidFill>
                  <a:srgbClr val="152543"/>
                </a:solidFill>
                <a:latin typeface="Meiryo UI" panose="020B0604030504040204" pitchFamily="50" charset="-128"/>
                <a:ea typeface="Meiryo UI" panose="020B0604030504040204" pitchFamily="50" charset="-128"/>
              </a:rPr>
              <a:t>製造物の設計段階で十分に安全性に配慮しなかったために、製造物の安全性を欠いた</a:t>
            </a:r>
          </a:p>
          <a:p>
            <a:pPr>
              <a:lnSpc>
                <a:spcPct val="150000"/>
              </a:lnSpc>
            </a:pPr>
            <a:r>
              <a:rPr lang="ja-JP" altLang="en-US" b="1" dirty="0">
                <a:solidFill>
                  <a:srgbClr val="152543"/>
                </a:solidFill>
                <a:latin typeface="Meiryo UI" panose="020B0604030504040204" pitchFamily="50" charset="-128"/>
                <a:ea typeface="Meiryo UI" panose="020B0604030504040204" pitchFamily="50" charset="-128"/>
              </a:rPr>
              <a:t>❸ 指示・警告上の欠陥　</a:t>
            </a:r>
            <a:r>
              <a:rPr lang="en-US" altLang="ja-JP" b="1" dirty="0">
                <a:solidFill>
                  <a:srgbClr val="152543"/>
                </a:solidFill>
                <a:latin typeface="Meiryo UI" panose="020B0604030504040204" pitchFamily="50" charset="-128"/>
                <a:ea typeface="Meiryo UI" panose="020B0604030504040204" pitchFamily="50" charset="-128"/>
              </a:rPr>
              <a:t>…</a:t>
            </a:r>
            <a:r>
              <a:rPr lang="ja-JP" altLang="en-US" b="1" dirty="0">
                <a:solidFill>
                  <a:srgbClr val="152543"/>
                </a:solidFill>
                <a:latin typeface="Meiryo UI" panose="020B0604030504040204" pitchFamily="50" charset="-128"/>
                <a:ea typeface="Meiryo UI" panose="020B0604030504040204" pitchFamily="50" charset="-128"/>
              </a:rPr>
              <a:t>事故を消費者側で防止・回避するに適切な情報を製造者が与えていない</a:t>
            </a:r>
          </a:p>
        </p:txBody>
      </p:sp>
      <p:sp>
        <p:nvSpPr>
          <p:cNvPr id="8" name="正方形/長方形 7"/>
          <p:cNvSpPr/>
          <p:nvPr/>
        </p:nvSpPr>
        <p:spPr>
          <a:xfrm>
            <a:off x="651880" y="4646883"/>
            <a:ext cx="1446230" cy="400110"/>
          </a:xfrm>
          <a:prstGeom prst="rect">
            <a:avLst/>
          </a:prstGeom>
          <a:solidFill>
            <a:srgbClr val="152543"/>
          </a:solidFill>
        </p:spPr>
        <p:txBody>
          <a:bodyPr wrap="none">
            <a:spAutoFit/>
          </a:bodyPr>
          <a:lstStyle/>
          <a:p>
            <a:r>
              <a:rPr lang="ja-JP" altLang="en-US" sz="2000" b="1" dirty="0">
                <a:solidFill>
                  <a:schemeClr val="bg1"/>
                </a:solidFill>
                <a:latin typeface="Meiryo UI" panose="020B0604030504040204" pitchFamily="50" charset="-128"/>
                <a:ea typeface="Meiryo UI" panose="020B0604030504040204" pitchFamily="50" charset="-128"/>
              </a:rPr>
              <a:t>欠陥の種類</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5822" y="2769366"/>
            <a:ext cx="1907458" cy="160047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8061" y="107330"/>
            <a:ext cx="940885" cy="940885"/>
          </a:xfrm>
          <a:prstGeom prst="rect">
            <a:avLst/>
          </a:prstGeom>
        </p:spPr>
      </p:pic>
    </p:spTree>
    <p:extLst>
      <p:ext uri="{BB962C8B-B14F-4D97-AF65-F5344CB8AC3E}">
        <p14:creationId xmlns:p14="http://schemas.microsoft.com/office/powerpoint/2010/main" val="99966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437776" y="1524000"/>
            <a:ext cx="11258924" cy="50101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四角形: 角を丸くする 6">
            <a:extLst>
              <a:ext uri="{FF2B5EF4-FFF2-40B4-BE49-F238E27FC236}">
                <a16:creationId xmlns:a16="http://schemas.microsoft.com/office/drawing/2014/main" xmlns="" id="{D03B0652-EAA7-4ECE-B20C-BE7B933DAE6F}"/>
              </a:ext>
            </a:extLst>
          </p:cNvPr>
          <p:cNvSpPr/>
          <p:nvPr/>
        </p:nvSpPr>
        <p:spPr>
          <a:xfrm flipV="1">
            <a:off x="0" y="0"/>
            <a:ext cx="5472000" cy="900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bwMode="white">
          <a:xfrm>
            <a:off x="437776" y="107330"/>
            <a:ext cx="4613196" cy="646331"/>
          </a:xfrm>
          <a:prstGeom prst="rect">
            <a:avLst/>
          </a:prstGeom>
        </p:spPr>
        <p:txBody>
          <a:bodyPr wrap="square">
            <a:spAutoFit/>
          </a:bodyPr>
          <a:lstStyle/>
          <a:p>
            <a:pPr lvl="0"/>
            <a:r>
              <a:rPr lang="ja-JP" altLang="en-US" sz="3600" b="1" dirty="0">
                <a:solidFill>
                  <a:schemeClr val="bg1"/>
                </a:solidFill>
                <a:latin typeface="Meiryo UI" panose="020B0604030504040204" pitchFamily="50" charset="-128"/>
                <a:ea typeface="Meiryo UI" panose="020B0604030504040204" pitchFamily="50" charset="-128"/>
              </a:rPr>
              <a:t>製品事故が起きたら</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031726" y="2100815"/>
            <a:ext cx="10664974" cy="4154984"/>
          </a:xfrm>
          <a:prstGeom prst="rect">
            <a:avLst/>
          </a:prstGeom>
        </p:spPr>
        <p:txBody>
          <a:bodyPr wrap="square">
            <a:spAutoFit/>
          </a:bodyPr>
          <a:lstStyle/>
          <a:p>
            <a:pPr lvl="0"/>
            <a:r>
              <a:rPr lang="ja-JP" altLang="en-US" sz="2800" b="1" dirty="0">
                <a:solidFill>
                  <a:srgbClr val="152543"/>
                </a:solidFill>
                <a:latin typeface="BIZ UDゴシック" panose="020B0400000000000000" pitchFamily="49" charset="-128"/>
                <a:ea typeface="BIZ UDゴシック" panose="020B0400000000000000" pitchFamily="49" charset="-128"/>
              </a:rPr>
              <a:t>□</a:t>
            </a:r>
            <a:r>
              <a:rPr lang="ja-JP" altLang="en-US" sz="2800" b="1" dirty="0">
                <a:solidFill>
                  <a:srgbClr val="152543"/>
                </a:solidFill>
                <a:latin typeface="Meiryo UI" panose="020B0604030504040204" pitchFamily="50" charset="-128"/>
                <a:ea typeface="Meiryo UI" panose="020B0604030504040204" pitchFamily="50" charset="-128"/>
              </a:rPr>
              <a:t> 現場を保存する</a:t>
            </a:r>
            <a:endParaRPr lang="en-US" altLang="ja-JP" sz="2800" b="1" dirty="0">
              <a:solidFill>
                <a:srgbClr val="152543"/>
              </a:solidFill>
              <a:latin typeface="Meiryo UI" panose="020B0604030504040204" pitchFamily="50" charset="-128"/>
              <a:ea typeface="Meiryo UI" panose="020B0604030504040204" pitchFamily="50" charset="-128"/>
            </a:endParaRPr>
          </a:p>
          <a:p>
            <a:pPr lvl="0"/>
            <a:r>
              <a:rPr lang="ja-JP" altLang="en-US" sz="2800" b="1" dirty="0">
                <a:solidFill>
                  <a:srgbClr val="152543"/>
                </a:solidFill>
                <a:latin typeface="Meiryo UI" panose="020B0604030504040204" pitchFamily="50" charset="-128"/>
                <a:ea typeface="Meiryo UI" panose="020B0604030504040204" pitchFamily="50" charset="-128"/>
              </a:rPr>
              <a:t>　　 </a:t>
            </a:r>
            <a:r>
              <a:rPr lang="en-US" altLang="ja-JP" sz="2000" b="1" dirty="0">
                <a:solidFill>
                  <a:srgbClr val="152543"/>
                </a:solidFill>
                <a:latin typeface="Meiryo UI" panose="020B0604030504040204" pitchFamily="50" charset="-128"/>
                <a:ea typeface="Meiryo UI" panose="020B0604030504040204" pitchFamily="50" charset="-128"/>
              </a:rPr>
              <a:t>…</a:t>
            </a:r>
            <a:r>
              <a:rPr lang="ja-JP" altLang="en-US" sz="2000" b="1" dirty="0">
                <a:solidFill>
                  <a:srgbClr val="152543"/>
                </a:solidFill>
                <a:latin typeface="Meiryo UI" panose="020B0604030504040204" pitchFamily="50" charset="-128"/>
                <a:ea typeface="Meiryo UI" panose="020B0604030504040204" pitchFamily="50" charset="-128"/>
              </a:rPr>
              <a:t>事故品や被害箇所の状況を写真等を残す。</a:t>
            </a:r>
            <a:endParaRPr lang="en-US" altLang="ja-JP" sz="2000" b="1" dirty="0">
              <a:solidFill>
                <a:srgbClr val="152543"/>
              </a:solidFill>
              <a:latin typeface="Meiryo UI" panose="020B0604030504040204" pitchFamily="50" charset="-128"/>
              <a:ea typeface="Meiryo UI" panose="020B0604030504040204" pitchFamily="50" charset="-128"/>
            </a:endParaRPr>
          </a:p>
          <a:p>
            <a:pPr lvl="0"/>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sz="2800" b="1" dirty="0">
                <a:solidFill>
                  <a:srgbClr val="152543"/>
                </a:solidFill>
                <a:latin typeface="BIZ UDゴシック" panose="020B0400000000000000" pitchFamily="49" charset="-128"/>
                <a:ea typeface="BIZ UDゴシック" panose="020B0400000000000000" pitchFamily="49" charset="-128"/>
              </a:rPr>
              <a:t>□</a:t>
            </a:r>
            <a:r>
              <a:rPr lang="ja-JP" altLang="en-US" sz="2800" b="1" dirty="0">
                <a:solidFill>
                  <a:srgbClr val="152543"/>
                </a:solidFill>
                <a:latin typeface="Meiryo UI" panose="020B0604030504040204" pitchFamily="50" charset="-128"/>
                <a:ea typeface="Meiryo UI" panose="020B0604030504040204" pitchFamily="50" charset="-128"/>
              </a:rPr>
              <a:t> 製品および使用時の情報をまとめておく</a:t>
            </a:r>
            <a:endParaRPr lang="en-US" altLang="ja-JP" sz="2800" b="1" dirty="0">
              <a:solidFill>
                <a:srgbClr val="152543"/>
              </a:solidFill>
              <a:latin typeface="Meiryo UI" panose="020B0604030504040204" pitchFamily="50" charset="-128"/>
              <a:ea typeface="Meiryo UI" panose="020B0604030504040204" pitchFamily="50" charset="-128"/>
            </a:endParaRPr>
          </a:p>
          <a:p>
            <a:pPr lvl="0"/>
            <a:r>
              <a:rPr lang="ja-JP" altLang="en-US" sz="2800" b="1" dirty="0">
                <a:solidFill>
                  <a:srgbClr val="152543"/>
                </a:solidFill>
                <a:latin typeface="Meiryo UI" panose="020B0604030504040204" pitchFamily="50" charset="-128"/>
                <a:ea typeface="Meiryo UI" panose="020B0604030504040204" pitchFamily="50" charset="-128"/>
              </a:rPr>
              <a:t>　　 </a:t>
            </a:r>
            <a:r>
              <a:rPr lang="en-US" altLang="ja-JP" sz="2000" b="1" dirty="0">
                <a:solidFill>
                  <a:srgbClr val="152543"/>
                </a:solidFill>
                <a:latin typeface="Meiryo UI" panose="020B0604030504040204" pitchFamily="50" charset="-128"/>
                <a:ea typeface="Meiryo UI" panose="020B0604030504040204" pitchFamily="50" charset="-128"/>
              </a:rPr>
              <a:t>…</a:t>
            </a:r>
            <a:r>
              <a:rPr lang="ja-JP" altLang="en-US" sz="2000" b="1" dirty="0">
                <a:solidFill>
                  <a:srgbClr val="152543"/>
                </a:solidFill>
                <a:latin typeface="Meiryo UI" panose="020B0604030504040204" pitchFamily="50" charset="-128"/>
                <a:ea typeface="Meiryo UI" panose="020B0604030504040204" pitchFamily="50" charset="-128"/>
              </a:rPr>
              <a:t>型番、使用年数、どのような使用方法をしていたかなど。</a:t>
            </a:r>
            <a:endParaRPr lang="en-US" altLang="ja-JP" sz="2000" b="1" dirty="0">
              <a:solidFill>
                <a:srgbClr val="152543"/>
              </a:solidFill>
              <a:latin typeface="Meiryo UI" panose="020B0604030504040204" pitchFamily="50" charset="-128"/>
              <a:ea typeface="Meiryo UI" panose="020B0604030504040204" pitchFamily="50" charset="-128"/>
            </a:endParaRPr>
          </a:p>
          <a:p>
            <a:pPr lvl="0"/>
            <a:endParaRPr lang="en-US" altLang="ja-JP" b="1" dirty="0">
              <a:solidFill>
                <a:srgbClr val="152543"/>
              </a:solidFill>
              <a:latin typeface="Meiryo UI" panose="020B0604030504040204" pitchFamily="50" charset="-128"/>
              <a:ea typeface="Meiryo UI" panose="020B0604030504040204" pitchFamily="50" charset="-128"/>
            </a:endParaRPr>
          </a:p>
          <a:p>
            <a:pPr lvl="0"/>
            <a:r>
              <a:rPr lang="ja-JP" altLang="en-US" sz="2800" b="1" dirty="0">
                <a:solidFill>
                  <a:srgbClr val="152543"/>
                </a:solidFill>
                <a:latin typeface="BIZ UDゴシック" panose="020B0400000000000000" pitchFamily="49" charset="-128"/>
                <a:ea typeface="BIZ UDゴシック" panose="020B0400000000000000" pitchFamily="49" charset="-128"/>
              </a:rPr>
              <a:t>□</a:t>
            </a:r>
            <a:r>
              <a:rPr lang="ja-JP" altLang="en-US" sz="2800" b="1" dirty="0">
                <a:solidFill>
                  <a:srgbClr val="152543"/>
                </a:solidFill>
                <a:latin typeface="Meiryo UI" panose="020B0604030504040204" pitchFamily="50" charset="-128"/>
                <a:ea typeface="Meiryo UI" panose="020B0604030504040204" pitchFamily="50" charset="-128"/>
              </a:rPr>
              <a:t> 火災が発生した場合</a:t>
            </a:r>
            <a:endParaRPr lang="en-US" altLang="ja-JP" sz="2800" b="1" dirty="0">
              <a:solidFill>
                <a:srgbClr val="152543"/>
              </a:solidFill>
              <a:latin typeface="Meiryo UI" panose="020B0604030504040204" pitchFamily="50" charset="-128"/>
              <a:ea typeface="Meiryo UI" panose="020B0604030504040204" pitchFamily="50" charset="-128"/>
            </a:endParaRPr>
          </a:p>
          <a:p>
            <a:pPr lvl="0"/>
            <a:r>
              <a:rPr lang="ja-JP" altLang="en-US" sz="2000" b="1" dirty="0">
                <a:solidFill>
                  <a:srgbClr val="152543"/>
                </a:solidFill>
                <a:latin typeface="Meiryo UI" panose="020B0604030504040204" pitchFamily="50" charset="-128"/>
                <a:ea typeface="Meiryo UI" panose="020B0604030504040204" pitchFamily="50" charset="-128"/>
              </a:rPr>
              <a:t>　　　</a:t>
            </a:r>
            <a:r>
              <a:rPr lang="en-US" altLang="ja-JP" sz="2000" b="1" dirty="0">
                <a:solidFill>
                  <a:srgbClr val="152543"/>
                </a:solidFill>
                <a:latin typeface="Meiryo UI" panose="020B0604030504040204" pitchFamily="50" charset="-128"/>
                <a:ea typeface="Meiryo UI" panose="020B0604030504040204" pitchFamily="50" charset="-128"/>
              </a:rPr>
              <a:t>…</a:t>
            </a:r>
            <a:r>
              <a:rPr lang="ja-JP" altLang="en-US" sz="2000" b="1" dirty="0">
                <a:solidFill>
                  <a:srgbClr val="152543"/>
                </a:solidFill>
                <a:latin typeface="Meiryo UI" panose="020B0604030504040204" pitchFamily="50" charset="-128"/>
                <a:ea typeface="Meiryo UI" panose="020B0604030504040204" pitchFamily="50" charset="-128"/>
              </a:rPr>
              <a:t>まずは消防署へ連絡する。消火対応後、製品や現場の写真等を残す。</a:t>
            </a:r>
            <a:endParaRPr lang="en-US" altLang="ja-JP" sz="2000" b="1" dirty="0">
              <a:solidFill>
                <a:srgbClr val="152543"/>
              </a:solidFill>
              <a:latin typeface="Meiryo UI" panose="020B0604030504040204" pitchFamily="50" charset="-128"/>
              <a:ea typeface="Meiryo UI" panose="020B0604030504040204" pitchFamily="50" charset="-128"/>
            </a:endParaRPr>
          </a:p>
          <a:p>
            <a:pPr lvl="0"/>
            <a:r>
              <a:rPr lang="ja-JP" altLang="en-US" sz="2000" b="1" dirty="0">
                <a:solidFill>
                  <a:srgbClr val="152543"/>
                </a:solidFill>
                <a:latin typeface="Meiryo UI" panose="020B0604030504040204" pitchFamily="50" charset="-128"/>
                <a:ea typeface="Meiryo UI" panose="020B0604030504040204" pitchFamily="50" charset="-128"/>
              </a:rPr>
              <a:t>　</a:t>
            </a:r>
            <a:endParaRPr lang="en-US" altLang="ja-JP" b="1" dirty="0">
              <a:solidFill>
                <a:srgbClr val="152543"/>
              </a:solidFill>
              <a:latin typeface="Meiryo UI" panose="020B0604030504040204" pitchFamily="50" charset="-128"/>
              <a:ea typeface="Meiryo UI" panose="020B0604030504040204" pitchFamily="50" charset="-128"/>
            </a:endParaRPr>
          </a:p>
          <a:p>
            <a:pPr lvl="0"/>
            <a:r>
              <a:rPr lang="ja-JP" altLang="en-US" sz="2800" b="1" dirty="0">
                <a:solidFill>
                  <a:srgbClr val="152543"/>
                </a:solidFill>
                <a:latin typeface="BIZ UDゴシック" panose="020B0400000000000000" pitchFamily="49" charset="-128"/>
                <a:ea typeface="BIZ UDゴシック" panose="020B0400000000000000" pitchFamily="49" charset="-128"/>
              </a:rPr>
              <a:t>□</a:t>
            </a:r>
            <a:r>
              <a:rPr lang="ja-JP" altLang="en-US" sz="2800" b="1" dirty="0">
                <a:solidFill>
                  <a:srgbClr val="152543"/>
                </a:solidFill>
                <a:latin typeface="Meiryo UI" panose="020B0604030504040204" pitchFamily="50" charset="-128"/>
                <a:ea typeface="Meiryo UI" panose="020B0604030504040204" pitchFamily="50" charset="-128"/>
              </a:rPr>
              <a:t> ケガをした場合</a:t>
            </a:r>
            <a:endParaRPr lang="en-US" altLang="ja-JP" sz="2800" b="1" dirty="0">
              <a:solidFill>
                <a:srgbClr val="152543"/>
              </a:solidFill>
              <a:latin typeface="Meiryo UI" panose="020B0604030504040204" pitchFamily="50" charset="-128"/>
              <a:ea typeface="Meiryo UI" panose="020B0604030504040204" pitchFamily="50" charset="-128"/>
            </a:endParaRPr>
          </a:p>
          <a:p>
            <a:pPr lvl="0"/>
            <a:r>
              <a:rPr lang="ja-JP" altLang="en-US" sz="2000" b="1" dirty="0">
                <a:solidFill>
                  <a:srgbClr val="152543"/>
                </a:solidFill>
                <a:latin typeface="Meiryo UI" panose="020B0604030504040204" pitchFamily="50" charset="-128"/>
                <a:ea typeface="Meiryo UI" panose="020B0604030504040204" pitchFamily="50" charset="-128"/>
              </a:rPr>
              <a:t>　　　</a:t>
            </a:r>
            <a:r>
              <a:rPr lang="en-US" altLang="ja-JP" sz="2000" b="1" dirty="0">
                <a:solidFill>
                  <a:srgbClr val="152543"/>
                </a:solidFill>
                <a:latin typeface="Meiryo UI" panose="020B0604030504040204" pitchFamily="50" charset="-128"/>
                <a:ea typeface="Meiryo UI" panose="020B0604030504040204" pitchFamily="50" charset="-128"/>
              </a:rPr>
              <a:t>…</a:t>
            </a:r>
            <a:r>
              <a:rPr lang="ja-JP" altLang="en-US" sz="2000" b="1" dirty="0">
                <a:solidFill>
                  <a:srgbClr val="152543"/>
                </a:solidFill>
                <a:latin typeface="Meiryo UI" panose="020B0604030504040204" pitchFamily="50" charset="-128"/>
                <a:ea typeface="Meiryo UI" panose="020B0604030504040204" pitchFamily="50" charset="-128"/>
              </a:rPr>
              <a:t>医師の診断を受け、治療などの領収書や診断書を保存する。</a:t>
            </a:r>
            <a:endParaRPr lang="en-US" altLang="ja-JP" sz="2000" b="1" dirty="0">
              <a:solidFill>
                <a:srgbClr val="152543"/>
              </a:solidFill>
              <a:latin typeface="Meiryo UI" panose="020B0604030504040204" pitchFamily="50" charset="-128"/>
              <a:ea typeface="Meiryo UI" panose="020B0604030504040204" pitchFamily="50" charset="-128"/>
            </a:endParaRPr>
          </a:p>
        </p:txBody>
      </p:sp>
      <p:sp>
        <p:nvSpPr>
          <p:cNvPr id="6" name="正方形/長方形 5"/>
          <p:cNvSpPr/>
          <p:nvPr/>
        </p:nvSpPr>
        <p:spPr>
          <a:xfrm rot="-60000">
            <a:off x="1445774" y="1215205"/>
            <a:ext cx="8831264" cy="523220"/>
          </a:xfrm>
          <a:prstGeom prst="rect">
            <a:avLst/>
          </a:prstGeom>
          <a:solidFill>
            <a:srgbClr val="FBE60F"/>
          </a:solidFill>
        </p:spPr>
        <p:txBody>
          <a:bodyPr wrap="none">
            <a:spAutoFit/>
          </a:bodyPr>
          <a:lstStyle/>
          <a:p>
            <a:pPr lvl="0"/>
            <a:r>
              <a:rPr lang="ja-JP" altLang="en-US" sz="2800" b="1" dirty="0">
                <a:solidFill>
                  <a:srgbClr val="152543"/>
                </a:solidFill>
                <a:latin typeface="Meiryo UI" panose="020B0604030504040204" pitchFamily="50" charset="-128"/>
                <a:ea typeface="Meiryo UI" panose="020B0604030504040204" pitchFamily="50" charset="-128"/>
              </a:rPr>
              <a:t>事故原因の究明・被害情報の整理のためにしておきたいこと</a:t>
            </a:r>
            <a:endParaRPr lang="en-US" altLang="ja-JP" sz="2800" b="1" dirty="0">
              <a:solidFill>
                <a:srgbClr val="152543"/>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150" y="4629150"/>
            <a:ext cx="1883637" cy="2203464"/>
          </a:xfrm>
          <a:prstGeom prst="rect">
            <a:avLst/>
          </a:prstGeom>
        </p:spPr>
      </p:pic>
    </p:spTree>
    <p:extLst>
      <p:ext uri="{BB962C8B-B14F-4D97-AF65-F5344CB8AC3E}">
        <p14:creationId xmlns:p14="http://schemas.microsoft.com/office/powerpoint/2010/main" val="748195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264" y="4040399"/>
            <a:ext cx="1739318" cy="2817601"/>
          </a:xfrm>
          <a:prstGeom prst="rect">
            <a:avLst/>
          </a:prstGeom>
        </p:spPr>
      </p:pic>
      <p:sp>
        <p:nvSpPr>
          <p:cNvPr id="5" name="正方形/長方形 4"/>
          <p:cNvSpPr/>
          <p:nvPr/>
        </p:nvSpPr>
        <p:spPr>
          <a:xfrm>
            <a:off x="670034" y="1833175"/>
            <a:ext cx="10761777" cy="1754326"/>
          </a:xfrm>
          <a:prstGeom prst="rect">
            <a:avLst/>
          </a:prstGeom>
        </p:spPr>
        <p:txBody>
          <a:bodyPr wrap="square">
            <a:spAutoFit/>
          </a:bodyPr>
          <a:lstStyle/>
          <a:p>
            <a:pPr lvl="0" algn="ctr">
              <a:lnSpc>
                <a:spcPct val="150000"/>
              </a:lnSpc>
              <a:defRPr/>
            </a:pPr>
            <a:r>
              <a:rPr lang="ja-JP" altLang="en-US" sz="3600" b="1" dirty="0">
                <a:solidFill>
                  <a:srgbClr val="152543"/>
                </a:solidFill>
                <a:latin typeface="Meiryo UI" panose="020B0604030504040204" pitchFamily="50" charset="-128"/>
                <a:ea typeface="Meiryo UI" panose="020B0604030504040204" pitchFamily="50" charset="-128"/>
              </a:rPr>
              <a:t>製品事故が起きたとき・起きそうになったとき</a:t>
            </a:r>
            <a:endParaRPr lang="en-US" altLang="ja-JP" sz="3600" b="1" dirty="0">
              <a:solidFill>
                <a:srgbClr val="152543"/>
              </a:solidFill>
              <a:latin typeface="Meiryo UI" panose="020B0604030504040204" pitchFamily="50" charset="-128"/>
              <a:ea typeface="Meiryo UI" panose="020B0604030504040204" pitchFamily="50" charset="-128"/>
            </a:endParaRPr>
          </a:p>
          <a:p>
            <a:pPr lvl="0" algn="ctr">
              <a:lnSpc>
                <a:spcPct val="150000"/>
              </a:lnSpc>
              <a:defRPr/>
            </a:pPr>
            <a:r>
              <a:rPr lang="ja-JP" altLang="en-US" sz="3600" b="1" dirty="0">
                <a:solidFill>
                  <a:srgbClr val="152543"/>
                </a:solidFill>
                <a:latin typeface="Meiryo UI" panose="020B0604030504040204" pitchFamily="50" charset="-128"/>
                <a:ea typeface="Meiryo UI" panose="020B0604030504040204" pitchFamily="50" charset="-128"/>
              </a:rPr>
              <a:t>消費者が</a:t>
            </a:r>
            <a:r>
              <a:rPr lang="ja-JP" altLang="en-US" sz="3600" b="1" dirty="0">
                <a:solidFill>
                  <a:srgbClr val="E60012"/>
                </a:solidFill>
                <a:latin typeface="Meiryo UI" panose="020B0604030504040204" pitchFamily="50" charset="-128"/>
                <a:ea typeface="Meiryo UI" panose="020B0604030504040204" pitchFamily="50" charset="-128"/>
              </a:rPr>
              <a:t>適切な対処</a:t>
            </a:r>
            <a:r>
              <a:rPr lang="ja-JP" altLang="en-US" sz="3600" b="1" dirty="0">
                <a:solidFill>
                  <a:srgbClr val="152543"/>
                </a:solidFill>
                <a:latin typeface="Meiryo UI" panose="020B0604030504040204" pitchFamily="50" charset="-128"/>
                <a:ea typeface="Meiryo UI" panose="020B0604030504040204" pitchFamily="50" charset="-128"/>
              </a:rPr>
              <a:t>をこころがけると</a:t>
            </a:r>
            <a:r>
              <a:rPr lang="en-US" altLang="ja-JP" sz="3600" b="1" dirty="0">
                <a:solidFill>
                  <a:srgbClr val="152543"/>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539795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グループ化 16"/>
          <p:cNvGrpSpPr/>
          <p:nvPr/>
        </p:nvGrpSpPr>
        <p:grpSpPr>
          <a:xfrm>
            <a:off x="463379" y="2400300"/>
            <a:ext cx="5162550" cy="3962400"/>
            <a:chOff x="463379" y="2400300"/>
            <a:chExt cx="5162550" cy="3962400"/>
          </a:xfrm>
        </p:grpSpPr>
        <p:sp>
          <p:nvSpPr>
            <p:cNvPr id="7" name="二等辺三角形 6"/>
            <p:cNvSpPr/>
            <p:nvPr/>
          </p:nvSpPr>
          <p:spPr>
            <a:xfrm>
              <a:off x="463379" y="2400300"/>
              <a:ext cx="5162550" cy="3962400"/>
            </a:xfrm>
            <a:prstGeom prst="triangle">
              <a:avLst/>
            </a:prstGeom>
            <a:solidFill>
              <a:srgbClr val="FBE60F"/>
            </a:solidFill>
            <a:ln w="76200">
              <a:solidFill>
                <a:srgbClr val="152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317623" y="5394674"/>
              <a:ext cx="1435008" cy="830997"/>
            </a:xfrm>
            <a:prstGeom prst="rect">
              <a:avLst/>
            </a:prstGeom>
          </p:spPr>
          <p:txBody>
            <a:bodyPr wrap="none">
              <a:spAutoFit/>
            </a:bodyPr>
            <a:lstStyle/>
            <a:p>
              <a:r>
                <a:rPr lang="en-US" altLang="ja-JP" sz="4800" b="1" dirty="0">
                  <a:solidFill>
                    <a:srgbClr val="152543"/>
                  </a:solidFill>
                  <a:latin typeface="Meiryo UI" panose="020B0604030504040204" pitchFamily="50" charset="-128"/>
                  <a:ea typeface="Meiryo UI" panose="020B0604030504040204" pitchFamily="50" charset="-128"/>
                </a:rPr>
                <a:t>300</a:t>
              </a:r>
              <a:endParaRPr lang="ja-JP" altLang="en-US" sz="4800" dirty="0">
                <a:solidFill>
                  <a:srgbClr val="152543"/>
                </a:solidFill>
              </a:endParaRPr>
            </a:p>
          </p:txBody>
        </p:sp>
      </p:grpSp>
      <p:grpSp>
        <p:nvGrpSpPr>
          <p:cNvPr id="23" name="グループ化 22"/>
          <p:cNvGrpSpPr/>
          <p:nvPr/>
        </p:nvGrpSpPr>
        <p:grpSpPr bwMode="gray">
          <a:xfrm>
            <a:off x="7220510" y="398205"/>
            <a:ext cx="4725684" cy="3874334"/>
            <a:chOff x="7326839" y="226406"/>
            <a:chExt cx="4725684" cy="3874334"/>
          </a:xfrm>
        </p:grpSpPr>
        <p:sp>
          <p:nvSpPr>
            <p:cNvPr id="20" name="楕円 19"/>
            <p:cNvSpPr/>
            <p:nvPr/>
          </p:nvSpPr>
          <p:spPr bwMode="gray">
            <a:xfrm rot="10800000">
              <a:off x="7326839" y="226406"/>
              <a:ext cx="4725684" cy="3301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bwMode="gray">
            <a:xfrm rot="10800000">
              <a:off x="9179300" y="2874249"/>
              <a:ext cx="915092" cy="1226491"/>
            </a:xfrm>
            <a:prstGeom prst="triangle">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bwMode="gray">
            <a:xfrm>
              <a:off x="7660909" y="1030970"/>
              <a:ext cx="4380271" cy="1862048"/>
            </a:xfrm>
            <a:prstGeom prst="rect">
              <a:avLst/>
            </a:prstGeom>
            <a:noFill/>
            <a:ln>
              <a:noFill/>
            </a:ln>
          </p:spPr>
          <p:txBody>
            <a:bodyPr wrap="square" anchor="ctr">
              <a:spAutoFit/>
            </a:bodyPr>
            <a:lstStyle/>
            <a:p>
              <a:r>
                <a:rPr lang="ja-JP" altLang="en-US" sz="2300" b="1" dirty="0">
                  <a:solidFill>
                    <a:srgbClr val="152543"/>
                  </a:solidFill>
                  <a:latin typeface="Meiryo UI" panose="020B0604030504040204" pitchFamily="50" charset="-128"/>
                  <a:ea typeface="Meiryo UI" panose="020B0604030504040204" pitchFamily="50" charset="-128"/>
                </a:rPr>
                <a:t>重大事故の裏では、</a:t>
              </a:r>
              <a:endParaRPr lang="en-US" altLang="ja-JP" sz="2300" b="1" dirty="0">
                <a:solidFill>
                  <a:srgbClr val="152543"/>
                </a:solidFill>
                <a:latin typeface="Meiryo UI" panose="020B0604030504040204" pitchFamily="50" charset="-128"/>
                <a:ea typeface="Meiryo UI" panose="020B0604030504040204" pitchFamily="50" charset="-128"/>
              </a:endParaRPr>
            </a:p>
            <a:p>
              <a:r>
                <a:rPr lang="ja-JP" altLang="en-US" sz="2300" b="1" dirty="0">
                  <a:solidFill>
                    <a:srgbClr val="152543"/>
                  </a:solidFill>
                  <a:latin typeface="Meiryo UI" panose="020B0604030504040204" pitchFamily="50" charset="-128"/>
                  <a:ea typeface="Meiryo UI" panose="020B0604030504040204" pitchFamily="50" charset="-128"/>
                </a:rPr>
                <a:t>軽微な事故やヒヤリ・ハット事案が多く発生している。</a:t>
              </a:r>
              <a:endParaRPr lang="en-US" altLang="ja-JP" sz="2300" b="1" dirty="0">
                <a:solidFill>
                  <a:srgbClr val="152543"/>
                </a:solidFill>
                <a:latin typeface="Meiryo UI" panose="020B0604030504040204" pitchFamily="50" charset="-128"/>
                <a:ea typeface="Meiryo UI" panose="020B0604030504040204" pitchFamily="50" charset="-128"/>
              </a:endParaRPr>
            </a:p>
            <a:p>
              <a:r>
                <a:rPr lang="ja-JP" altLang="en-US" sz="2300" b="1" dirty="0">
                  <a:solidFill>
                    <a:srgbClr val="FD1617"/>
                  </a:solidFill>
                  <a:latin typeface="Meiryo UI" panose="020B0604030504040204" pitchFamily="50" charset="-128"/>
                  <a:ea typeface="Meiryo UI" panose="020B0604030504040204" pitchFamily="50" charset="-128"/>
                </a:rPr>
                <a:t>ヒヤリ・ハット事案を共有</a:t>
              </a:r>
              <a:r>
                <a:rPr lang="ja-JP" altLang="en-US" sz="2300" b="1" dirty="0">
                  <a:solidFill>
                    <a:srgbClr val="152543"/>
                  </a:solidFill>
                  <a:latin typeface="Meiryo UI" panose="020B0604030504040204" pitchFamily="50" charset="-128"/>
                  <a:ea typeface="Meiryo UI" panose="020B0604030504040204" pitchFamily="50" charset="-128"/>
                </a:rPr>
                <a:t>すると</a:t>
              </a:r>
              <a:endParaRPr lang="en-US" altLang="ja-JP" sz="2300" b="1" dirty="0">
                <a:solidFill>
                  <a:srgbClr val="152543"/>
                </a:solidFill>
                <a:latin typeface="Meiryo UI" panose="020B0604030504040204" pitchFamily="50" charset="-128"/>
                <a:ea typeface="Meiryo UI" panose="020B0604030504040204" pitchFamily="50" charset="-128"/>
              </a:endParaRPr>
            </a:p>
            <a:p>
              <a:r>
                <a:rPr lang="ja-JP" altLang="en-US" sz="2300" b="1" dirty="0">
                  <a:solidFill>
                    <a:srgbClr val="152543"/>
                  </a:solidFill>
                  <a:latin typeface="Meiryo UI" panose="020B0604030504040204" pitchFamily="50" charset="-128"/>
                  <a:ea typeface="Meiryo UI" panose="020B0604030504040204" pitchFamily="50" charset="-128"/>
                </a:rPr>
                <a:t>大きな事故を防ぐことができる。</a:t>
              </a:r>
              <a:endParaRPr lang="en-US" altLang="ja-JP" sz="2300" b="1" dirty="0">
                <a:solidFill>
                  <a:srgbClr val="152543"/>
                </a:solidFill>
                <a:latin typeface="Meiryo UI" panose="020B0604030504040204" pitchFamily="50" charset="-128"/>
                <a:ea typeface="Meiryo UI" panose="020B0604030504040204" pitchFamily="50" charset="-128"/>
              </a:endParaRPr>
            </a:p>
          </p:txBody>
        </p:sp>
      </p:grpSp>
      <p:sp>
        <p:nvSpPr>
          <p:cNvPr id="5" name="四角形: 角を丸くする 6">
            <a:extLst>
              <a:ext uri="{FF2B5EF4-FFF2-40B4-BE49-F238E27FC236}">
                <a16:creationId xmlns:a16="http://schemas.microsoft.com/office/drawing/2014/main" xmlns="" id="{D03B0652-EAA7-4ECE-B20C-BE7B933DAE6F}"/>
              </a:ext>
            </a:extLst>
          </p:cNvPr>
          <p:cNvSpPr/>
          <p:nvPr/>
        </p:nvSpPr>
        <p:spPr>
          <a:xfrm flipV="1">
            <a:off x="0" y="0"/>
            <a:ext cx="4818743" cy="900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437776" y="107330"/>
            <a:ext cx="4613196" cy="646331"/>
          </a:xfrm>
          <a:prstGeom prst="rect">
            <a:avLst/>
          </a:prstGeom>
        </p:spPr>
        <p:txBody>
          <a:bodyPr wrap="square">
            <a:spAutoFit/>
          </a:bodyPr>
          <a:lstStyle/>
          <a:p>
            <a:pPr lvl="0"/>
            <a:r>
              <a:rPr lang="ja-JP" altLang="en-US" sz="3600" b="1" dirty="0">
                <a:solidFill>
                  <a:schemeClr val="bg1"/>
                </a:solidFill>
                <a:latin typeface="Meiryo UI" panose="020B0604030504040204" pitchFamily="50" charset="-128"/>
                <a:ea typeface="Meiryo UI" panose="020B0604030504040204" pitchFamily="50" charset="-128"/>
              </a:rPr>
              <a:t>事故情報の通知</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441621" y="1438301"/>
            <a:ext cx="3227165" cy="584775"/>
          </a:xfrm>
          <a:prstGeom prst="rect">
            <a:avLst/>
          </a:prstGeom>
          <a:solidFill>
            <a:srgbClr val="152543"/>
          </a:solidFill>
        </p:spPr>
        <p:txBody>
          <a:bodyPr wrap="none">
            <a:spAutoFit/>
          </a:bodyPr>
          <a:lstStyle/>
          <a:p>
            <a:r>
              <a:rPr lang="ja-JP" altLang="en-US" sz="3200" b="1" dirty="0">
                <a:solidFill>
                  <a:schemeClr val="bg1"/>
                </a:solidFill>
                <a:latin typeface="Meiryo UI" panose="020B0604030504040204" pitchFamily="50" charset="-128"/>
                <a:ea typeface="Meiryo UI" panose="020B0604030504040204" pitchFamily="50" charset="-128"/>
              </a:rPr>
              <a:t>ハインリッヒの法則</a:t>
            </a:r>
            <a:endParaRPr lang="ja-JP" altLang="en-US" sz="2400" dirty="0">
              <a:solidFill>
                <a:schemeClr val="bg1"/>
              </a:solidFill>
            </a:endParaRPr>
          </a:p>
        </p:txBody>
      </p:sp>
      <p:grpSp>
        <p:nvGrpSpPr>
          <p:cNvPr id="18" name="グループ化 17"/>
          <p:cNvGrpSpPr/>
          <p:nvPr/>
        </p:nvGrpSpPr>
        <p:grpSpPr>
          <a:xfrm>
            <a:off x="1211091" y="2400300"/>
            <a:ext cx="3657601" cy="2811036"/>
            <a:chOff x="1211091" y="2400300"/>
            <a:chExt cx="3657601" cy="2811036"/>
          </a:xfrm>
        </p:grpSpPr>
        <p:sp>
          <p:nvSpPr>
            <p:cNvPr id="11" name="二等辺三角形 10"/>
            <p:cNvSpPr/>
            <p:nvPr/>
          </p:nvSpPr>
          <p:spPr>
            <a:xfrm>
              <a:off x="1211091" y="2400300"/>
              <a:ext cx="3657601" cy="2811036"/>
            </a:xfrm>
            <a:prstGeom prst="triangle">
              <a:avLst/>
            </a:prstGeom>
            <a:solidFill>
              <a:srgbClr val="FFB612"/>
            </a:solidFill>
            <a:ln w="76200">
              <a:solidFill>
                <a:srgbClr val="152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26014" y="4260038"/>
              <a:ext cx="1018227" cy="830997"/>
            </a:xfrm>
            <a:prstGeom prst="rect">
              <a:avLst/>
            </a:prstGeom>
          </p:spPr>
          <p:txBody>
            <a:bodyPr wrap="none">
              <a:spAutoFit/>
            </a:bodyPr>
            <a:lstStyle/>
            <a:p>
              <a:r>
                <a:rPr lang="en-US" altLang="ja-JP" sz="4800" b="1" dirty="0">
                  <a:solidFill>
                    <a:srgbClr val="152543"/>
                  </a:solidFill>
                  <a:latin typeface="Meiryo UI" panose="020B0604030504040204" pitchFamily="50" charset="-128"/>
                  <a:ea typeface="Meiryo UI" panose="020B0604030504040204" pitchFamily="50" charset="-128"/>
                </a:rPr>
                <a:t>29</a:t>
              </a:r>
              <a:endParaRPr lang="ja-JP" altLang="en-US" sz="4800" dirty="0">
                <a:solidFill>
                  <a:srgbClr val="152543"/>
                </a:solidFill>
              </a:endParaRPr>
            </a:p>
          </p:txBody>
        </p:sp>
      </p:grpSp>
      <p:grpSp>
        <p:nvGrpSpPr>
          <p:cNvPr id="22" name="グループ化 21"/>
          <p:cNvGrpSpPr/>
          <p:nvPr/>
        </p:nvGrpSpPr>
        <p:grpSpPr>
          <a:xfrm>
            <a:off x="1968329" y="2371681"/>
            <a:ext cx="2133600" cy="1705019"/>
            <a:chOff x="1968329" y="2371681"/>
            <a:chExt cx="2133600" cy="1705019"/>
          </a:xfrm>
        </p:grpSpPr>
        <p:sp>
          <p:nvSpPr>
            <p:cNvPr id="10" name="二等辺三角形 9"/>
            <p:cNvSpPr/>
            <p:nvPr/>
          </p:nvSpPr>
          <p:spPr>
            <a:xfrm>
              <a:off x="1968329" y="2371681"/>
              <a:ext cx="2133600" cy="1705019"/>
            </a:xfrm>
            <a:prstGeom prst="triangle">
              <a:avLst/>
            </a:prstGeom>
            <a:solidFill>
              <a:srgbClr val="FD1617"/>
            </a:solidFill>
            <a:ln w="76200">
              <a:solidFill>
                <a:srgbClr val="152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635019" y="3106502"/>
              <a:ext cx="800219" cy="830997"/>
            </a:xfrm>
            <a:prstGeom prst="rect">
              <a:avLst/>
            </a:prstGeom>
          </p:spPr>
          <p:txBody>
            <a:bodyPr wrap="none">
              <a:spAutoFit/>
            </a:bodyPr>
            <a:lstStyle/>
            <a:p>
              <a:r>
                <a:rPr lang="ja-JP" altLang="en-US" sz="4800" b="1" dirty="0">
                  <a:solidFill>
                    <a:srgbClr val="152543"/>
                  </a:solidFill>
                  <a:latin typeface="Meiryo UI" panose="020B0604030504040204" pitchFamily="50" charset="-128"/>
                  <a:ea typeface="Meiryo UI" panose="020B0604030504040204" pitchFamily="50" charset="-128"/>
                </a:rPr>
                <a:t>１</a:t>
              </a:r>
              <a:endParaRPr lang="ja-JP" altLang="en-US" sz="4800" dirty="0">
                <a:solidFill>
                  <a:srgbClr val="152543"/>
                </a:solidFill>
              </a:endParaRPr>
            </a:p>
          </p:txBody>
        </p:sp>
      </p:grpSp>
      <p:sp>
        <p:nvSpPr>
          <p:cNvPr id="14" name="正方形/長方形 13"/>
          <p:cNvSpPr/>
          <p:nvPr/>
        </p:nvSpPr>
        <p:spPr>
          <a:xfrm>
            <a:off x="4042964" y="3134555"/>
            <a:ext cx="3727621" cy="646331"/>
          </a:xfrm>
          <a:prstGeom prst="rect">
            <a:avLst/>
          </a:prstGeom>
        </p:spPr>
        <p:txBody>
          <a:bodyPr wrap="square">
            <a:spAutoFit/>
          </a:bodyPr>
          <a:lstStyle/>
          <a:p>
            <a:r>
              <a:rPr lang="ja-JP" altLang="en-US" sz="3600" b="1" dirty="0">
                <a:solidFill>
                  <a:srgbClr val="152543"/>
                </a:solidFill>
                <a:latin typeface="Meiryo UI" panose="020B0604030504040204" pitchFamily="50" charset="-128"/>
                <a:ea typeface="Meiryo UI" panose="020B0604030504040204" pitchFamily="50" charset="-128"/>
              </a:rPr>
              <a:t>１</a:t>
            </a:r>
            <a:r>
              <a:rPr lang="ja-JP" altLang="en-US" sz="2400" b="1" dirty="0">
                <a:solidFill>
                  <a:srgbClr val="152543"/>
                </a:solidFill>
                <a:latin typeface="Meiryo UI" panose="020B0604030504040204" pitchFamily="50" charset="-128"/>
                <a:ea typeface="Meiryo UI" panose="020B0604030504040204" pitchFamily="50" charset="-128"/>
              </a:rPr>
              <a:t>件の重大な事故・災害</a:t>
            </a:r>
            <a:endParaRPr lang="en-US" altLang="ja-JP" sz="2400" b="1" dirty="0">
              <a:solidFill>
                <a:srgbClr val="152543"/>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4999512" y="4272539"/>
            <a:ext cx="4441996" cy="646331"/>
          </a:xfrm>
          <a:prstGeom prst="rect">
            <a:avLst/>
          </a:prstGeom>
        </p:spPr>
        <p:txBody>
          <a:bodyPr wrap="square">
            <a:spAutoFit/>
          </a:bodyPr>
          <a:lstStyle/>
          <a:p>
            <a:r>
              <a:rPr lang="en-US" altLang="ja-JP" sz="3600" b="1" dirty="0">
                <a:solidFill>
                  <a:srgbClr val="152543"/>
                </a:solidFill>
                <a:latin typeface="Meiryo UI" panose="020B0604030504040204" pitchFamily="50" charset="-128"/>
                <a:ea typeface="Meiryo UI" panose="020B0604030504040204" pitchFamily="50" charset="-128"/>
              </a:rPr>
              <a:t>29</a:t>
            </a:r>
            <a:r>
              <a:rPr lang="ja-JP" altLang="en-US" sz="2400" b="1" dirty="0">
                <a:solidFill>
                  <a:srgbClr val="152543"/>
                </a:solidFill>
                <a:latin typeface="Meiryo UI" panose="020B0604030504040204" pitchFamily="50" charset="-128"/>
                <a:ea typeface="Meiryo UI" panose="020B0604030504040204" pitchFamily="50" charset="-128"/>
              </a:rPr>
              <a:t>件の軽微な事故・災害</a:t>
            </a:r>
            <a:endParaRPr lang="en-US" altLang="ja-JP" sz="2400" b="1" dirty="0">
              <a:solidFill>
                <a:srgbClr val="152543"/>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5606875" y="5461949"/>
            <a:ext cx="3718097" cy="646331"/>
          </a:xfrm>
          <a:prstGeom prst="rect">
            <a:avLst/>
          </a:prstGeom>
        </p:spPr>
        <p:txBody>
          <a:bodyPr wrap="square">
            <a:spAutoFit/>
          </a:bodyPr>
          <a:lstStyle/>
          <a:p>
            <a:r>
              <a:rPr lang="en-US" altLang="ja-JP" sz="3600" b="1" dirty="0">
                <a:solidFill>
                  <a:srgbClr val="152543"/>
                </a:solidFill>
                <a:latin typeface="Meiryo UI" panose="020B0604030504040204" pitchFamily="50" charset="-128"/>
                <a:ea typeface="Meiryo UI" panose="020B0604030504040204" pitchFamily="50" charset="-128"/>
              </a:rPr>
              <a:t>300</a:t>
            </a:r>
            <a:r>
              <a:rPr lang="ja-JP" altLang="en-US" sz="2400" b="1" dirty="0">
                <a:solidFill>
                  <a:srgbClr val="152543"/>
                </a:solidFill>
                <a:latin typeface="Meiryo UI" panose="020B0604030504040204" pitchFamily="50" charset="-128"/>
                <a:ea typeface="Meiryo UI" panose="020B0604030504040204" pitchFamily="50" charset="-128"/>
              </a:rPr>
              <a:t>件のヒヤリ・ハット</a:t>
            </a:r>
            <a:endParaRPr lang="en-US" altLang="ja-JP" sz="2400" b="1" dirty="0">
              <a:solidFill>
                <a:srgbClr val="152543"/>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282" y="3646368"/>
            <a:ext cx="2233247" cy="3208417"/>
          </a:xfrm>
          <a:prstGeom prst="rect">
            <a:avLst/>
          </a:prstGeom>
        </p:spPr>
      </p:pic>
    </p:spTree>
    <p:extLst>
      <p:ext uri="{BB962C8B-B14F-4D97-AF65-F5344CB8AC3E}">
        <p14:creationId xmlns:p14="http://schemas.microsoft.com/office/powerpoint/2010/main" val="953693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矢印 2"/>
          <p:cNvSpPr/>
          <p:nvPr/>
        </p:nvSpPr>
        <p:spPr>
          <a:xfrm>
            <a:off x="3757036" y="2004204"/>
            <a:ext cx="5103993" cy="1241740"/>
          </a:xfrm>
          <a:prstGeom prst="rightArrow">
            <a:avLst>
              <a:gd name="adj1" fmla="val 60829"/>
              <a:gd name="adj2" fmla="val 50000"/>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bwMode="white">
          <a:xfrm>
            <a:off x="3616527" y="2280329"/>
            <a:ext cx="5275222" cy="707886"/>
          </a:xfrm>
          <a:prstGeom prst="rect">
            <a:avLst/>
          </a:prstGeom>
        </p:spPr>
        <p:txBody>
          <a:bodyPr wrap="square">
            <a:spAutoFit/>
          </a:bodyPr>
          <a:lstStyle/>
          <a:p>
            <a:pPr lvl="0" algn="ctr"/>
            <a:r>
              <a:rPr lang="ja-JP" altLang="en-US" sz="2000" b="1" dirty="0">
                <a:solidFill>
                  <a:schemeClr val="bg1"/>
                </a:solidFill>
                <a:latin typeface="Meiryo UI" panose="020B0604030504040204" pitchFamily="50" charset="-128"/>
                <a:ea typeface="Meiryo UI" panose="020B0604030504040204" pitchFamily="50" charset="-128"/>
              </a:rPr>
              <a:t>子どもが洗濯機の中に</a:t>
            </a:r>
            <a:endParaRPr lang="en-US" altLang="ja-JP" sz="2000" b="1" dirty="0">
              <a:solidFill>
                <a:schemeClr val="bg1"/>
              </a:solidFill>
              <a:latin typeface="Meiryo UI" panose="020B0604030504040204" pitchFamily="50" charset="-128"/>
              <a:ea typeface="Meiryo UI" panose="020B0604030504040204" pitchFamily="50" charset="-128"/>
            </a:endParaRPr>
          </a:p>
          <a:p>
            <a:pPr lvl="0" algn="ctr"/>
            <a:r>
              <a:rPr lang="ja-JP" altLang="en-US" sz="2000" b="1" dirty="0">
                <a:solidFill>
                  <a:schemeClr val="bg1"/>
                </a:solidFill>
                <a:latin typeface="Meiryo UI" panose="020B0604030504040204" pitchFamily="50" charset="-128"/>
                <a:ea typeface="Meiryo UI" panose="020B0604030504040204" pitchFamily="50" charset="-128"/>
              </a:rPr>
              <a:t>入ってしまうトラブルがあった</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 name="四角形: 角を丸くする 6">
            <a:extLst>
              <a:ext uri="{FF2B5EF4-FFF2-40B4-BE49-F238E27FC236}">
                <a16:creationId xmlns:a16="http://schemas.microsoft.com/office/drawing/2014/main" xmlns="" id="{D03B0652-EAA7-4ECE-B20C-BE7B933DAE6F}"/>
              </a:ext>
            </a:extLst>
          </p:cNvPr>
          <p:cNvSpPr/>
          <p:nvPr/>
        </p:nvSpPr>
        <p:spPr>
          <a:xfrm flipV="1">
            <a:off x="0" y="0"/>
            <a:ext cx="4818743" cy="900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bwMode="white">
          <a:xfrm>
            <a:off x="437776" y="107330"/>
            <a:ext cx="4613196" cy="646331"/>
          </a:xfrm>
          <a:prstGeom prst="rect">
            <a:avLst/>
          </a:prstGeom>
        </p:spPr>
        <p:txBody>
          <a:bodyPr wrap="square">
            <a:spAutoFit/>
          </a:bodyPr>
          <a:lstStyle/>
          <a:p>
            <a:pPr lvl="0"/>
            <a:r>
              <a:rPr lang="ja-JP" altLang="en-US" sz="3600" b="1" dirty="0">
                <a:solidFill>
                  <a:schemeClr val="bg1"/>
                </a:solidFill>
                <a:latin typeface="Meiryo UI" panose="020B0604030504040204" pitchFamily="50" charset="-128"/>
                <a:ea typeface="Meiryo UI" panose="020B0604030504040204" pitchFamily="50" charset="-128"/>
              </a:rPr>
              <a:t>事故情報の通知</a:t>
            </a:r>
            <a:endParaRPr lang="en-US" altLang="ja-JP" sz="3600" b="1"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289" y="4040399"/>
            <a:ext cx="1739318" cy="2817601"/>
          </a:xfrm>
          <a:prstGeom prst="rect">
            <a:avLst/>
          </a:prstGeom>
        </p:spPr>
      </p:pic>
      <p:sp>
        <p:nvSpPr>
          <p:cNvPr id="7" name="楕円 6"/>
          <p:cNvSpPr/>
          <p:nvPr/>
        </p:nvSpPr>
        <p:spPr>
          <a:xfrm>
            <a:off x="1244418" y="2153989"/>
            <a:ext cx="1368000" cy="1368000"/>
          </a:xfrm>
          <a:prstGeom prst="ellipse">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bwMode="white">
          <a:xfrm>
            <a:off x="1374436" y="2576379"/>
            <a:ext cx="1159292" cy="523220"/>
          </a:xfrm>
          <a:prstGeom prst="rect">
            <a:avLst/>
          </a:prstGeom>
        </p:spPr>
        <p:txBody>
          <a:bodyPr wrap="none">
            <a:spAutoFit/>
          </a:bodyPr>
          <a:lstStyle/>
          <a:p>
            <a:pPr lvl="0" algn="ctr">
              <a:defRPr/>
            </a:pPr>
            <a:r>
              <a:rPr lang="ja-JP" altLang="en-US" sz="2800" b="1" dirty="0">
                <a:solidFill>
                  <a:prstClr val="white"/>
                </a:solidFill>
                <a:latin typeface="Meiryo UI" panose="020B0604030504040204" pitchFamily="50" charset="-128"/>
                <a:ea typeface="Meiryo UI" panose="020B0604030504040204" pitchFamily="50" charset="-128"/>
              </a:rPr>
              <a:t>使う人</a:t>
            </a:r>
            <a:endParaRPr lang="en-US" altLang="ja-JP" sz="2800" b="1" dirty="0">
              <a:solidFill>
                <a:prstClr val="white"/>
              </a:solidFill>
              <a:latin typeface="Meiryo UI" panose="020B0604030504040204" pitchFamily="50" charset="-128"/>
              <a:ea typeface="Meiryo UI" panose="020B0604030504040204" pitchFamily="50" charset="-128"/>
            </a:endParaRPr>
          </a:p>
        </p:txBody>
      </p:sp>
      <p:sp>
        <p:nvSpPr>
          <p:cNvPr id="9" name="楕円 8"/>
          <p:cNvSpPr/>
          <p:nvPr/>
        </p:nvSpPr>
        <p:spPr>
          <a:xfrm>
            <a:off x="9759890" y="2153989"/>
            <a:ext cx="1368000" cy="1368000"/>
          </a:xfrm>
          <a:prstGeom prst="ellipse">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9873877" y="2576379"/>
            <a:ext cx="1191352" cy="523220"/>
          </a:xfrm>
          <a:prstGeom prst="rect">
            <a:avLst/>
          </a:prstGeom>
        </p:spPr>
        <p:txBody>
          <a:bodyPr wrap="none">
            <a:spAutoFit/>
          </a:bodyPr>
          <a:lstStyle/>
          <a:p>
            <a:pPr lvl="0" algn="ctr">
              <a:defRPr/>
            </a:pPr>
            <a:r>
              <a:rPr lang="ja-JP" altLang="en-US" sz="2800" b="1" dirty="0">
                <a:solidFill>
                  <a:prstClr val="white"/>
                </a:solidFill>
                <a:latin typeface="Meiryo UI" panose="020B0604030504040204" pitchFamily="50" charset="-128"/>
                <a:ea typeface="Meiryo UI" panose="020B0604030504040204" pitchFamily="50" charset="-128"/>
              </a:rPr>
              <a:t>作る人</a:t>
            </a:r>
            <a:endParaRPr lang="en-US" altLang="ja-JP" sz="2800" b="1" dirty="0">
              <a:solidFill>
                <a:prstClr val="white"/>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33350" y="1204939"/>
            <a:ext cx="12325350" cy="523220"/>
          </a:xfrm>
          <a:prstGeom prst="rect">
            <a:avLst/>
          </a:prstGeom>
          <a:noFill/>
        </p:spPr>
        <p:txBody>
          <a:bodyPr wrap="square">
            <a:spAutoFit/>
          </a:bodyPr>
          <a:lstStyle/>
          <a:p>
            <a:pPr lvl="0" algn="ctr"/>
            <a:r>
              <a:rPr lang="ja-JP" altLang="en-US" sz="2800" b="1" dirty="0">
                <a:solidFill>
                  <a:srgbClr val="152543"/>
                </a:solidFill>
                <a:latin typeface="Meiryo UI" panose="020B0604030504040204" pitchFamily="50" charset="-128"/>
                <a:ea typeface="Meiryo UI" panose="020B0604030504040204" pitchFamily="50" charset="-128"/>
              </a:rPr>
              <a:t>情報を共有することで、企業の製品改善やリコールにつながります</a:t>
            </a:r>
            <a:endParaRPr lang="en-US" altLang="ja-JP" sz="2800" b="1" dirty="0">
              <a:solidFill>
                <a:srgbClr val="152543"/>
              </a:solidFill>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gray">
          <a:xfrm>
            <a:off x="4114760" y="3264340"/>
            <a:ext cx="3827023" cy="2870267"/>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正方形/長方形 11"/>
          <p:cNvSpPr/>
          <p:nvPr/>
        </p:nvSpPr>
        <p:spPr bwMode="blackWhite">
          <a:xfrm>
            <a:off x="4647282" y="5657553"/>
            <a:ext cx="2802370" cy="954107"/>
          </a:xfrm>
          <a:prstGeom prst="rect">
            <a:avLst/>
          </a:prstGeom>
          <a:solidFill>
            <a:srgbClr val="F2DB04"/>
          </a:solidFill>
          <a:effectLst>
            <a:outerShdw blurRad="50800" dist="38100" dir="2700000" algn="tl" rotWithShape="0">
              <a:prstClr val="black">
                <a:alpha val="40000"/>
              </a:prstClr>
            </a:outerShdw>
          </a:effectLst>
        </p:spPr>
        <p:txBody>
          <a:bodyPr wrap="none">
            <a:spAutoFit/>
          </a:bodyPr>
          <a:lstStyle/>
          <a:p>
            <a:pPr lvl="0" algn="ctr"/>
            <a:r>
              <a:rPr lang="ja-JP" altLang="en-US" sz="2800" b="1" dirty="0">
                <a:solidFill>
                  <a:srgbClr val="152543"/>
                </a:solidFill>
                <a:latin typeface="Meiryo UI" panose="020B0604030504040204" pitchFamily="50" charset="-128"/>
                <a:ea typeface="Meiryo UI" panose="020B0604030504040204" pitchFamily="50" charset="-128"/>
              </a:rPr>
              <a:t>ドラム式洗濯機の</a:t>
            </a:r>
            <a:endParaRPr lang="en-US" altLang="ja-JP" sz="2800" b="1" dirty="0">
              <a:solidFill>
                <a:srgbClr val="152543"/>
              </a:solidFill>
              <a:latin typeface="Meiryo UI" panose="020B0604030504040204" pitchFamily="50" charset="-128"/>
              <a:ea typeface="Meiryo UI" panose="020B0604030504040204" pitchFamily="50" charset="-128"/>
            </a:endParaRPr>
          </a:p>
          <a:p>
            <a:pPr lvl="0" algn="ctr"/>
            <a:r>
              <a:rPr lang="ja-JP" altLang="en-US" sz="2800" b="1" dirty="0">
                <a:solidFill>
                  <a:srgbClr val="152543"/>
                </a:solidFill>
                <a:latin typeface="Meiryo UI" panose="020B0604030504040204" pitchFamily="50" charset="-128"/>
                <a:ea typeface="Meiryo UI" panose="020B0604030504040204" pitchFamily="50" charset="-128"/>
              </a:rPr>
              <a:t>チャイルドロック</a:t>
            </a:r>
            <a:endParaRPr lang="en-US" altLang="ja-JP" sz="2800" b="1" dirty="0">
              <a:solidFill>
                <a:srgbClr val="152543"/>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9602007" y="3976762"/>
            <a:ext cx="543740" cy="523220"/>
          </a:xfrm>
          <a:prstGeom prst="rect">
            <a:avLst/>
          </a:prstGeom>
        </p:spPr>
        <p:txBody>
          <a:bodyPr wrap="none">
            <a:spAutoFit/>
          </a:bodyPr>
          <a:lstStyle/>
          <a:p>
            <a:pPr lvl="0" algn="ctr">
              <a:defRPr/>
            </a:pPr>
            <a:r>
              <a:rPr lang="ja-JP" altLang="en-US" sz="2800" b="1" dirty="0">
                <a:solidFill>
                  <a:srgbClr val="FF0000"/>
                </a:solidFill>
                <a:latin typeface="Meiryo UI" panose="020B0604030504040204" pitchFamily="50" charset="-128"/>
                <a:ea typeface="Meiryo UI" panose="020B0604030504040204" pitchFamily="50" charset="-128"/>
              </a:rPr>
              <a:t>！</a:t>
            </a:r>
            <a:endParaRPr lang="en-US" altLang="ja-JP" sz="2800" b="1" dirty="0">
              <a:solidFill>
                <a:srgbClr val="FF0000"/>
              </a:solidFill>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37232"/>
          <a:stretch/>
        </p:blipFill>
        <p:spPr>
          <a:xfrm>
            <a:off x="9088289" y="3944379"/>
            <a:ext cx="2782066" cy="3271838"/>
          </a:xfrm>
          <a:prstGeom prst="rect">
            <a:avLst/>
          </a:prstGeom>
        </p:spPr>
      </p:pic>
    </p:spTree>
    <p:extLst>
      <p:ext uri="{BB962C8B-B14F-4D97-AF65-F5344CB8AC3E}">
        <p14:creationId xmlns:p14="http://schemas.microsoft.com/office/powerpoint/2010/main" val="3542548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直線矢印コネクタ 34"/>
          <p:cNvCxnSpPr/>
          <p:nvPr/>
        </p:nvCxnSpPr>
        <p:spPr>
          <a:xfrm>
            <a:off x="7007632" y="1197479"/>
            <a:ext cx="1330757" cy="631445"/>
          </a:xfrm>
          <a:prstGeom prst="straightConnector1">
            <a:avLst/>
          </a:prstGeom>
          <a:ln w="76200">
            <a:solidFill>
              <a:srgbClr val="152543"/>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5581320" y="919832"/>
            <a:ext cx="1508386" cy="615113"/>
          </a:xfrm>
          <a:prstGeom prst="roundRect">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6">
            <a:extLst>
              <a:ext uri="{FF2B5EF4-FFF2-40B4-BE49-F238E27FC236}">
                <a16:creationId xmlns:a16="http://schemas.microsoft.com/office/drawing/2014/main" xmlns="" id="{D03B0652-EAA7-4ECE-B20C-BE7B933DAE6F}"/>
              </a:ext>
            </a:extLst>
          </p:cNvPr>
          <p:cNvSpPr/>
          <p:nvPr/>
        </p:nvSpPr>
        <p:spPr>
          <a:xfrm flipV="1">
            <a:off x="0" y="0"/>
            <a:ext cx="4818743" cy="900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bwMode="white">
          <a:xfrm>
            <a:off x="437776" y="107330"/>
            <a:ext cx="4613196" cy="646331"/>
          </a:xfrm>
          <a:prstGeom prst="rect">
            <a:avLst/>
          </a:prstGeom>
        </p:spPr>
        <p:txBody>
          <a:bodyPr wrap="square">
            <a:spAutoFit/>
          </a:bodyPr>
          <a:lstStyle/>
          <a:p>
            <a:pPr lvl="0"/>
            <a:r>
              <a:rPr lang="ja-JP" altLang="en-US" sz="3600" b="1" dirty="0">
                <a:solidFill>
                  <a:schemeClr val="bg1"/>
                </a:solidFill>
                <a:latin typeface="Meiryo UI" panose="020B0604030504040204" pitchFamily="50" charset="-128"/>
                <a:ea typeface="Meiryo UI" panose="020B0604030504040204" pitchFamily="50" charset="-128"/>
              </a:rPr>
              <a:t>事故情報の一元化</a:t>
            </a:r>
            <a:endParaRPr lang="en-US" altLang="ja-JP" sz="3600" b="1"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788" y="171414"/>
            <a:ext cx="805212" cy="1304400"/>
          </a:xfrm>
          <a:prstGeom prst="rect">
            <a:avLst/>
          </a:prstGeom>
        </p:spPr>
      </p:pic>
      <p:sp>
        <p:nvSpPr>
          <p:cNvPr id="2" name="正方形/長方形 1"/>
          <p:cNvSpPr/>
          <p:nvPr/>
        </p:nvSpPr>
        <p:spPr bwMode="white">
          <a:xfrm>
            <a:off x="5838582" y="1014149"/>
            <a:ext cx="1107996" cy="461665"/>
          </a:xfrm>
          <a:prstGeom prst="rect">
            <a:avLst/>
          </a:prstGeom>
          <a:noFill/>
        </p:spPr>
        <p:txBody>
          <a:bodyPr wrap="none">
            <a:spAutoFit/>
          </a:bodyPr>
          <a:lstStyle/>
          <a:p>
            <a:r>
              <a:rPr lang="ja-JP" altLang="en-US" sz="2400" b="1" dirty="0">
                <a:solidFill>
                  <a:schemeClr val="bg1"/>
                </a:solidFill>
                <a:latin typeface="Meiryo UI" panose="020B0604030504040204" pitchFamily="50" charset="-128"/>
                <a:ea typeface="Meiryo UI" panose="020B0604030504040204" pitchFamily="50" charset="-128"/>
              </a:rPr>
              <a:t>消費者</a:t>
            </a:r>
            <a:endParaRPr lang="ja-JP" altLang="en-US" sz="2400" dirty="0">
              <a:solidFill>
                <a:schemeClr val="bg1"/>
              </a:solidFill>
            </a:endParaRPr>
          </a:p>
        </p:txBody>
      </p:sp>
      <p:sp>
        <p:nvSpPr>
          <p:cNvPr id="16" name="角丸四角形 15"/>
          <p:cNvSpPr/>
          <p:nvPr/>
        </p:nvSpPr>
        <p:spPr>
          <a:xfrm>
            <a:off x="437776" y="1883861"/>
            <a:ext cx="3486552" cy="864875"/>
          </a:xfrm>
          <a:prstGeom prst="roundRect">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bwMode="white">
          <a:xfrm>
            <a:off x="447094" y="1990129"/>
            <a:ext cx="3477234" cy="646331"/>
          </a:xfrm>
          <a:prstGeom prst="rect">
            <a:avLst/>
          </a:prstGeom>
          <a:noFill/>
        </p:spPr>
        <p:txBody>
          <a:bodyPr wrap="none">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地方公共団体</a:t>
            </a:r>
            <a:r>
              <a:rPr lang="en-US" altLang="ja-JP" sz="2000" b="1" dirty="0">
                <a:solidFill>
                  <a:schemeClr val="bg1"/>
                </a:solidFill>
                <a:latin typeface="Meiryo UI" panose="020B0604030504040204" pitchFamily="50" charset="-128"/>
                <a:ea typeface="Meiryo UI" panose="020B0604030504040204" pitchFamily="50" charset="-128"/>
              </a:rPr>
              <a:t>※</a:t>
            </a:r>
          </a:p>
          <a:p>
            <a:r>
              <a:rPr lang="ja-JP" altLang="en-US" sz="1600" b="1" dirty="0">
                <a:solidFill>
                  <a:schemeClr val="bg1"/>
                </a:solidFill>
                <a:latin typeface="Meiryo UI" panose="020B0604030504040204" pitchFamily="50" charset="-128"/>
                <a:ea typeface="Meiryo UI" panose="020B0604030504040204" pitchFamily="50" charset="-128"/>
              </a:rPr>
              <a:t>（消費生活センター、消防・警察など）</a:t>
            </a:r>
            <a:endParaRPr lang="ja-JP" altLang="en-US" sz="1600" dirty="0">
              <a:solidFill>
                <a:schemeClr val="bg1"/>
              </a:solidFill>
            </a:endParaRPr>
          </a:p>
        </p:txBody>
      </p:sp>
      <p:sp>
        <p:nvSpPr>
          <p:cNvPr id="21" name="角丸四角形 20"/>
          <p:cNvSpPr/>
          <p:nvPr/>
        </p:nvSpPr>
        <p:spPr>
          <a:xfrm>
            <a:off x="4482717" y="1861687"/>
            <a:ext cx="3297283" cy="864875"/>
          </a:xfrm>
          <a:prstGeom prst="roundRect">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bwMode="white">
          <a:xfrm>
            <a:off x="4797648" y="1939189"/>
            <a:ext cx="2640466" cy="677108"/>
          </a:xfrm>
          <a:prstGeom prst="rect">
            <a:avLst/>
          </a:prstGeom>
          <a:noFill/>
        </p:spPr>
        <p:txBody>
          <a:bodyPr wrap="none">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事業者</a:t>
            </a:r>
            <a:r>
              <a:rPr lang="en-US" altLang="ja-JP" sz="2000" b="1" dirty="0">
                <a:solidFill>
                  <a:schemeClr val="bg1"/>
                </a:solidFill>
                <a:latin typeface="Meiryo UI" panose="020B0604030504040204" pitchFamily="50" charset="-128"/>
                <a:ea typeface="Meiryo UI" panose="020B0604030504040204" pitchFamily="50" charset="-128"/>
              </a:rPr>
              <a:t>※</a:t>
            </a:r>
          </a:p>
          <a:p>
            <a:pPr algn="ctr"/>
            <a:r>
              <a:rPr lang="ja-JP" altLang="en-US" b="1" dirty="0">
                <a:solidFill>
                  <a:schemeClr val="bg1"/>
                </a:solidFill>
                <a:latin typeface="Meiryo UI" panose="020B0604030504040204" pitchFamily="50" charset="-128"/>
                <a:ea typeface="Meiryo UI" panose="020B0604030504040204" pitchFamily="50" charset="-128"/>
              </a:rPr>
              <a:t>（製造・輸入・販売など）</a:t>
            </a:r>
            <a:endParaRPr lang="ja-JP" altLang="en-US" dirty="0">
              <a:solidFill>
                <a:schemeClr val="bg1"/>
              </a:solidFill>
            </a:endParaRPr>
          </a:p>
        </p:txBody>
      </p:sp>
      <p:sp>
        <p:nvSpPr>
          <p:cNvPr id="34" name="正方形/長方形 33"/>
          <p:cNvSpPr/>
          <p:nvPr/>
        </p:nvSpPr>
        <p:spPr>
          <a:xfrm rot="21355211">
            <a:off x="271308" y="4273778"/>
            <a:ext cx="3616330" cy="2079627"/>
          </a:xfrm>
          <a:prstGeom prst="rect">
            <a:avLst/>
          </a:prstGeom>
          <a:solidFill>
            <a:srgbClr val="948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rot="21355211">
            <a:off x="189248" y="4226888"/>
            <a:ext cx="3616330" cy="2079627"/>
          </a:xfrm>
          <a:prstGeom prst="rect">
            <a:avLst/>
          </a:prstGeom>
          <a:solidFill>
            <a:srgbClr val="F2D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21355211">
            <a:off x="271005" y="4524838"/>
            <a:ext cx="3488455" cy="1569660"/>
          </a:xfrm>
          <a:prstGeom prst="rect">
            <a:avLst/>
          </a:prstGeom>
          <a:noFill/>
        </p:spPr>
        <p:txBody>
          <a:bodyPr wrap="square">
            <a:spAutoFit/>
          </a:bodyPr>
          <a:lstStyle/>
          <a:p>
            <a:pPr algn="ctr"/>
            <a:r>
              <a:rPr lang="ja-JP" altLang="en-US" sz="2400" b="1" dirty="0">
                <a:solidFill>
                  <a:srgbClr val="152543"/>
                </a:solidFill>
                <a:latin typeface="Meiryo UI" panose="020B0604030504040204" pitchFamily="50" charset="-128"/>
                <a:ea typeface="Meiryo UI" panose="020B0604030504040204" pitchFamily="50" charset="-128"/>
              </a:rPr>
              <a:t>「</a:t>
            </a:r>
            <a:r>
              <a:rPr lang="ja-JP" altLang="en-US" sz="2400" b="1" dirty="0">
                <a:solidFill>
                  <a:srgbClr val="E60012"/>
                </a:solidFill>
                <a:latin typeface="Meiryo UI" panose="020B0604030504040204" pitchFamily="50" charset="-128"/>
                <a:ea typeface="Meiryo UI" panose="020B0604030504040204" pitchFamily="50" charset="-128"/>
              </a:rPr>
              <a:t>消費者が声を</a:t>
            </a:r>
            <a:r>
              <a:rPr lang="ja-JP" altLang="en-US" sz="2400" b="1" dirty="0" smtClean="0">
                <a:solidFill>
                  <a:srgbClr val="E60012"/>
                </a:solidFill>
                <a:latin typeface="Meiryo UI" panose="020B0604030504040204" pitchFamily="50" charset="-128"/>
                <a:ea typeface="Meiryo UI" panose="020B0604030504040204" pitchFamily="50" charset="-128"/>
              </a:rPr>
              <a:t>あげる</a:t>
            </a:r>
            <a:r>
              <a:rPr lang="ja-JP" altLang="en-US" sz="2400" b="1" dirty="0" smtClean="0">
                <a:solidFill>
                  <a:srgbClr val="152543"/>
                </a:solidFill>
                <a:latin typeface="Meiryo UI" panose="020B0604030504040204" pitchFamily="50" charset="-128"/>
                <a:ea typeface="Meiryo UI" panose="020B0604030504040204" pitchFamily="50" charset="-128"/>
              </a:rPr>
              <a:t>」ことで</a:t>
            </a:r>
            <a:r>
              <a:rPr lang="ja-JP" altLang="en-US" sz="2400" b="1" dirty="0">
                <a:solidFill>
                  <a:srgbClr val="152543"/>
                </a:solidFill>
                <a:latin typeface="Meiryo UI" panose="020B0604030504040204" pitchFamily="50" charset="-128"/>
                <a:ea typeface="Meiryo UI" panose="020B0604030504040204" pitchFamily="50" charset="-128"/>
              </a:rPr>
              <a:t>事故の早期対応につながり、安全な社会を実現することができます</a:t>
            </a:r>
            <a:endParaRPr lang="ja-JP" altLang="en-US" sz="2400" dirty="0">
              <a:solidFill>
                <a:srgbClr val="152543"/>
              </a:solidFill>
            </a:endParaRPr>
          </a:p>
        </p:txBody>
      </p:sp>
      <p:sp>
        <p:nvSpPr>
          <p:cNvPr id="40" name="角丸四角形 39"/>
          <p:cNvSpPr/>
          <p:nvPr/>
        </p:nvSpPr>
        <p:spPr>
          <a:xfrm>
            <a:off x="8384230" y="3386438"/>
            <a:ext cx="3725618" cy="864875"/>
          </a:xfrm>
          <a:prstGeom prst="roundRect">
            <a:avLst/>
          </a:prstGeom>
          <a:solidFill>
            <a:srgbClr val="00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bwMode="white">
          <a:xfrm>
            <a:off x="8744064" y="3474686"/>
            <a:ext cx="3005951" cy="769441"/>
          </a:xfrm>
          <a:prstGeom prst="rect">
            <a:avLst/>
          </a:prstGeom>
          <a:noFill/>
        </p:spPr>
        <p:txBody>
          <a:bodyPr wrap="none">
            <a:spAutoFit/>
          </a:bodyPr>
          <a:lstStyle/>
          <a:p>
            <a:r>
              <a:rPr lang="ja-JP" altLang="en-US" sz="4400" b="1" dirty="0">
                <a:solidFill>
                  <a:schemeClr val="bg1"/>
                </a:solidFill>
                <a:latin typeface="Meiryo UI" panose="020B0604030504040204" pitchFamily="50" charset="-128"/>
                <a:ea typeface="Meiryo UI" panose="020B0604030504040204" pitchFamily="50" charset="-128"/>
              </a:rPr>
              <a:t>経済産業省</a:t>
            </a:r>
            <a:endParaRPr lang="ja-JP" altLang="en-US" sz="4400" dirty="0">
              <a:solidFill>
                <a:schemeClr val="bg1"/>
              </a:solidFill>
            </a:endParaRPr>
          </a:p>
        </p:txBody>
      </p:sp>
      <p:sp>
        <p:nvSpPr>
          <p:cNvPr id="41" name="角丸四角形 40"/>
          <p:cNvSpPr/>
          <p:nvPr/>
        </p:nvSpPr>
        <p:spPr>
          <a:xfrm>
            <a:off x="4126357" y="5643246"/>
            <a:ext cx="7727379" cy="864875"/>
          </a:xfrm>
          <a:prstGeom prst="roundRect">
            <a:avLst/>
          </a:prstGeom>
          <a:solidFill>
            <a:srgbClr val="F3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4418841" y="5818820"/>
            <a:ext cx="3707834" cy="513724"/>
          </a:xfrm>
          <a:prstGeom prst="roundRect">
            <a:avLst/>
          </a:prstGeom>
          <a:solidFill>
            <a:srgbClr val="98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bwMode="white">
          <a:xfrm>
            <a:off x="4441698" y="5861859"/>
            <a:ext cx="3725618" cy="461665"/>
          </a:xfrm>
          <a:prstGeom prst="rect">
            <a:avLst/>
          </a:prstGeom>
          <a:noFill/>
        </p:spPr>
        <p:txBody>
          <a:bodyPr wrap="square">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消費者への注意喚起</a:t>
            </a:r>
            <a:endParaRPr lang="ja-JP" altLang="en-US" sz="2400" dirty="0">
              <a:solidFill>
                <a:schemeClr val="bg1"/>
              </a:solidFill>
            </a:endParaRPr>
          </a:p>
        </p:txBody>
      </p:sp>
      <p:sp>
        <p:nvSpPr>
          <p:cNvPr id="43" name="角丸四角形 42"/>
          <p:cNvSpPr/>
          <p:nvPr/>
        </p:nvSpPr>
        <p:spPr>
          <a:xfrm>
            <a:off x="8338389" y="5818820"/>
            <a:ext cx="3295890" cy="513724"/>
          </a:xfrm>
          <a:prstGeom prst="roundRect">
            <a:avLst/>
          </a:prstGeom>
          <a:solidFill>
            <a:srgbClr val="98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8680536" y="5844850"/>
            <a:ext cx="2566728" cy="461665"/>
          </a:xfrm>
          <a:prstGeom prst="rect">
            <a:avLst/>
          </a:prstGeom>
          <a:noFill/>
        </p:spPr>
        <p:txBody>
          <a:bodyPr wrap="none">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事業者への命令等</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22" name="角丸四角形 21"/>
          <p:cNvSpPr/>
          <p:nvPr/>
        </p:nvSpPr>
        <p:spPr>
          <a:xfrm>
            <a:off x="8338389" y="1850942"/>
            <a:ext cx="3156926" cy="864875"/>
          </a:xfrm>
          <a:prstGeom prst="roundRect">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bwMode="white">
          <a:xfrm>
            <a:off x="9057810" y="2052988"/>
            <a:ext cx="1824538" cy="461665"/>
          </a:xfrm>
          <a:prstGeom prst="rect">
            <a:avLst/>
          </a:prstGeom>
          <a:noFill/>
        </p:spPr>
        <p:txBody>
          <a:bodyPr wrap="none"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医療機関</a:t>
            </a:r>
            <a:r>
              <a:rPr lang="ja-JP" altLang="en-US" b="1" dirty="0">
                <a:solidFill>
                  <a:schemeClr val="bg1"/>
                </a:solidFill>
                <a:latin typeface="Meiryo UI" panose="020B0604030504040204" pitchFamily="50" charset="-128"/>
                <a:ea typeface="Meiryo UI" panose="020B0604030504040204" pitchFamily="50" charset="-128"/>
              </a:rPr>
              <a:t>など</a:t>
            </a:r>
            <a:endParaRPr lang="ja-JP" altLang="en-US" dirty="0">
              <a:solidFill>
                <a:schemeClr val="bg1"/>
              </a:solidFill>
            </a:endParaRPr>
          </a:p>
        </p:txBody>
      </p:sp>
      <p:cxnSp>
        <p:nvCxnSpPr>
          <p:cNvPr id="29" name="直線矢印コネクタ 28"/>
          <p:cNvCxnSpPr/>
          <p:nvPr/>
        </p:nvCxnSpPr>
        <p:spPr>
          <a:xfrm flipH="1">
            <a:off x="6330977" y="1462806"/>
            <a:ext cx="9071" cy="396000"/>
          </a:xfrm>
          <a:prstGeom prst="straightConnector1">
            <a:avLst/>
          </a:prstGeom>
          <a:ln w="76200">
            <a:solidFill>
              <a:srgbClr val="15254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3897309" y="1179988"/>
            <a:ext cx="1827139" cy="678818"/>
          </a:xfrm>
          <a:prstGeom prst="straightConnector1">
            <a:avLst/>
          </a:prstGeom>
          <a:ln w="76200">
            <a:solidFill>
              <a:srgbClr val="152543"/>
            </a:solidFill>
            <a:tailEnd type="triangle"/>
          </a:ln>
        </p:spPr>
        <p:style>
          <a:lnRef idx="1">
            <a:schemeClr val="accent1"/>
          </a:lnRef>
          <a:fillRef idx="0">
            <a:schemeClr val="accent1"/>
          </a:fillRef>
          <a:effectRef idx="0">
            <a:schemeClr val="accent1"/>
          </a:effectRef>
          <a:fontRef idx="minor">
            <a:schemeClr val="tx1"/>
          </a:fontRef>
        </p:style>
      </p:cxnSp>
      <p:sp>
        <p:nvSpPr>
          <p:cNvPr id="20" name="右大かっこ 19"/>
          <p:cNvSpPr/>
          <p:nvPr/>
        </p:nvSpPr>
        <p:spPr>
          <a:xfrm rot="5400000">
            <a:off x="5792535" y="-3115592"/>
            <a:ext cx="583895" cy="11795935"/>
          </a:xfrm>
          <a:prstGeom prst="rightBracket">
            <a:avLst/>
          </a:prstGeom>
          <a:ln w="76200">
            <a:solidFill>
              <a:srgbClr val="15254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 name="直線矢印コネクタ 23"/>
          <p:cNvCxnSpPr/>
          <p:nvPr/>
        </p:nvCxnSpPr>
        <p:spPr>
          <a:xfrm flipH="1">
            <a:off x="5882259" y="3088836"/>
            <a:ext cx="9071" cy="521424"/>
          </a:xfrm>
          <a:prstGeom prst="straightConnector1">
            <a:avLst/>
          </a:prstGeom>
          <a:ln w="76200">
            <a:solidFill>
              <a:srgbClr val="152543"/>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84078" y="3146644"/>
            <a:ext cx="3488455" cy="369332"/>
          </a:xfrm>
          <a:prstGeom prst="rect">
            <a:avLst/>
          </a:prstGeom>
          <a:noFill/>
        </p:spPr>
        <p:txBody>
          <a:bodyPr wrap="none">
            <a:spAutoFit/>
          </a:bodyPr>
          <a:lstStyle/>
          <a:p>
            <a:r>
              <a:rPr lang="en-US" altLang="ja-JP" b="1" dirty="0">
                <a:solidFill>
                  <a:srgbClr val="152543"/>
                </a:solidFill>
                <a:latin typeface="Meiryo UI" panose="020B0604030504040204" pitchFamily="50" charset="-128"/>
                <a:ea typeface="Meiryo UI" panose="020B0604030504040204" pitchFamily="50" charset="-128"/>
              </a:rPr>
              <a:t>※</a:t>
            </a:r>
            <a:r>
              <a:rPr lang="ja-JP" altLang="en-US" b="1" dirty="0">
                <a:solidFill>
                  <a:srgbClr val="152543"/>
                </a:solidFill>
                <a:latin typeface="Meiryo UI" panose="020B0604030504040204" pitchFamily="50" charset="-128"/>
                <a:ea typeface="Meiryo UI" panose="020B0604030504040204" pitchFamily="50" charset="-128"/>
              </a:rPr>
              <a:t>重大事故は通知・報告義務あり</a:t>
            </a:r>
            <a:endParaRPr lang="ja-JP" altLang="en-US" dirty="0">
              <a:solidFill>
                <a:srgbClr val="152543"/>
              </a:solidFill>
            </a:endParaRPr>
          </a:p>
        </p:txBody>
      </p:sp>
      <p:cxnSp>
        <p:nvCxnSpPr>
          <p:cNvPr id="44" name="直線矢印コネクタ 43"/>
          <p:cNvCxnSpPr>
            <a:stCxn id="50" idx="2"/>
          </p:cNvCxnSpPr>
          <p:nvPr/>
        </p:nvCxnSpPr>
        <p:spPr>
          <a:xfrm>
            <a:off x="8032526" y="3810229"/>
            <a:ext cx="10680" cy="1796629"/>
          </a:xfrm>
          <a:prstGeom prst="straightConnector1">
            <a:avLst/>
          </a:prstGeom>
          <a:ln w="76200">
            <a:solidFill>
              <a:srgbClr val="1525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40" idx="1"/>
          </p:cNvCxnSpPr>
          <p:nvPr/>
        </p:nvCxnSpPr>
        <p:spPr>
          <a:xfrm flipV="1">
            <a:off x="7594662" y="3818876"/>
            <a:ext cx="789568" cy="595"/>
          </a:xfrm>
          <a:prstGeom prst="line">
            <a:avLst/>
          </a:prstGeom>
          <a:ln w="76200">
            <a:solidFill>
              <a:srgbClr val="152543"/>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7709360" y="3440897"/>
            <a:ext cx="646331" cy="369332"/>
          </a:xfrm>
          <a:prstGeom prst="rect">
            <a:avLst/>
          </a:prstGeom>
        </p:spPr>
        <p:txBody>
          <a:bodyPr wrap="none">
            <a:spAutoFit/>
          </a:bodyPr>
          <a:lstStyle/>
          <a:p>
            <a:r>
              <a:rPr lang="ja-JP" altLang="en-US" b="1" dirty="0">
                <a:solidFill>
                  <a:srgbClr val="152543"/>
                </a:solidFill>
                <a:latin typeface="Meiryo UI" panose="020B0604030504040204" pitchFamily="50" charset="-128"/>
                <a:ea typeface="Meiryo UI" panose="020B0604030504040204" pitchFamily="50" charset="-128"/>
              </a:rPr>
              <a:t>連携</a:t>
            </a:r>
            <a:endParaRPr lang="ja-JP" altLang="en-US" dirty="0">
              <a:solidFill>
                <a:srgbClr val="152543"/>
              </a:solidFill>
            </a:endParaRPr>
          </a:p>
        </p:txBody>
      </p:sp>
      <p:sp>
        <p:nvSpPr>
          <p:cNvPr id="27" name="角丸四角形 26"/>
          <p:cNvSpPr/>
          <p:nvPr/>
        </p:nvSpPr>
        <p:spPr>
          <a:xfrm>
            <a:off x="3947074" y="3637199"/>
            <a:ext cx="3725618" cy="1672469"/>
          </a:xfrm>
          <a:prstGeom prst="roundRect">
            <a:avLst/>
          </a:prstGeom>
          <a:solidFill>
            <a:srgbClr val="067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7735" y="3803574"/>
            <a:ext cx="2441694" cy="769441"/>
          </a:xfrm>
          <a:prstGeom prst="rect">
            <a:avLst/>
          </a:prstGeom>
          <a:noFill/>
        </p:spPr>
        <p:txBody>
          <a:bodyPr wrap="none">
            <a:spAutoFit/>
          </a:bodyPr>
          <a:lstStyle/>
          <a:p>
            <a:r>
              <a:rPr lang="ja-JP" altLang="en-US" sz="4400" b="1" dirty="0">
                <a:solidFill>
                  <a:schemeClr val="bg1"/>
                </a:solidFill>
                <a:latin typeface="Meiryo UI" panose="020B0604030504040204" pitchFamily="50" charset="-128"/>
                <a:ea typeface="Meiryo UI" panose="020B0604030504040204" pitchFamily="50" charset="-128"/>
              </a:rPr>
              <a:t>消費者庁</a:t>
            </a:r>
            <a:endParaRPr lang="ja-JP" altLang="en-US" sz="4400" dirty="0">
              <a:solidFill>
                <a:schemeClr val="bg1"/>
              </a:solidFill>
            </a:endParaRPr>
          </a:p>
        </p:txBody>
      </p:sp>
      <p:sp>
        <p:nvSpPr>
          <p:cNvPr id="15" name="正方形/長方形 14"/>
          <p:cNvSpPr/>
          <p:nvPr/>
        </p:nvSpPr>
        <p:spPr bwMode="white">
          <a:xfrm>
            <a:off x="4136143" y="4586030"/>
            <a:ext cx="3454792" cy="461665"/>
          </a:xfrm>
          <a:prstGeom prst="rect">
            <a:avLst/>
          </a:prstGeom>
          <a:noFill/>
        </p:spPr>
        <p:txBody>
          <a:bodyPr wrap="none">
            <a:spAutoFit/>
          </a:bodyPr>
          <a:lstStyle/>
          <a:p>
            <a:r>
              <a:rPr lang="ja-JP" altLang="en-US" sz="2400" b="1" dirty="0">
                <a:solidFill>
                  <a:schemeClr val="bg1"/>
                </a:solidFill>
                <a:latin typeface="Meiryo UI" panose="020B0604030504040204" pitchFamily="50" charset="-128"/>
                <a:ea typeface="Meiryo UI" panose="020B0604030504040204" pitchFamily="50" charset="-128"/>
              </a:rPr>
              <a:t>事故情報を一元的に集約</a:t>
            </a:r>
            <a:endParaRPr lang="ja-JP" altLang="en-US" sz="2400" dirty="0">
              <a:solidFill>
                <a:schemeClr val="bg1"/>
              </a:solidFill>
            </a:endParaRPr>
          </a:p>
        </p:txBody>
      </p:sp>
      <p:sp>
        <p:nvSpPr>
          <p:cNvPr id="47" name="角丸四角形 46"/>
          <p:cNvSpPr/>
          <p:nvPr/>
        </p:nvSpPr>
        <p:spPr>
          <a:xfrm>
            <a:off x="8384230" y="4348963"/>
            <a:ext cx="3725618" cy="864875"/>
          </a:xfrm>
          <a:prstGeom prst="roundRect">
            <a:avLst/>
          </a:prstGeom>
          <a:solidFill>
            <a:srgbClr val="00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bwMode="white">
          <a:xfrm>
            <a:off x="8613280" y="4386959"/>
            <a:ext cx="3262432" cy="830997"/>
          </a:xfrm>
          <a:prstGeom prst="rect">
            <a:avLst/>
          </a:prstGeom>
          <a:noFill/>
        </p:spPr>
        <p:txBody>
          <a:bodyPr wrap="none">
            <a:spAutoFit/>
          </a:bodyPr>
          <a:lstStyle/>
          <a:p>
            <a:r>
              <a:rPr lang="zh-TW" altLang="en-US" sz="2400" b="1" dirty="0">
                <a:solidFill>
                  <a:schemeClr val="bg1"/>
                </a:solidFill>
                <a:latin typeface="Meiryo UI" panose="020B0604030504040204" pitchFamily="50" charset="-128"/>
                <a:ea typeface="Meiryo UI" panose="020B0604030504040204" pitchFamily="50" charset="-128"/>
              </a:rPr>
              <a:t>製品評価技術基盤機構</a:t>
            </a:r>
            <a:endParaRPr lang="en-US" altLang="zh-TW"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通称</a:t>
            </a:r>
            <a:r>
              <a:rPr lang="en-US" altLang="ja-JP" sz="2400" b="1" dirty="0">
                <a:solidFill>
                  <a:schemeClr val="bg1"/>
                </a:solidFill>
                <a:latin typeface="Meiryo UI" panose="020B0604030504040204" pitchFamily="50" charset="-128"/>
                <a:ea typeface="Meiryo UI" panose="020B0604030504040204" pitchFamily="50" charset="-128"/>
              </a:rPr>
              <a:t>NITE</a:t>
            </a:r>
            <a:r>
              <a:rPr lang="zh-TW" altLang="en-US" sz="2400" b="1" dirty="0">
                <a:solidFill>
                  <a:schemeClr val="bg1"/>
                </a:solidFill>
                <a:latin typeface="Meiryo UI" panose="020B0604030504040204" pitchFamily="50" charset="-128"/>
                <a:ea typeface="Meiryo UI" panose="020B0604030504040204" pitchFamily="50" charset="-128"/>
              </a:rPr>
              <a:t> </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947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528679" y="304759"/>
            <a:ext cx="11321253" cy="3822523"/>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422" y="4433617"/>
            <a:ext cx="3257765" cy="2424383"/>
          </a:xfrm>
          <a:prstGeom prst="rect">
            <a:avLst/>
          </a:prstGeom>
        </p:spPr>
      </p:pic>
    </p:spTree>
    <p:extLst>
      <p:ext uri="{BB962C8B-B14F-4D97-AF65-F5344CB8AC3E}">
        <p14:creationId xmlns:p14="http://schemas.microsoft.com/office/powerpoint/2010/main" val="249759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818" y="1737213"/>
            <a:ext cx="12229636" cy="3383573"/>
          </a:xfrm>
          <a:prstGeom prst="rect">
            <a:avLst/>
          </a:prstGeom>
        </p:spPr>
      </p:pic>
    </p:spTree>
    <p:extLst>
      <p:ext uri="{BB962C8B-B14F-4D97-AF65-F5344CB8AC3E}">
        <p14:creationId xmlns:p14="http://schemas.microsoft.com/office/powerpoint/2010/main" val="217198226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角丸四角形 3"/>
          <p:cNvSpPr/>
          <p:nvPr/>
        </p:nvSpPr>
        <p:spPr>
          <a:xfrm>
            <a:off x="2190750" y="1469040"/>
            <a:ext cx="7962900" cy="4360259"/>
          </a:xfrm>
          <a:prstGeom prst="roundRect">
            <a:avLst/>
          </a:prstGeom>
          <a:noFill/>
          <a:ln>
            <a:solidFill>
              <a:srgbClr val="312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5" name="テキスト ボックス 4"/>
          <p:cNvSpPr txBox="1"/>
          <p:nvPr/>
        </p:nvSpPr>
        <p:spPr>
          <a:xfrm>
            <a:off x="2926578" y="2538484"/>
            <a:ext cx="6364243" cy="22467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rPr>
              <a:t>企画・著作</a:t>
            </a:r>
            <a:r>
              <a:rPr kumimoji="1" lang="ja-JP" altLang="en-US" sz="2000" b="1" i="0" u="none" strike="noStrike" kern="1200" cap="none" spc="0" normalizeH="0" baseline="0" noProof="0" dirty="0">
                <a:ln>
                  <a:noFill/>
                </a:ln>
                <a:solidFill>
                  <a:srgbClr val="31200D"/>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rPr>
              <a:t>　　広島県</a:t>
            </a:r>
            <a:endParaRPr kumimoji="1" lang="en-US" altLang="ja-JP"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31200D"/>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rPr>
              <a:t>協　　　力　　　　独立行政法人　製品評価技術基盤機構</a:t>
            </a:r>
            <a:endParaRPr kumimoji="1" lang="en-US" altLang="ja-JP"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31200D"/>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31200D"/>
                </a:solidFill>
                <a:effectLst/>
                <a:uLnTx/>
                <a:uFillTx/>
                <a:latin typeface="BIZ UDPゴシック" panose="020B0400000000000000" pitchFamily="50" charset="-128"/>
                <a:ea typeface="BIZ UDPゴシック" panose="020B0400000000000000" pitchFamily="50" charset="-128"/>
                <a:cs typeface="+mn-cs"/>
              </a:rPr>
              <a:t>制　　　作　　　　公益財団法人　消費者教育支援センター</a:t>
            </a:r>
            <a:endParaRPr kumimoji="1" lang="ja-JP" altLang="en-US" sz="2000" b="1" i="0" u="none" strike="noStrike" kern="1200" cap="none" spc="0" normalizeH="0" baseline="0" noProof="0" dirty="0">
              <a:ln>
                <a:noFill/>
              </a:ln>
              <a:solidFill>
                <a:srgbClr val="31200D"/>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2120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r="44044"/>
          <a:stretch/>
        </p:blipFill>
        <p:spPr>
          <a:xfrm>
            <a:off x="6142257" y="1014347"/>
            <a:ext cx="1505831" cy="2031435"/>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53119"/>
          <a:stretch/>
        </p:blipFill>
        <p:spPr>
          <a:xfrm>
            <a:off x="4580192" y="1028232"/>
            <a:ext cx="1273335" cy="2021272"/>
          </a:xfrm>
          <a:prstGeom prst="rect">
            <a:avLst/>
          </a:prstGeom>
        </p:spPr>
      </p:pic>
      <p:sp>
        <p:nvSpPr>
          <p:cNvPr id="21" name="二等辺三角形 20"/>
          <p:cNvSpPr/>
          <p:nvPr/>
        </p:nvSpPr>
        <p:spPr bwMode="gray">
          <a:xfrm>
            <a:off x="4358162" y="2670432"/>
            <a:ext cx="3237713" cy="2449119"/>
          </a:xfrm>
          <a:prstGeom prst="triangle">
            <a:avLst/>
          </a:prstGeom>
          <a:solidFill>
            <a:srgbClr val="DBC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6">
            <a:extLst>
              <a:ext uri="{FF2B5EF4-FFF2-40B4-BE49-F238E27FC236}">
                <a16:creationId xmlns:a16="http://schemas.microsoft.com/office/drawing/2014/main" xmlns="" id="{D03B0652-EAA7-4ECE-B20C-BE7B933DAE6F}"/>
              </a:ext>
            </a:extLst>
          </p:cNvPr>
          <p:cNvSpPr/>
          <p:nvPr/>
        </p:nvSpPr>
        <p:spPr>
          <a:xfrm flipV="1">
            <a:off x="-1" y="-6"/>
            <a:ext cx="4031128" cy="133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180925" y="120782"/>
            <a:ext cx="3400475" cy="1077218"/>
          </a:xfrm>
          <a:prstGeom prst="rect">
            <a:avLst/>
          </a:prstGeom>
        </p:spPr>
        <p:txBody>
          <a:bodyPr wrap="square">
            <a:spAutoFit/>
          </a:bodyPr>
          <a:lstStyle/>
          <a:p>
            <a:pPr lvl="0"/>
            <a:r>
              <a:rPr lang="ja-JP" altLang="en-US" sz="3200" b="1" dirty="0">
                <a:solidFill>
                  <a:schemeClr val="bg1"/>
                </a:solidFill>
                <a:latin typeface="Meiryo UI" panose="020B0604030504040204" pitchFamily="50" charset="-128"/>
                <a:ea typeface="Meiryo UI" panose="020B0604030504040204" pitchFamily="50" charset="-128"/>
              </a:rPr>
              <a:t>製品事故を防ぐ</a:t>
            </a:r>
            <a:endParaRPr lang="en-US" altLang="ja-JP" sz="3200" b="1" dirty="0">
              <a:solidFill>
                <a:schemeClr val="bg1"/>
              </a:solidFill>
              <a:latin typeface="Meiryo UI" panose="020B0604030504040204" pitchFamily="50" charset="-128"/>
              <a:ea typeface="Meiryo UI" panose="020B0604030504040204" pitchFamily="50" charset="-128"/>
            </a:endParaRPr>
          </a:p>
          <a:p>
            <a:pPr lvl="0"/>
            <a:r>
              <a:rPr lang="ja-JP" altLang="en-US" sz="3200" b="1" dirty="0">
                <a:solidFill>
                  <a:schemeClr val="bg1"/>
                </a:solidFill>
                <a:latin typeface="Meiryo UI" panose="020B0604030504040204" pitchFamily="50" charset="-128"/>
                <a:ea typeface="Meiryo UI" panose="020B0604030504040204" pitchFamily="50" charset="-128"/>
              </a:rPr>
              <a:t>それぞれの役割</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11" name="楕円 10"/>
          <p:cNvSpPr/>
          <p:nvPr/>
        </p:nvSpPr>
        <p:spPr>
          <a:xfrm>
            <a:off x="5259152" y="2116068"/>
            <a:ext cx="1368000" cy="1368000"/>
          </a:xfrm>
          <a:prstGeom prst="ellipse">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bwMode="white">
          <a:xfrm>
            <a:off x="5389170" y="2538458"/>
            <a:ext cx="1159292" cy="523220"/>
          </a:xfrm>
          <a:prstGeom prst="rect">
            <a:avLst/>
          </a:prstGeom>
        </p:spPr>
        <p:txBody>
          <a:bodyPr wrap="none">
            <a:spAutoFit/>
          </a:bodyPr>
          <a:lstStyle/>
          <a:p>
            <a:pPr lvl="0" algn="ctr">
              <a:defRPr/>
            </a:pPr>
            <a:r>
              <a:rPr lang="ja-JP" altLang="en-US" sz="2800" b="1" dirty="0">
                <a:solidFill>
                  <a:prstClr val="white"/>
                </a:solidFill>
                <a:latin typeface="Meiryo UI" panose="020B0604030504040204" pitchFamily="50" charset="-128"/>
                <a:ea typeface="Meiryo UI" panose="020B0604030504040204" pitchFamily="50" charset="-128"/>
              </a:rPr>
              <a:t>使う人</a:t>
            </a:r>
            <a:endParaRPr lang="en-US" altLang="ja-JP" sz="2800" b="1" dirty="0">
              <a:solidFill>
                <a:prstClr val="white"/>
              </a:solidFill>
              <a:latin typeface="Meiryo UI" panose="020B0604030504040204" pitchFamily="50" charset="-128"/>
              <a:ea typeface="Meiryo UI" panose="020B0604030504040204" pitchFamily="50" charset="-128"/>
            </a:endParaRPr>
          </a:p>
        </p:txBody>
      </p:sp>
      <p:sp>
        <p:nvSpPr>
          <p:cNvPr id="14" name="楕円 13"/>
          <p:cNvSpPr/>
          <p:nvPr/>
        </p:nvSpPr>
        <p:spPr>
          <a:xfrm>
            <a:off x="3780703" y="4309663"/>
            <a:ext cx="1368000" cy="1368000"/>
          </a:xfrm>
          <a:prstGeom prst="ellipse">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white">
          <a:xfrm>
            <a:off x="3894690" y="4732053"/>
            <a:ext cx="1191352" cy="523220"/>
          </a:xfrm>
          <a:prstGeom prst="rect">
            <a:avLst/>
          </a:prstGeom>
        </p:spPr>
        <p:txBody>
          <a:bodyPr wrap="none">
            <a:spAutoFit/>
          </a:bodyPr>
          <a:lstStyle/>
          <a:p>
            <a:pPr lvl="0" algn="ctr">
              <a:defRPr/>
            </a:pPr>
            <a:r>
              <a:rPr lang="ja-JP" altLang="en-US" sz="2800" b="1" dirty="0">
                <a:solidFill>
                  <a:prstClr val="white"/>
                </a:solidFill>
                <a:latin typeface="Meiryo UI" panose="020B0604030504040204" pitchFamily="50" charset="-128"/>
                <a:ea typeface="Meiryo UI" panose="020B0604030504040204" pitchFamily="50" charset="-128"/>
              </a:rPr>
              <a:t>作る人</a:t>
            </a:r>
            <a:endParaRPr lang="en-US" altLang="ja-JP" sz="2800" b="1" dirty="0">
              <a:solidFill>
                <a:prstClr val="white"/>
              </a:solidFill>
              <a:latin typeface="Meiryo UI" panose="020B0604030504040204" pitchFamily="50" charset="-128"/>
              <a:ea typeface="Meiryo UI" panose="020B0604030504040204" pitchFamily="50" charset="-128"/>
            </a:endParaRPr>
          </a:p>
        </p:txBody>
      </p:sp>
      <p:sp>
        <p:nvSpPr>
          <p:cNvPr id="16" name="楕円 15"/>
          <p:cNvSpPr/>
          <p:nvPr/>
        </p:nvSpPr>
        <p:spPr>
          <a:xfrm>
            <a:off x="6640832" y="4309663"/>
            <a:ext cx="1368000" cy="1368000"/>
          </a:xfrm>
          <a:prstGeom prst="ellipse">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6754820" y="4732053"/>
            <a:ext cx="1191353" cy="523220"/>
          </a:xfrm>
          <a:prstGeom prst="rect">
            <a:avLst/>
          </a:prstGeom>
        </p:spPr>
        <p:txBody>
          <a:bodyPr wrap="none">
            <a:spAutoFit/>
          </a:bodyPr>
          <a:lstStyle/>
          <a:p>
            <a:pPr lvl="0" algn="ctr">
              <a:defRPr/>
            </a:pPr>
            <a:r>
              <a:rPr lang="ja-JP" altLang="en-US" sz="2800" b="1" dirty="0">
                <a:solidFill>
                  <a:prstClr val="white"/>
                </a:solidFill>
                <a:latin typeface="Meiryo UI" panose="020B0604030504040204" pitchFamily="50" charset="-128"/>
                <a:ea typeface="Meiryo UI" panose="020B0604030504040204" pitchFamily="50" charset="-128"/>
              </a:rPr>
              <a:t>売る人</a:t>
            </a:r>
            <a:endParaRPr lang="en-US" altLang="ja-JP" sz="2800" b="1" dirty="0">
              <a:solidFill>
                <a:prstClr val="white"/>
              </a:solidFill>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2295737" y="2178548"/>
            <a:ext cx="2266220" cy="1559716"/>
            <a:chOff x="2295737" y="2178548"/>
            <a:chExt cx="2266220" cy="1559716"/>
          </a:xfrm>
        </p:grpSpPr>
        <p:sp>
          <p:nvSpPr>
            <p:cNvPr id="2" name="正方形/長方形 1"/>
            <p:cNvSpPr/>
            <p:nvPr/>
          </p:nvSpPr>
          <p:spPr>
            <a:xfrm rot="218446">
              <a:off x="2295737" y="2178548"/>
              <a:ext cx="2266220" cy="646331"/>
            </a:xfrm>
            <a:prstGeom prst="rect">
              <a:avLst/>
            </a:prstGeom>
          </p:spPr>
          <p:txBody>
            <a:bodyPr wrap="square">
              <a:spAutoFit/>
            </a:bodyPr>
            <a:lstStyle/>
            <a:p>
              <a:pPr lvl="0" algn="ctr">
                <a:defRPr/>
              </a:pPr>
              <a:r>
                <a:rPr lang="ja-JP" altLang="en-US" b="1" dirty="0">
                  <a:solidFill>
                    <a:srgbClr val="152543"/>
                  </a:solidFill>
                  <a:latin typeface="Meiryo UI" panose="020B0604030504040204" pitchFamily="50" charset="-128"/>
                  <a:ea typeface="Meiryo UI" panose="020B0604030504040204" pitchFamily="50" charset="-128"/>
                </a:rPr>
                <a:t>安全に使用するための</a:t>
              </a:r>
              <a:endParaRPr lang="en-US" altLang="ja-JP"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b="1" dirty="0">
                  <a:solidFill>
                    <a:srgbClr val="152543"/>
                  </a:solidFill>
                  <a:latin typeface="Meiryo UI" panose="020B0604030504040204" pitchFamily="50" charset="-128"/>
                  <a:ea typeface="Meiryo UI" panose="020B0604030504040204" pitchFamily="50" charset="-128"/>
                </a:rPr>
                <a:t>「説明書」や「表示」</a:t>
              </a:r>
              <a:endParaRPr lang="en-US" altLang="ja-JP" b="1" dirty="0">
                <a:solidFill>
                  <a:srgbClr val="152543"/>
                </a:solidFill>
                <a:latin typeface="Meiryo UI" panose="020B0604030504040204" pitchFamily="50" charset="-128"/>
                <a:ea typeface="Meiryo UI" panose="020B0604030504040204" pitchFamily="50" charset="-128"/>
              </a:endParaRPr>
            </a:p>
          </p:txBody>
        </p:sp>
        <p:pic>
          <p:nvPicPr>
            <p:cNvPr id="26" name="図 25"/>
            <p:cNvPicPr>
              <a:picLocks noChangeAspect="1"/>
            </p:cNvPicPr>
            <p:nvPr/>
          </p:nvPicPr>
          <p:blipFill>
            <a:blip r:embed="rId5"/>
            <a:stretch>
              <a:fillRect/>
            </a:stretch>
          </p:blipFill>
          <p:spPr>
            <a:xfrm>
              <a:off x="2465216" y="2867183"/>
              <a:ext cx="757659" cy="871081"/>
            </a:xfrm>
            <a:prstGeom prst="rect">
              <a:avLst/>
            </a:prstGeom>
          </p:spPr>
        </p:pic>
        <p:pic>
          <p:nvPicPr>
            <p:cNvPr id="32" name="図 31"/>
            <p:cNvPicPr>
              <a:picLocks noChangeAspect="1"/>
            </p:cNvPicPr>
            <p:nvPr/>
          </p:nvPicPr>
          <p:blipFill>
            <a:blip r:embed="rId6"/>
            <a:stretch>
              <a:fillRect/>
            </a:stretch>
          </p:blipFill>
          <p:spPr>
            <a:xfrm rot="423815">
              <a:off x="3365714" y="3016654"/>
              <a:ext cx="652329" cy="585267"/>
            </a:xfrm>
            <a:prstGeom prst="rect">
              <a:avLst/>
            </a:prstGeom>
          </p:spPr>
        </p:pic>
      </p:grpSp>
      <p:pic>
        <p:nvPicPr>
          <p:cNvPr id="29" name="図 28"/>
          <p:cNvPicPr>
            <a:picLocks noChangeAspect="1"/>
          </p:cNvPicPr>
          <p:nvPr/>
        </p:nvPicPr>
        <p:blipFill rotWithShape="1">
          <a:blip r:embed="rId7" cstate="print">
            <a:extLst>
              <a:ext uri="{28A0092B-C50C-407E-A947-70E740481C1C}">
                <a14:useLocalDpi xmlns:a14="http://schemas.microsoft.com/office/drawing/2010/main" val="0"/>
              </a:ext>
            </a:extLst>
          </a:blip>
          <a:srcRect b="5748"/>
          <a:stretch/>
        </p:blipFill>
        <p:spPr>
          <a:xfrm>
            <a:off x="7556531" y="5086171"/>
            <a:ext cx="1649735" cy="1771829"/>
          </a:xfrm>
          <a:prstGeom prst="rect">
            <a:avLst/>
          </a:prstGeom>
        </p:spPr>
      </p:pic>
      <p:grpSp>
        <p:nvGrpSpPr>
          <p:cNvPr id="19" name="グループ化 18"/>
          <p:cNvGrpSpPr/>
          <p:nvPr/>
        </p:nvGrpSpPr>
        <p:grpSpPr>
          <a:xfrm>
            <a:off x="7595875" y="252005"/>
            <a:ext cx="4429202" cy="2352440"/>
            <a:chOff x="7595875" y="252005"/>
            <a:chExt cx="4429202" cy="2352440"/>
          </a:xfrm>
        </p:grpSpPr>
        <p:sp>
          <p:nvSpPr>
            <p:cNvPr id="25" name="角丸四角形 24"/>
            <p:cNvSpPr/>
            <p:nvPr/>
          </p:nvSpPr>
          <p:spPr>
            <a:xfrm>
              <a:off x="7595875" y="252005"/>
              <a:ext cx="4429202" cy="2352440"/>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使い方の注意を守って</a:t>
              </a:r>
              <a:endParaRPr lang="en-US" altLang="ja-JP" sz="28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正しく使う</a:t>
              </a:r>
              <a:endParaRPr lang="en-US" altLang="ja-JP" b="1" u="sng" dirty="0">
                <a:solidFill>
                  <a:srgbClr val="152543"/>
                </a:solidFill>
                <a:latin typeface="Meiryo UI" panose="020B0604030504040204" pitchFamily="50" charset="-128"/>
                <a:ea typeface="Meiryo UI" panose="020B0604030504040204" pitchFamily="50" charset="-128"/>
              </a:endParaRPr>
            </a:p>
            <a:p>
              <a:pPr algn="ctr"/>
              <a:endParaRPr lang="en-US" altLang="ja-JP" b="1" u="sng"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購入時、自分に合った製品を選ぶ</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取扱説明書などを読んで適切に使用する</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事故などが起きた場合は窓口に申し出る</a:t>
              </a:r>
              <a:endParaRPr lang="en-US" altLang="ja-JP" b="1" dirty="0">
                <a:solidFill>
                  <a:srgbClr val="152543"/>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8496300" y="1408194"/>
              <a:ext cx="264795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9020301" y="4309663"/>
            <a:ext cx="3004776" cy="2377231"/>
            <a:chOff x="9020301" y="4309663"/>
            <a:chExt cx="3004776" cy="2377231"/>
          </a:xfrm>
        </p:grpSpPr>
        <p:sp>
          <p:nvSpPr>
            <p:cNvPr id="23" name="角丸四角形 22"/>
            <p:cNvSpPr/>
            <p:nvPr/>
          </p:nvSpPr>
          <p:spPr>
            <a:xfrm>
              <a:off x="9020301" y="4309663"/>
              <a:ext cx="3004776" cy="2377231"/>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安全な製品を</a:t>
              </a:r>
              <a:endParaRPr lang="en-US" altLang="ja-JP" sz="28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売る</a:t>
              </a:r>
              <a:endParaRPr lang="en-US" altLang="ja-JP" sz="2800" b="1" dirty="0">
                <a:solidFill>
                  <a:srgbClr val="152543"/>
                </a:solidFill>
                <a:latin typeface="Meiryo UI" panose="020B0604030504040204" pitchFamily="50" charset="-128"/>
                <a:ea typeface="Meiryo UI" panose="020B0604030504040204" pitchFamily="50" charset="-128"/>
              </a:endParaRPr>
            </a:p>
            <a:p>
              <a:endParaRPr lang="en-US" altLang="ja-JP" sz="1100"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安全な商品を仕入れる</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製品の購入時など</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必要となる商品の</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情報を使う人に伝える</a:t>
              </a:r>
              <a:endParaRPr lang="en-US" altLang="ja-JP" b="1" dirty="0">
                <a:solidFill>
                  <a:srgbClr val="152543"/>
                </a:solidFill>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9544050" y="5350523"/>
              <a:ext cx="1944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223335" y="4193362"/>
            <a:ext cx="2994647" cy="2493532"/>
            <a:chOff x="223335" y="4193362"/>
            <a:chExt cx="2994647" cy="2493532"/>
          </a:xfrm>
        </p:grpSpPr>
        <p:sp>
          <p:nvSpPr>
            <p:cNvPr id="24" name="角丸四角形 23"/>
            <p:cNvSpPr/>
            <p:nvPr/>
          </p:nvSpPr>
          <p:spPr>
            <a:xfrm>
              <a:off x="223335" y="4193362"/>
              <a:ext cx="2994647" cy="2493532"/>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安全な製品を</a:t>
              </a:r>
              <a:endParaRPr lang="en-US" altLang="ja-JP" sz="28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作る</a:t>
              </a:r>
              <a:endParaRPr lang="en-US" altLang="ja-JP" sz="2800" b="1" dirty="0">
                <a:solidFill>
                  <a:srgbClr val="152543"/>
                </a:solidFill>
                <a:latin typeface="Meiryo UI" panose="020B0604030504040204" pitchFamily="50" charset="-128"/>
                <a:ea typeface="Meiryo UI" panose="020B0604030504040204" pitchFamily="50" charset="-128"/>
              </a:endParaRPr>
            </a:p>
            <a:p>
              <a:endParaRPr lang="en-US" altLang="ja-JP" sz="1050"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安全な製品を開発する</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製品を改善する</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事故等が発生したら</a:t>
              </a:r>
              <a:endParaRPr lang="en-US" altLang="ja-JP" b="1" dirty="0">
                <a:solidFill>
                  <a:srgbClr val="152543"/>
                </a:solidFill>
                <a:latin typeface="Meiryo UI" panose="020B0604030504040204" pitchFamily="50" charset="-128"/>
                <a:ea typeface="Meiryo UI" panose="020B0604030504040204" pitchFamily="50" charset="-128"/>
              </a:endParaRPr>
            </a:p>
            <a:p>
              <a:r>
                <a:rPr lang="ja-JP" altLang="en-US" b="1" dirty="0">
                  <a:solidFill>
                    <a:srgbClr val="152543"/>
                  </a:solidFill>
                  <a:latin typeface="Meiryo UI" panose="020B0604030504040204" pitchFamily="50" charset="-128"/>
                  <a:ea typeface="Meiryo UI" panose="020B0604030504040204" pitchFamily="50" charset="-128"/>
                </a:rPr>
                <a:t>　　リコールを行う</a:t>
              </a:r>
              <a:endParaRPr lang="en-US" altLang="ja-JP" b="1" dirty="0">
                <a:solidFill>
                  <a:srgbClr val="152543"/>
                </a:solidFill>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791602" y="5290846"/>
              <a:ext cx="1944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2" name="図 11"/>
          <p:cNvPicPr>
            <a:picLocks noChangeAspect="1"/>
          </p:cNvPicPr>
          <p:nvPr/>
        </p:nvPicPr>
        <p:blipFill rotWithShape="1">
          <a:blip r:embed="rId8" cstate="print">
            <a:extLst>
              <a:ext uri="{28A0092B-C50C-407E-A947-70E740481C1C}">
                <a14:useLocalDpi xmlns:a14="http://schemas.microsoft.com/office/drawing/2010/main" val="0"/>
              </a:ext>
            </a:extLst>
          </a:blip>
          <a:srcRect r="69133"/>
          <a:stretch/>
        </p:blipFill>
        <p:spPr>
          <a:xfrm>
            <a:off x="2904620" y="5041759"/>
            <a:ext cx="1484349" cy="1960274"/>
          </a:xfrm>
          <a:prstGeom prst="rect">
            <a:avLst/>
          </a:prstGeom>
        </p:spPr>
      </p:pic>
      <p:pic>
        <p:nvPicPr>
          <p:cNvPr id="31" name="図 30"/>
          <p:cNvPicPr>
            <a:picLocks noChangeAspect="1"/>
          </p:cNvPicPr>
          <p:nvPr/>
        </p:nvPicPr>
        <p:blipFill>
          <a:blip r:embed="rId9"/>
          <a:stretch>
            <a:fillRect/>
          </a:stretch>
        </p:blipFill>
        <p:spPr>
          <a:xfrm>
            <a:off x="113130" y="1414580"/>
            <a:ext cx="3414056" cy="292633"/>
          </a:xfrm>
          <a:prstGeom prst="rect">
            <a:avLst/>
          </a:prstGeom>
        </p:spPr>
      </p:pic>
    </p:spTree>
    <p:extLst>
      <p:ext uri="{BB962C8B-B14F-4D97-AF65-F5344CB8AC3E}">
        <p14:creationId xmlns:p14="http://schemas.microsoft.com/office/powerpoint/2010/main" val="256925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角丸四角形 1"/>
          <p:cNvSpPr/>
          <p:nvPr/>
        </p:nvSpPr>
        <p:spPr>
          <a:xfrm>
            <a:off x="426506" y="2609850"/>
            <a:ext cx="11327343" cy="4015841"/>
          </a:xfrm>
          <a:prstGeom prst="roundRect">
            <a:avLst>
              <a:gd name="adj" fmla="val 95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xmlns="" id="{D03B0652-EAA7-4ECE-B20C-BE7B933DAE6F}"/>
              </a:ext>
            </a:extLst>
          </p:cNvPr>
          <p:cNvSpPr/>
          <p:nvPr/>
        </p:nvSpPr>
        <p:spPr>
          <a:xfrm flipV="1">
            <a:off x="0" y="0"/>
            <a:ext cx="6008914" cy="133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108489" y="227426"/>
            <a:ext cx="5541198" cy="954107"/>
          </a:xfrm>
          <a:prstGeom prst="rect">
            <a:avLst/>
          </a:prstGeom>
        </p:spPr>
        <p:txBody>
          <a:bodyPr wrap="square">
            <a:spAutoFit/>
          </a:bodyPr>
          <a:lstStyle/>
          <a:p>
            <a:pPr lvl="0" algn="ctr"/>
            <a:r>
              <a:rPr lang="ja-JP" altLang="en-US" sz="3200" b="1" dirty="0">
                <a:solidFill>
                  <a:schemeClr val="bg1"/>
                </a:solidFill>
                <a:latin typeface="Meiryo UI" panose="020B0604030504040204" pitchFamily="50" charset="-128"/>
                <a:ea typeface="Meiryo UI" panose="020B0604030504040204" pitchFamily="50" charset="-128"/>
              </a:rPr>
              <a:t>製品事故を防ぐために①</a:t>
            </a:r>
            <a:endParaRPr lang="en-US" altLang="ja-JP" sz="3200" b="1" dirty="0">
              <a:solidFill>
                <a:schemeClr val="bg1"/>
              </a:solidFill>
              <a:latin typeface="Meiryo UI" panose="020B0604030504040204" pitchFamily="50" charset="-128"/>
              <a:ea typeface="Meiryo UI" panose="020B0604030504040204" pitchFamily="50" charset="-128"/>
            </a:endParaRPr>
          </a:p>
          <a:p>
            <a:pPr lvl="0" algn="ct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身体機能の変化を理解しよう</a:t>
            </a:r>
            <a:r>
              <a:rPr lang="en-US" altLang="ja-JP" sz="2400" b="1" dirty="0">
                <a:solidFill>
                  <a:schemeClr val="bg1"/>
                </a:solidFill>
                <a:latin typeface="Meiryo UI" panose="020B0604030504040204" pitchFamily="50" charset="-128"/>
                <a:ea typeface="Meiryo UI" panose="020B0604030504040204" pitchFamily="50" charset="-128"/>
              </a:rPr>
              <a:t>-</a:t>
            </a:r>
          </a:p>
        </p:txBody>
      </p:sp>
      <p:sp>
        <p:nvSpPr>
          <p:cNvPr id="12" name="正方形/長方形 11"/>
          <p:cNvSpPr/>
          <p:nvPr/>
        </p:nvSpPr>
        <p:spPr>
          <a:xfrm>
            <a:off x="826557" y="3071165"/>
            <a:ext cx="11131062" cy="477054"/>
          </a:xfrm>
          <a:prstGeom prst="rect">
            <a:avLst/>
          </a:prstGeom>
        </p:spPr>
        <p:txBody>
          <a:bodyPr wrap="square">
            <a:spAutoFit/>
          </a:bodyPr>
          <a:lstStyle/>
          <a:p>
            <a:pPr lvl="0">
              <a:defRPr/>
            </a:pPr>
            <a:r>
              <a:rPr lang="ja-JP" altLang="en-US" sz="2500" b="1" dirty="0">
                <a:solidFill>
                  <a:srgbClr val="E60012"/>
                </a:solidFill>
                <a:latin typeface="Meiryo UI" panose="020B0604030504040204" pitchFamily="50" charset="-128"/>
                <a:ea typeface="Meiryo UI" panose="020B0604030504040204" pitchFamily="50" charset="-128"/>
              </a:rPr>
              <a:t>❶</a:t>
            </a:r>
            <a:r>
              <a:rPr lang="ja-JP" altLang="en-US" sz="2500" b="1" dirty="0">
                <a:solidFill>
                  <a:srgbClr val="152543"/>
                </a:solidFill>
                <a:latin typeface="Meiryo UI" panose="020B0604030504040204" pitchFamily="50" charset="-128"/>
                <a:ea typeface="Meiryo UI" panose="020B0604030504040204" pitchFamily="50" charset="-128"/>
              </a:rPr>
              <a:t> 身体能力 </a:t>
            </a:r>
            <a:r>
              <a:rPr lang="en-US" altLang="ja-JP" sz="2500" b="1" dirty="0">
                <a:solidFill>
                  <a:srgbClr val="152543"/>
                </a:solidFill>
                <a:latin typeface="Meiryo UI" panose="020B0604030504040204" pitchFamily="50" charset="-128"/>
                <a:ea typeface="Meiryo UI" panose="020B0604030504040204" pitchFamily="50" charset="-128"/>
              </a:rPr>
              <a:t>…</a:t>
            </a:r>
            <a:r>
              <a:rPr lang="ja-JP" altLang="en-US" sz="2500" b="1" dirty="0">
                <a:solidFill>
                  <a:srgbClr val="152543"/>
                </a:solidFill>
                <a:latin typeface="Meiryo UI" panose="020B0604030504040204" pitchFamily="50" charset="-128"/>
                <a:ea typeface="Meiryo UI" panose="020B0604030504040204" pitchFamily="50" charset="-128"/>
              </a:rPr>
              <a:t>力が入らず、正常に動作させられない</a:t>
            </a:r>
            <a:endParaRPr lang="en-US" altLang="ja-JP" sz="2500" b="1" dirty="0">
              <a:solidFill>
                <a:srgbClr val="152543"/>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826557" y="3794158"/>
            <a:ext cx="10420431" cy="477054"/>
          </a:xfrm>
          <a:prstGeom prst="rect">
            <a:avLst/>
          </a:prstGeom>
        </p:spPr>
        <p:txBody>
          <a:bodyPr wrap="square">
            <a:spAutoFit/>
          </a:bodyPr>
          <a:lstStyle/>
          <a:p>
            <a:pPr lvl="0">
              <a:defRPr/>
            </a:pPr>
            <a:r>
              <a:rPr lang="ja-JP" altLang="en-US" sz="2500" b="1" dirty="0">
                <a:solidFill>
                  <a:srgbClr val="E60012"/>
                </a:solidFill>
                <a:latin typeface="Meiryo UI" panose="020B0604030504040204" pitchFamily="50" charset="-128"/>
                <a:ea typeface="Meiryo UI" panose="020B0604030504040204" pitchFamily="50" charset="-128"/>
              </a:rPr>
              <a:t>❷</a:t>
            </a:r>
            <a:r>
              <a:rPr lang="ja-JP" altLang="en-US" sz="2500" b="1" dirty="0">
                <a:solidFill>
                  <a:srgbClr val="152543"/>
                </a:solidFill>
                <a:latin typeface="Meiryo UI" panose="020B0604030504040204" pitchFamily="50" charset="-128"/>
                <a:ea typeface="Meiryo UI" panose="020B0604030504040204" pitchFamily="50" charset="-128"/>
              </a:rPr>
              <a:t> 視力 </a:t>
            </a:r>
            <a:r>
              <a:rPr lang="en-US" altLang="ja-JP" sz="2500" b="1" dirty="0">
                <a:solidFill>
                  <a:srgbClr val="152543"/>
                </a:solidFill>
                <a:latin typeface="Meiryo UI" panose="020B0604030504040204" pitchFamily="50" charset="-128"/>
                <a:ea typeface="Meiryo UI" panose="020B0604030504040204" pitchFamily="50" charset="-128"/>
              </a:rPr>
              <a:t>…</a:t>
            </a:r>
            <a:r>
              <a:rPr lang="ja-JP" altLang="en-US" sz="2500" b="1" dirty="0">
                <a:solidFill>
                  <a:srgbClr val="152543"/>
                </a:solidFill>
                <a:latin typeface="Meiryo UI" panose="020B0604030504040204" pitchFamily="50" charset="-128"/>
                <a:ea typeface="Meiryo UI" panose="020B0604030504040204" pitchFamily="50" charset="-128"/>
              </a:rPr>
              <a:t>製品の表示や色の識別ができず、誤操作につながる</a:t>
            </a:r>
            <a:endParaRPr lang="en-US" altLang="ja-JP" sz="2500" b="1" dirty="0">
              <a:solidFill>
                <a:srgbClr val="152543"/>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826557" y="4517151"/>
            <a:ext cx="10420431" cy="477054"/>
          </a:xfrm>
          <a:prstGeom prst="rect">
            <a:avLst/>
          </a:prstGeom>
        </p:spPr>
        <p:txBody>
          <a:bodyPr wrap="square">
            <a:spAutoFit/>
          </a:bodyPr>
          <a:lstStyle/>
          <a:p>
            <a:pPr lvl="0">
              <a:defRPr/>
            </a:pPr>
            <a:r>
              <a:rPr lang="ja-JP" altLang="en-US" sz="2500" b="1" dirty="0">
                <a:solidFill>
                  <a:srgbClr val="E60012"/>
                </a:solidFill>
                <a:latin typeface="Meiryo UI" panose="020B0604030504040204" pitchFamily="50" charset="-128"/>
                <a:ea typeface="Meiryo UI" panose="020B0604030504040204" pitchFamily="50" charset="-128"/>
              </a:rPr>
              <a:t>❸</a:t>
            </a:r>
            <a:r>
              <a:rPr lang="ja-JP" altLang="en-US" sz="2500" b="1" dirty="0">
                <a:solidFill>
                  <a:srgbClr val="152543"/>
                </a:solidFill>
                <a:latin typeface="Meiryo UI" panose="020B0604030504040204" pitchFamily="50" charset="-128"/>
                <a:ea typeface="Meiryo UI" panose="020B0604030504040204" pitchFamily="50" charset="-128"/>
              </a:rPr>
              <a:t> 聴力 </a:t>
            </a:r>
            <a:r>
              <a:rPr lang="en-US" altLang="ja-JP" sz="2500" b="1" dirty="0">
                <a:solidFill>
                  <a:srgbClr val="152543"/>
                </a:solidFill>
                <a:latin typeface="Meiryo UI" panose="020B0604030504040204" pitchFamily="50" charset="-128"/>
                <a:ea typeface="Meiryo UI" panose="020B0604030504040204" pitchFamily="50" charset="-128"/>
              </a:rPr>
              <a:t>…</a:t>
            </a:r>
            <a:r>
              <a:rPr lang="ja-JP" altLang="en-US" sz="2500" b="1" dirty="0">
                <a:solidFill>
                  <a:srgbClr val="152543"/>
                </a:solidFill>
                <a:latin typeface="Meiryo UI" panose="020B0604030504040204" pitchFamily="50" charset="-128"/>
                <a:ea typeface="Meiryo UI" panose="020B0604030504040204" pitchFamily="50" charset="-128"/>
              </a:rPr>
              <a:t>高音や小さい音が聴き取れず、警告音や動作開始音に気づかない</a:t>
            </a:r>
            <a:endParaRPr lang="en-US" altLang="ja-JP" sz="2500" b="1" dirty="0">
              <a:solidFill>
                <a:srgbClr val="152543"/>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26557" y="5240144"/>
            <a:ext cx="11418393" cy="477054"/>
          </a:xfrm>
          <a:prstGeom prst="rect">
            <a:avLst/>
          </a:prstGeom>
        </p:spPr>
        <p:txBody>
          <a:bodyPr wrap="square">
            <a:spAutoFit/>
          </a:bodyPr>
          <a:lstStyle/>
          <a:p>
            <a:pPr lvl="0">
              <a:defRPr/>
            </a:pPr>
            <a:r>
              <a:rPr lang="ja-JP" altLang="en-US" sz="2500" b="1" dirty="0">
                <a:solidFill>
                  <a:srgbClr val="E60012"/>
                </a:solidFill>
                <a:latin typeface="Meiryo UI" panose="020B0604030504040204" pitchFamily="50" charset="-128"/>
                <a:ea typeface="Meiryo UI" panose="020B0604030504040204" pitchFamily="50" charset="-128"/>
              </a:rPr>
              <a:t>❹</a:t>
            </a:r>
            <a:r>
              <a:rPr lang="ja-JP" altLang="en-US" sz="2500" b="1" dirty="0">
                <a:solidFill>
                  <a:srgbClr val="152543"/>
                </a:solidFill>
                <a:latin typeface="Meiryo UI" panose="020B0604030504040204" pitchFamily="50" charset="-128"/>
                <a:ea typeface="Meiryo UI" panose="020B0604030504040204" pitchFamily="50" charset="-128"/>
              </a:rPr>
              <a:t> 皮膚の知覚機能 </a:t>
            </a:r>
            <a:r>
              <a:rPr lang="en-US" altLang="ja-JP" sz="2500" b="1" dirty="0">
                <a:solidFill>
                  <a:srgbClr val="152543"/>
                </a:solidFill>
                <a:latin typeface="Meiryo UI" panose="020B0604030504040204" pitchFamily="50" charset="-128"/>
                <a:ea typeface="Meiryo UI" panose="020B0604030504040204" pitchFamily="50" charset="-128"/>
              </a:rPr>
              <a:t>…</a:t>
            </a:r>
            <a:r>
              <a:rPr lang="ja-JP" altLang="en-US" sz="2500" b="1" dirty="0">
                <a:solidFill>
                  <a:srgbClr val="152543"/>
                </a:solidFill>
                <a:latin typeface="Meiryo UI" panose="020B0604030504040204" pitchFamily="50" charset="-128"/>
                <a:ea typeface="Meiryo UI" panose="020B0604030504040204" pitchFamily="50" charset="-128"/>
              </a:rPr>
              <a:t>低温火傷や圧迫に気づかない</a:t>
            </a:r>
            <a:endParaRPr lang="en-US" altLang="ja-JP" sz="2500" b="1" dirty="0">
              <a:solidFill>
                <a:srgbClr val="152543"/>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826557" y="5963137"/>
            <a:ext cx="8801806" cy="477054"/>
          </a:xfrm>
          <a:prstGeom prst="rect">
            <a:avLst/>
          </a:prstGeom>
        </p:spPr>
        <p:txBody>
          <a:bodyPr wrap="square">
            <a:spAutoFit/>
          </a:bodyPr>
          <a:lstStyle/>
          <a:p>
            <a:pPr lvl="0">
              <a:defRPr/>
            </a:pPr>
            <a:r>
              <a:rPr lang="ja-JP" altLang="en-US" sz="2500" b="1" dirty="0">
                <a:solidFill>
                  <a:srgbClr val="E60012"/>
                </a:solidFill>
                <a:latin typeface="Meiryo UI" panose="020B0604030504040204" pitchFamily="50" charset="-128"/>
                <a:ea typeface="Meiryo UI" panose="020B0604030504040204" pitchFamily="50" charset="-128"/>
              </a:rPr>
              <a:t>❺</a:t>
            </a:r>
            <a:r>
              <a:rPr lang="ja-JP" altLang="en-US" sz="2500" b="1" dirty="0">
                <a:solidFill>
                  <a:srgbClr val="152543"/>
                </a:solidFill>
                <a:latin typeface="Meiryo UI" panose="020B0604030504040204" pitchFamily="50" charset="-128"/>
                <a:ea typeface="Meiryo UI" panose="020B0604030504040204" pitchFamily="50" charset="-128"/>
              </a:rPr>
              <a:t> 認知機能 </a:t>
            </a:r>
            <a:r>
              <a:rPr lang="en-US" altLang="ja-JP" sz="2500" b="1" dirty="0">
                <a:solidFill>
                  <a:srgbClr val="152543"/>
                </a:solidFill>
                <a:latin typeface="Meiryo UI" panose="020B0604030504040204" pitchFamily="50" charset="-128"/>
                <a:ea typeface="Meiryo UI" panose="020B0604030504040204" pitchFamily="50" charset="-128"/>
              </a:rPr>
              <a:t>…</a:t>
            </a:r>
            <a:r>
              <a:rPr lang="ja-JP" altLang="en-US" sz="2500" b="1" dirty="0">
                <a:solidFill>
                  <a:srgbClr val="152543"/>
                </a:solidFill>
                <a:latin typeface="Meiryo UI" panose="020B0604030504040204" pitchFamily="50" charset="-128"/>
                <a:ea typeface="Meiryo UI" panose="020B0604030504040204" pitchFamily="50" charset="-128"/>
              </a:rPr>
              <a:t>複雑な操作や説明が理解できない</a:t>
            </a:r>
            <a:endParaRPr lang="en-US" altLang="ja-JP" sz="2500" b="1" dirty="0">
              <a:solidFill>
                <a:srgbClr val="152543"/>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26507" y="1595660"/>
            <a:ext cx="11054862" cy="523220"/>
          </a:xfrm>
          <a:prstGeom prst="rect">
            <a:avLst/>
          </a:prstGeom>
          <a:noFill/>
          <a:ln>
            <a:noFill/>
          </a:ln>
        </p:spPr>
        <p:txBody>
          <a:bodyPr wrap="square">
            <a:spAutoFit/>
          </a:bodyPr>
          <a:lstStyle/>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身体・認知機能の変化により思わぬ誤使用につながる場合があります！</a:t>
            </a:r>
            <a:endParaRPr lang="en-US" altLang="ja-JP" sz="2800" b="1" dirty="0">
              <a:solidFill>
                <a:srgbClr val="152543"/>
              </a:solidFill>
              <a:latin typeface="Meiryo UI" panose="020B0604030504040204" pitchFamily="50" charset="-128"/>
              <a:ea typeface="Meiryo UI" panose="020B0604030504040204" pitchFamily="50" charset="-128"/>
            </a:endParaRPr>
          </a:p>
        </p:txBody>
      </p:sp>
      <p:sp>
        <p:nvSpPr>
          <p:cNvPr id="4" name="正方形/長方形 3"/>
          <p:cNvSpPr/>
          <p:nvPr/>
        </p:nvSpPr>
        <p:spPr>
          <a:xfrm>
            <a:off x="426507" y="2378832"/>
            <a:ext cx="3954929" cy="461665"/>
          </a:xfrm>
          <a:prstGeom prst="rect">
            <a:avLst/>
          </a:prstGeom>
          <a:solidFill>
            <a:srgbClr val="152543"/>
          </a:solidFill>
        </p:spPr>
        <p:txBody>
          <a:bodyPr wrap="none">
            <a:spAutoFit/>
          </a:bodyPr>
          <a:lstStyle/>
          <a:p>
            <a:r>
              <a:rPr lang="ja-JP" altLang="en-US" sz="2400" b="1" dirty="0">
                <a:solidFill>
                  <a:schemeClr val="bg1"/>
                </a:solidFill>
                <a:latin typeface="Meiryo UI" panose="020B0604030504040204" pitchFamily="50" charset="-128"/>
                <a:ea typeface="Meiryo UI" panose="020B0604030504040204" pitchFamily="50" charset="-128"/>
              </a:rPr>
              <a:t>加齢に伴い低下する体の機能</a:t>
            </a:r>
            <a:endParaRPr lang="ja-JP" altLang="en-US" dirty="0">
              <a:solidFill>
                <a:schemeClr val="bg1"/>
              </a:solidFill>
            </a:endParaRPr>
          </a:p>
        </p:txBody>
      </p:sp>
    </p:spTree>
    <p:extLst>
      <p:ext uri="{BB962C8B-B14F-4D97-AF65-F5344CB8AC3E}">
        <p14:creationId xmlns:p14="http://schemas.microsoft.com/office/powerpoint/2010/main" val="3340605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D03B0652-EAA7-4ECE-B20C-BE7B933DAE6F}"/>
              </a:ext>
            </a:extLst>
          </p:cNvPr>
          <p:cNvSpPr/>
          <p:nvPr/>
        </p:nvSpPr>
        <p:spPr>
          <a:xfrm flipV="1">
            <a:off x="0" y="0"/>
            <a:ext cx="6008914" cy="133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108489" y="227426"/>
            <a:ext cx="5541198" cy="954107"/>
          </a:xfrm>
          <a:prstGeom prst="rect">
            <a:avLst/>
          </a:prstGeom>
        </p:spPr>
        <p:txBody>
          <a:bodyPr wrap="square">
            <a:spAutoFit/>
          </a:bodyPr>
          <a:lstStyle/>
          <a:p>
            <a:pPr lvl="0" algn="ctr"/>
            <a:r>
              <a:rPr lang="ja-JP" altLang="en-US" sz="3200" b="1" dirty="0">
                <a:solidFill>
                  <a:schemeClr val="bg1"/>
                </a:solidFill>
                <a:latin typeface="Meiryo UI" panose="020B0604030504040204" pitchFamily="50" charset="-128"/>
                <a:ea typeface="Meiryo UI" panose="020B0604030504040204" pitchFamily="50" charset="-128"/>
              </a:rPr>
              <a:t>製品事故を防ぐために①</a:t>
            </a:r>
            <a:endParaRPr lang="en-US" altLang="ja-JP" sz="3200" b="1" dirty="0">
              <a:solidFill>
                <a:schemeClr val="bg1"/>
              </a:solidFill>
              <a:latin typeface="Meiryo UI" panose="020B0604030504040204" pitchFamily="50" charset="-128"/>
              <a:ea typeface="Meiryo UI" panose="020B0604030504040204" pitchFamily="50" charset="-128"/>
            </a:endParaRPr>
          </a:p>
          <a:p>
            <a:pPr lvl="0" algn="ct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身体機能の変化を理解しよう</a:t>
            </a:r>
            <a:r>
              <a:rPr lang="en-US" altLang="ja-JP" sz="2400" b="1" dirty="0">
                <a:solidFill>
                  <a:schemeClr val="bg1"/>
                </a:solidFill>
                <a:latin typeface="Meiryo UI" panose="020B0604030504040204" pitchFamily="50" charset="-128"/>
                <a:ea typeface="Meiryo UI" panose="020B0604030504040204" pitchFamily="50" charset="-128"/>
              </a:rPr>
              <a:t>-</a:t>
            </a:r>
          </a:p>
        </p:txBody>
      </p:sp>
      <p:sp>
        <p:nvSpPr>
          <p:cNvPr id="16" name="正方形/長方形 15"/>
          <p:cNvSpPr/>
          <p:nvPr/>
        </p:nvSpPr>
        <p:spPr>
          <a:xfrm>
            <a:off x="1496270" y="2859933"/>
            <a:ext cx="8688741" cy="3539430"/>
          </a:xfrm>
          <a:prstGeom prst="rect">
            <a:avLst/>
          </a:prstGeom>
        </p:spPr>
        <p:txBody>
          <a:bodyPr wrap="square">
            <a:spAutoFit/>
          </a:bodyPr>
          <a:lstStyle/>
          <a:p>
            <a:pPr lvl="0">
              <a:defRPr/>
            </a:pPr>
            <a:r>
              <a:rPr lang="ja-JP" altLang="en-US" sz="2800" b="1" dirty="0">
                <a:solidFill>
                  <a:srgbClr val="E60012"/>
                </a:solidFill>
                <a:latin typeface="Meiryo UI" panose="020B0604030504040204" pitchFamily="50" charset="-128"/>
                <a:ea typeface="Meiryo UI" panose="020B0604030504040204" pitchFamily="50" charset="-128"/>
              </a:rPr>
              <a:t>●</a:t>
            </a:r>
            <a:r>
              <a:rPr lang="ja-JP" altLang="en-US" sz="2800" b="1" dirty="0">
                <a:solidFill>
                  <a:srgbClr val="152543"/>
                </a:solidFill>
                <a:latin typeface="Meiryo UI" panose="020B0604030504040204" pitchFamily="50" charset="-128"/>
                <a:ea typeface="Meiryo UI" panose="020B0604030504040204" pitchFamily="50" charset="-128"/>
              </a:rPr>
              <a:t>　自分の身体機能に合っているか、</a:t>
            </a:r>
            <a:endParaRPr lang="en-US" altLang="ja-JP" sz="2800" b="1" dirty="0">
              <a:solidFill>
                <a:srgbClr val="152543"/>
              </a:solidFill>
              <a:latin typeface="Meiryo UI" panose="020B0604030504040204" pitchFamily="50" charset="-128"/>
              <a:ea typeface="Meiryo UI" panose="020B0604030504040204" pitchFamily="50" charset="-128"/>
            </a:endParaRPr>
          </a:p>
          <a:p>
            <a:pPr lvl="0">
              <a:defRPr/>
            </a:pPr>
            <a:r>
              <a:rPr lang="ja-JP" altLang="en-US" sz="2800" b="1" dirty="0">
                <a:solidFill>
                  <a:srgbClr val="152543"/>
                </a:solidFill>
                <a:latin typeface="Meiryo UI" panose="020B0604030504040204" pitchFamily="50" charset="-128"/>
                <a:ea typeface="Meiryo UI" panose="020B0604030504040204" pitchFamily="50" charset="-128"/>
              </a:rPr>
              <a:t>　　 介護者がいる場合は「介護者にとっても使いやすいか」</a:t>
            </a:r>
            <a:endParaRPr lang="en-US" altLang="ja-JP" sz="2800" b="1" dirty="0">
              <a:solidFill>
                <a:srgbClr val="152543"/>
              </a:solidFill>
              <a:latin typeface="Meiryo UI" panose="020B0604030504040204" pitchFamily="50" charset="-128"/>
              <a:ea typeface="Meiryo UI" panose="020B0604030504040204" pitchFamily="50" charset="-128"/>
            </a:endParaRPr>
          </a:p>
          <a:p>
            <a:pPr lvl="0">
              <a:defRPr/>
            </a:pPr>
            <a:endParaRPr lang="en-US" altLang="ja-JP" sz="2800" b="1" dirty="0">
              <a:solidFill>
                <a:srgbClr val="152543"/>
              </a:solidFill>
              <a:latin typeface="Meiryo UI" panose="020B0604030504040204" pitchFamily="50" charset="-128"/>
              <a:ea typeface="Meiryo UI" panose="020B0604030504040204" pitchFamily="50" charset="-128"/>
            </a:endParaRPr>
          </a:p>
          <a:p>
            <a:pPr lvl="0">
              <a:defRPr/>
            </a:pPr>
            <a:r>
              <a:rPr lang="ja-JP" altLang="en-US" sz="2800" b="1" dirty="0">
                <a:solidFill>
                  <a:srgbClr val="E60012"/>
                </a:solidFill>
                <a:latin typeface="Meiryo UI" panose="020B0604030504040204" pitchFamily="50" charset="-128"/>
                <a:ea typeface="Meiryo UI" panose="020B0604030504040204" pitchFamily="50" charset="-128"/>
              </a:rPr>
              <a:t>●</a:t>
            </a:r>
            <a:r>
              <a:rPr lang="ja-JP" altLang="en-US" sz="2800" b="1" dirty="0">
                <a:solidFill>
                  <a:srgbClr val="152543"/>
                </a:solidFill>
                <a:latin typeface="Meiryo UI" panose="020B0604030504040204" pitchFamily="50" charset="-128"/>
                <a:ea typeface="Meiryo UI" panose="020B0604030504040204" pitchFamily="50" charset="-128"/>
              </a:rPr>
              <a:t>　製品の表示が分かりやすいか、色は判別できるか</a:t>
            </a:r>
            <a:endParaRPr lang="en-US" altLang="ja-JP" sz="2800" b="1" dirty="0">
              <a:solidFill>
                <a:srgbClr val="152543"/>
              </a:solidFill>
              <a:latin typeface="Meiryo UI" panose="020B0604030504040204" pitchFamily="50" charset="-128"/>
              <a:ea typeface="Meiryo UI" panose="020B0604030504040204" pitchFamily="50" charset="-128"/>
            </a:endParaRPr>
          </a:p>
          <a:p>
            <a:pPr lvl="0">
              <a:defRPr/>
            </a:pPr>
            <a:endParaRPr lang="en-US" altLang="ja-JP" sz="2800" b="1" dirty="0">
              <a:solidFill>
                <a:srgbClr val="152543"/>
              </a:solidFill>
              <a:latin typeface="Meiryo UI" panose="020B0604030504040204" pitchFamily="50" charset="-128"/>
              <a:ea typeface="Meiryo UI" panose="020B0604030504040204" pitchFamily="50" charset="-128"/>
            </a:endParaRPr>
          </a:p>
          <a:p>
            <a:pPr lvl="0">
              <a:defRPr/>
            </a:pPr>
            <a:r>
              <a:rPr lang="ja-JP" altLang="en-US" sz="2800" b="1" dirty="0">
                <a:solidFill>
                  <a:srgbClr val="E60012"/>
                </a:solidFill>
                <a:latin typeface="Meiryo UI" panose="020B0604030504040204" pitchFamily="50" charset="-128"/>
                <a:ea typeface="Meiryo UI" panose="020B0604030504040204" pitchFamily="50" charset="-128"/>
              </a:rPr>
              <a:t>●</a:t>
            </a:r>
            <a:r>
              <a:rPr lang="ja-JP" altLang="en-US" sz="2800" b="1" dirty="0">
                <a:solidFill>
                  <a:srgbClr val="152543"/>
                </a:solidFill>
                <a:latin typeface="Meiryo UI" panose="020B0604030504040204" pitchFamily="50" charset="-128"/>
                <a:ea typeface="Meiryo UI" panose="020B0604030504040204" pitchFamily="50" charset="-128"/>
              </a:rPr>
              <a:t>　注意音などを聴き取れるか</a:t>
            </a:r>
            <a:endParaRPr lang="en-US" altLang="ja-JP" sz="2800" b="1" dirty="0">
              <a:solidFill>
                <a:srgbClr val="152543"/>
              </a:solidFill>
              <a:latin typeface="Meiryo UI" panose="020B0604030504040204" pitchFamily="50" charset="-128"/>
              <a:ea typeface="Meiryo UI" panose="020B0604030504040204" pitchFamily="50" charset="-128"/>
            </a:endParaRPr>
          </a:p>
          <a:p>
            <a:pPr lvl="0">
              <a:defRPr/>
            </a:pPr>
            <a:endParaRPr lang="en-US" altLang="ja-JP" sz="2800" b="1" dirty="0">
              <a:solidFill>
                <a:srgbClr val="152543"/>
              </a:solidFill>
              <a:latin typeface="Meiryo UI" panose="020B0604030504040204" pitchFamily="50" charset="-128"/>
              <a:ea typeface="Meiryo UI" panose="020B0604030504040204" pitchFamily="50" charset="-128"/>
            </a:endParaRPr>
          </a:p>
          <a:p>
            <a:pPr lvl="0">
              <a:defRPr/>
            </a:pPr>
            <a:r>
              <a:rPr lang="ja-JP" altLang="en-US" sz="2800" b="1" dirty="0">
                <a:solidFill>
                  <a:srgbClr val="E60012"/>
                </a:solidFill>
                <a:latin typeface="Meiryo UI" panose="020B0604030504040204" pitchFamily="50" charset="-128"/>
                <a:ea typeface="Meiryo UI" panose="020B0604030504040204" pitchFamily="50" charset="-128"/>
              </a:rPr>
              <a:t>●</a:t>
            </a:r>
            <a:r>
              <a:rPr lang="ja-JP" altLang="en-US" sz="2800" b="1" dirty="0">
                <a:solidFill>
                  <a:srgbClr val="152543"/>
                </a:solidFill>
                <a:latin typeface="Meiryo UI" panose="020B0604030504040204" pitchFamily="50" charset="-128"/>
                <a:ea typeface="Meiryo UI" panose="020B0604030504040204" pitchFamily="50" charset="-128"/>
              </a:rPr>
              <a:t>　誤使用の予防対策が取られているか</a:t>
            </a:r>
            <a:endParaRPr lang="en-US" altLang="ja-JP" sz="2800" b="1" dirty="0">
              <a:solidFill>
                <a:srgbClr val="152543"/>
              </a:solidFill>
              <a:latin typeface="Meiryo UI" panose="020B0604030504040204" pitchFamily="50" charset="-128"/>
              <a:ea typeface="Meiryo UI" panose="020B0604030504040204" pitchFamily="50" charset="-128"/>
            </a:endParaRPr>
          </a:p>
        </p:txBody>
      </p:sp>
      <p:sp>
        <p:nvSpPr>
          <p:cNvPr id="3" name="正方形/長方形 2"/>
          <p:cNvSpPr/>
          <p:nvPr/>
        </p:nvSpPr>
        <p:spPr bwMode="blackWhite">
          <a:xfrm>
            <a:off x="742950" y="1571288"/>
            <a:ext cx="11010900" cy="954107"/>
          </a:xfrm>
          <a:prstGeom prst="rect">
            <a:avLst/>
          </a:prstGeom>
          <a:solidFill>
            <a:srgbClr val="F2DB04"/>
          </a:solidFill>
        </p:spPr>
        <p:txBody>
          <a:bodyPr wrap="square">
            <a:spAutoFit/>
          </a:bodyPr>
          <a:lstStyle/>
          <a:p>
            <a:pPr lvl="0" algn="ctr">
              <a:defRPr/>
            </a:pPr>
            <a:r>
              <a:rPr lang="ja-JP" altLang="en-US" sz="2800" b="1" dirty="0">
                <a:solidFill>
                  <a:srgbClr val="152543"/>
                </a:solidFill>
                <a:latin typeface="Meiryo UI" panose="020B0604030504040204" pitchFamily="50" charset="-128"/>
                <a:ea typeface="Meiryo UI" panose="020B0604030504040204" pitchFamily="50" charset="-128"/>
              </a:rPr>
              <a:t>加齢にともなう身体・認知機能の変化を理解して</a:t>
            </a:r>
            <a:endParaRPr lang="en-US" altLang="ja-JP" sz="28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2800" b="1" dirty="0">
                <a:solidFill>
                  <a:srgbClr val="E60012"/>
                </a:solidFill>
                <a:latin typeface="Meiryo UI" panose="020B0604030504040204" pitchFamily="50" charset="-128"/>
                <a:ea typeface="Meiryo UI" panose="020B0604030504040204" pitchFamily="50" charset="-128"/>
              </a:rPr>
              <a:t>特性に応じて</a:t>
            </a:r>
            <a:r>
              <a:rPr lang="ja-JP" altLang="en-US" sz="2800" b="1" dirty="0">
                <a:solidFill>
                  <a:srgbClr val="152543"/>
                </a:solidFill>
                <a:latin typeface="Meiryo UI" panose="020B0604030504040204" pitchFamily="50" charset="-128"/>
                <a:ea typeface="Meiryo UI" panose="020B0604030504040204" pitchFamily="50" charset="-128"/>
              </a:rPr>
              <a:t>製品</a:t>
            </a:r>
            <a:r>
              <a:rPr lang="ja-JP" altLang="en-US" sz="2800" b="1" dirty="0" smtClean="0">
                <a:solidFill>
                  <a:srgbClr val="152543"/>
                </a:solidFill>
                <a:latin typeface="Meiryo UI" panose="020B0604030504040204" pitchFamily="50" charset="-128"/>
                <a:ea typeface="Meiryo UI" panose="020B0604030504040204" pitchFamily="50" charset="-128"/>
              </a:rPr>
              <a:t>を選択・使用する</a:t>
            </a:r>
            <a:r>
              <a:rPr lang="ja-JP" altLang="en-US" sz="2800" b="1" dirty="0">
                <a:solidFill>
                  <a:srgbClr val="152543"/>
                </a:solidFill>
                <a:latin typeface="Meiryo UI" panose="020B0604030504040204" pitchFamily="50" charset="-128"/>
                <a:ea typeface="Meiryo UI" panose="020B0604030504040204" pitchFamily="50" charset="-128"/>
              </a:rPr>
              <a:t>ことが大切です。</a:t>
            </a:r>
            <a:endParaRPr lang="en-US" altLang="ja-JP" sz="2800" b="1" dirty="0">
              <a:solidFill>
                <a:srgbClr val="152543"/>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3391" r="29429"/>
          <a:stretch/>
        </p:blipFill>
        <p:spPr>
          <a:xfrm flipH="1">
            <a:off x="10659774" y="3943350"/>
            <a:ext cx="1532226" cy="2914650"/>
          </a:xfrm>
          <a:prstGeom prst="rect">
            <a:avLst/>
          </a:prstGeom>
        </p:spPr>
      </p:pic>
    </p:spTree>
    <p:extLst>
      <p:ext uri="{BB962C8B-B14F-4D97-AF65-F5344CB8AC3E}">
        <p14:creationId xmlns:p14="http://schemas.microsoft.com/office/powerpoint/2010/main" val="96190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四角形: 角を丸くする 2">
            <a:extLst>
              <a:ext uri="{FF2B5EF4-FFF2-40B4-BE49-F238E27FC236}">
                <a16:creationId xmlns:a16="http://schemas.microsoft.com/office/drawing/2014/main" xmlns="" id="{BAAB90C5-A176-4ACB-9762-D042FB3751C5}"/>
              </a:ext>
            </a:extLst>
          </p:cNvPr>
          <p:cNvSpPr/>
          <p:nvPr/>
        </p:nvSpPr>
        <p:spPr>
          <a:xfrm>
            <a:off x="127150" y="551543"/>
            <a:ext cx="11931111" cy="6147837"/>
          </a:xfrm>
          <a:prstGeom prst="roundRect">
            <a:avLst>
              <a:gd name="adj" fmla="val 515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ひし形 12"/>
          <p:cNvSpPr/>
          <p:nvPr/>
        </p:nvSpPr>
        <p:spPr>
          <a:xfrm>
            <a:off x="663691" y="1468594"/>
            <a:ext cx="1080000" cy="1080000"/>
          </a:xfrm>
          <a:prstGeom prst="diamon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p:nvSpPr>
        <p:spPr>
          <a:xfrm>
            <a:off x="910818" y="1754049"/>
            <a:ext cx="575799" cy="553998"/>
          </a:xfrm>
          <a:prstGeom prst="rect">
            <a:avLst/>
          </a:prstGeom>
        </p:spPr>
        <p:txBody>
          <a:bodyPr wrap="none">
            <a:spAutoFit/>
          </a:bodyPr>
          <a:lstStyle/>
          <a:p>
            <a:pPr algn="ctr"/>
            <a:r>
              <a:rPr lang="en-US" altLang="ja-JP" b="1" dirty="0">
                <a:solidFill>
                  <a:prstClr val="black"/>
                </a:solidFill>
                <a:latin typeface="Meiryo UI" panose="020B0604030504040204" pitchFamily="50" charset="-128"/>
                <a:ea typeface="Meiryo UI" panose="020B0604030504040204" pitchFamily="50" charset="-128"/>
              </a:rPr>
              <a:t>P S</a:t>
            </a:r>
          </a:p>
          <a:p>
            <a:pPr algn="ctr"/>
            <a:r>
              <a:rPr lang="en-US" altLang="ja-JP" sz="1100" b="1" dirty="0">
                <a:solidFill>
                  <a:prstClr val="black"/>
                </a:solidFill>
                <a:latin typeface="Meiryo UI" panose="020B0604030504040204" pitchFamily="50" charset="-128"/>
                <a:ea typeface="Meiryo UI" panose="020B0604030504040204" pitchFamily="50" charset="-128"/>
              </a:rPr>
              <a:t>C</a:t>
            </a:r>
            <a:endParaRPr lang="ja-JP" altLang="en-US" sz="600" b="1" dirty="0">
              <a:latin typeface="Meiryo UI" panose="020B0604030504040204" pitchFamily="50" charset="-128"/>
              <a:ea typeface="Meiryo UI" panose="020B0604030504040204" pitchFamily="50" charset="-128"/>
            </a:endParaRPr>
          </a:p>
        </p:txBody>
      </p:sp>
      <p:pic>
        <p:nvPicPr>
          <p:cNvPr id="6148" name="Picture 4" descr="家電に付いている「Sマーク」とは何者？ 認知拡大へ電気製品認証協議会が会見 - PHILE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425" y="1761813"/>
            <a:ext cx="1417358" cy="111120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Gマークについて教えてください。｜よくあるご質問｜日本製「風呂ふた」「すのこ」「ミラー」の製造・販売 東プレ株式会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631" y="1825592"/>
            <a:ext cx="1245127" cy="9836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日本産業標準調査会：JISマーク表示制度-JISマークのダウンロード"/>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981" y="1723755"/>
            <a:ext cx="1187324" cy="1187324"/>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277868" y="3040517"/>
            <a:ext cx="2304000" cy="2308324"/>
          </a:xfrm>
          <a:prstGeom prst="rect">
            <a:avLst/>
          </a:prstGeom>
        </p:spPr>
        <p:txBody>
          <a:bodyPr wrap="square">
            <a:spAutoFit/>
          </a:bodyPr>
          <a:lstStyle/>
          <a:p>
            <a:pPr algn="ctr"/>
            <a:r>
              <a:rPr lang="en-US" altLang="ja-JP" b="1" dirty="0">
                <a:latin typeface="Meiryo UI" panose="020B0604030504040204" pitchFamily="50" charset="-128"/>
                <a:ea typeface="Meiryo UI" panose="020B0604030504040204" pitchFamily="50" charset="-128"/>
              </a:rPr>
              <a:t>PS</a:t>
            </a:r>
            <a:r>
              <a:rPr lang="ja-JP" altLang="en-US" b="1" dirty="0">
                <a:latin typeface="Meiryo UI" panose="020B0604030504040204" pitchFamily="50" charset="-128"/>
                <a:ea typeface="Meiryo UI" panose="020B0604030504040204" pitchFamily="50" charset="-128"/>
              </a:rPr>
              <a:t>マーク</a:t>
            </a:r>
            <a:endParaRPr lang="en-US" altLang="ja-JP" b="1" dirty="0">
              <a:latin typeface="Meiryo UI" panose="020B0604030504040204" pitchFamily="50" charset="-128"/>
              <a:ea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製品安全４法で指定された製品への貼り付けが義務付けられている。法で定める技術基準に適合していることを示す。</a:t>
            </a:r>
            <a:endParaRPr lang="en-US" altLang="ja-JP"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4912176" y="3040517"/>
            <a:ext cx="2344718" cy="2308324"/>
          </a:xfrm>
          <a:prstGeom prst="rect">
            <a:avLst/>
          </a:prstGeom>
        </p:spPr>
        <p:txBody>
          <a:bodyPr wrap="square">
            <a:spAutoFit/>
          </a:bodyPr>
          <a:lstStyle/>
          <a:p>
            <a:pPr algn="ctr"/>
            <a:r>
              <a:rPr lang="en-US" altLang="ja-JP" b="1" dirty="0">
                <a:latin typeface="Meiryo UI" panose="020B0604030504040204" pitchFamily="50" charset="-128"/>
                <a:ea typeface="Meiryo UI" panose="020B0604030504040204" pitchFamily="50" charset="-128"/>
              </a:rPr>
              <a:t>SG</a:t>
            </a:r>
            <a:r>
              <a:rPr lang="ja-JP" altLang="en-US" b="1" dirty="0">
                <a:latin typeface="Meiryo UI" panose="020B0604030504040204" pitchFamily="50" charset="-128"/>
                <a:ea typeface="Meiryo UI" panose="020B0604030504040204" pitchFamily="50" charset="-128"/>
              </a:rPr>
              <a:t>マーク</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製品安全協会が定める安全</a:t>
            </a:r>
            <a:r>
              <a:rPr lang="ja-JP" altLang="en-US" b="1" dirty="0" smtClean="0">
                <a:latin typeface="Meiryo UI" panose="020B0604030504040204" pitchFamily="50" charset="-128"/>
                <a:ea typeface="Meiryo UI" panose="020B0604030504040204" pitchFamily="50" charset="-128"/>
              </a:rPr>
              <a:t>基準への適合が認証されていることを示す。製品欠陥</a:t>
            </a:r>
            <a:r>
              <a:rPr lang="ja-JP" altLang="en-US" b="1" dirty="0">
                <a:latin typeface="Meiryo UI" panose="020B0604030504040204" pitchFamily="50" charset="-128"/>
                <a:ea typeface="Meiryo UI" panose="020B0604030504040204" pitchFamily="50" charset="-128"/>
              </a:rPr>
              <a:t>による損害が発生した場合の賠償</a:t>
            </a:r>
            <a:r>
              <a:rPr lang="ja-JP" altLang="en-US" b="1" dirty="0" smtClean="0">
                <a:latin typeface="Meiryo UI" panose="020B0604030504040204" pitchFamily="50" charset="-128"/>
                <a:ea typeface="Meiryo UI" panose="020B0604030504040204" pitchFamily="50" charset="-128"/>
              </a:rPr>
              <a:t>制度</a:t>
            </a:r>
            <a:r>
              <a:rPr lang="ja-JP" altLang="en-US" b="1" dirty="0">
                <a:latin typeface="Meiryo UI" panose="020B0604030504040204" pitchFamily="50" charset="-128"/>
                <a:ea typeface="Meiryo UI" panose="020B0604030504040204" pitchFamily="50" charset="-128"/>
              </a:rPr>
              <a:t>あり</a:t>
            </a:r>
            <a:r>
              <a:rPr lang="ja-JP" altLang="en-US" b="1" dirty="0" smtClean="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7364915" y="3040517"/>
            <a:ext cx="2113456" cy="2031325"/>
          </a:xfrm>
          <a:prstGeom prst="rect">
            <a:avLst/>
          </a:prstGeom>
        </p:spPr>
        <p:txBody>
          <a:bodyPr wrap="square">
            <a:spAutoFit/>
          </a:bodyPr>
          <a:lstStyle/>
          <a:p>
            <a:pPr algn="ctr"/>
            <a:r>
              <a:rPr lang="en-US" altLang="ja-JP" b="1" dirty="0">
                <a:latin typeface="Meiryo UI" panose="020B0604030504040204" pitchFamily="50" charset="-128"/>
                <a:ea typeface="Meiryo UI" panose="020B0604030504040204" pitchFamily="50" charset="-128"/>
              </a:rPr>
              <a:t>JIS</a:t>
            </a:r>
            <a:r>
              <a:rPr lang="ja-JP" altLang="en-US" b="1" dirty="0">
                <a:latin typeface="Meiryo UI" panose="020B0604030504040204" pitchFamily="50" charset="-128"/>
                <a:ea typeface="Meiryo UI" panose="020B0604030504040204" pitchFamily="50" charset="-128"/>
              </a:rPr>
              <a:t>マーク</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日本産業規格（</a:t>
            </a:r>
            <a:r>
              <a:rPr lang="en-US" altLang="ja-JP" b="1" dirty="0">
                <a:latin typeface="Meiryo UI" panose="020B0604030504040204" pitchFamily="50" charset="-128"/>
                <a:ea typeface="Meiryo UI" panose="020B0604030504040204" pitchFamily="50" charset="-128"/>
              </a:rPr>
              <a:t>JIS</a:t>
            </a:r>
            <a:r>
              <a:rPr lang="ja-JP" altLang="en-US" b="1" dirty="0">
                <a:latin typeface="Meiryo UI" panose="020B0604030504040204" pitchFamily="50" charset="-128"/>
                <a:ea typeface="Meiryo UI" panose="020B0604030504040204" pitchFamily="50" charset="-128"/>
              </a:rPr>
              <a:t>）に定められた品質等の基準に適合していることを示す。</a:t>
            </a:r>
            <a:endParaRPr lang="en-US" altLang="ja-JP" b="1" dirty="0">
              <a:latin typeface="Meiryo UI" panose="020B0604030504040204" pitchFamily="50" charset="-128"/>
              <a:ea typeface="Meiryo UI" panose="020B0604030504040204" pitchFamily="50" charset="-128"/>
            </a:endParaRPr>
          </a:p>
        </p:txBody>
      </p:sp>
      <p:pic>
        <p:nvPicPr>
          <p:cNvPr id="6162" name="Picture 18" descr="ST(Safety Toy)マー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284" y="1864500"/>
            <a:ext cx="1197478" cy="946156"/>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p:cNvSpPr/>
          <p:nvPr/>
        </p:nvSpPr>
        <p:spPr>
          <a:xfrm>
            <a:off x="9768139" y="3040517"/>
            <a:ext cx="2113456" cy="2308324"/>
          </a:xfrm>
          <a:prstGeom prst="rect">
            <a:avLst/>
          </a:prstGeom>
        </p:spPr>
        <p:txBody>
          <a:bodyPr wrap="square">
            <a:spAutoFit/>
          </a:bodyPr>
          <a:lstStyle/>
          <a:p>
            <a:pPr algn="ctr"/>
            <a:r>
              <a:rPr lang="en-US" altLang="ja-JP" b="1" dirty="0">
                <a:latin typeface="Meiryo UI" panose="020B0604030504040204" pitchFamily="50" charset="-128"/>
                <a:ea typeface="Meiryo UI" panose="020B0604030504040204" pitchFamily="50" charset="-128"/>
              </a:rPr>
              <a:t>ST</a:t>
            </a:r>
            <a:r>
              <a:rPr lang="ja-JP" altLang="en-US" b="1" dirty="0">
                <a:latin typeface="Meiryo UI" panose="020B0604030504040204" pitchFamily="50" charset="-128"/>
                <a:ea typeface="Meiryo UI" panose="020B0604030504040204" pitchFamily="50" charset="-128"/>
              </a:rPr>
              <a:t>マーク</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日本玩具協会の安全基準に適合し、部品が喉に詰まらない大きさであるなど安全性に配慮した玩具に付与される。</a:t>
            </a:r>
            <a:endParaRPr lang="en-US" altLang="ja-JP"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648895" y="3049814"/>
            <a:ext cx="2136131" cy="2308324"/>
          </a:xfrm>
          <a:prstGeom prst="rect">
            <a:avLst/>
          </a:prstGeom>
        </p:spPr>
        <p:txBody>
          <a:bodyPr wrap="square">
            <a:spAutoFit/>
          </a:bodyPr>
          <a:lstStyle/>
          <a:p>
            <a:pPr algn="ctr"/>
            <a:r>
              <a:rPr lang="en-US" altLang="ja-JP" b="1" dirty="0">
                <a:latin typeface="Meiryo UI" panose="020B0604030504040204" pitchFamily="50" charset="-128"/>
                <a:ea typeface="Meiryo UI" panose="020B0604030504040204" pitchFamily="50" charset="-128"/>
              </a:rPr>
              <a:t>S</a:t>
            </a:r>
            <a:r>
              <a:rPr lang="ja-JP" altLang="en-US" b="1" dirty="0">
                <a:latin typeface="Meiryo UI" panose="020B0604030504040204" pitchFamily="50" charset="-128"/>
                <a:ea typeface="Meiryo UI" panose="020B0604030504040204" pitchFamily="50" charset="-128"/>
              </a:rPr>
              <a:t>マーク</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電気用品安全法を初め「</a:t>
            </a:r>
            <a:r>
              <a:rPr lang="en-US" altLang="ja-JP" b="1" dirty="0">
                <a:latin typeface="Meiryo UI" panose="020B0604030504040204" pitchFamily="50" charset="-128"/>
                <a:ea typeface="Meiryo UI" panose="020B0604030504040204" pitchFamily="50" charset="-128"/>
              </a:rPr>
              <a:t>S</a:t>
            </a:r>
            <a:r>
              <a:rPr lang="ja-JP" altLang="en-US" b="1" dirty="0">
                <a:latin typeface="Meiryo UI" panose="020B0604030504040204" pitchFamily="50" charset="-128"/>
                <a:ea typeface="Meiryo UI" panose="020B0604030504040204" pitchFamily="50" charset="-128"/>
              </a:rPr>
              <a:t>マーク認証基準」に適合しており、第三者機関によって安全を認証された電気製品に</a:t>
            </a:r>
            <a:r>
              <a:rPr lang="ja-JP" altLang="en-US" b="1" dirty="0" smtClean="0">
                <a:latin typeface="Meiryo UI" panose="020B0604030504040204" pitchFamily="50" charset="-128"/>
                <a:ea typeface="Meiryo UI" panose="020B0604030504040204" pitchFamily="50" charset="-128"/>
              </a:rPr>
              <a:t>付与。</a:t>
            </a:r>
            <a:endParaRPr lang="en-US" altLang="ja-JP" b="1" dirty="0">
              <a:latin typeface="Meiryo UI" panose="020B0604030504040204" pitchFamily="50" charset="-128"/>
              <a:ea typeface="Meiryo UI" panose="020B0604030504040204" pitchFamily="50" charset="-128"/>
            </a:endParaRPr>
          </a:p>
        </p:txBody>
      </p:sp>
      <p:sp>
        <p:nvSpPr>
          <p:cNvPr id="19" name="ひし形 18"/>
          <p:cNvSpPr/>
          <p:nvPr/>
        </p:nvSpPr>
        <p:spPr>
          <a:xfrm>
            <a:off x="1533866" y="1886478"/>
            <a:ext cx="1080000" cy="1080000"/>
          </a:xfrm>
          <a:prstGeom prst="diamon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正方形/長方形 19"/>
          <p:cNvSpPr/>
          <p:nvPr/>
        </p:nvSpPr>
        <p:spPr>
          <a:xfrm>
            <a:off x="1806150" y="2181445"/>
            <a:ext cx="575799" cy="553998"/>
          </a:xfrm>
          <a:prstGeom prst="rect">
            <a:avLst/>
          </a:prstGeom>
        </p:spPr>
        <p:txBody>
          <a:bodyPr wrap="none">
            <a:spAutoFit/>
          </a:bodyPr>
          <a:lstStyle/>
          <a:p>
            <a:pPr algn="ctr"/>
            <a:r>
              <a:rPr lang="en-US" altLang="ja-JP" b="1" dirty="0">
                <a:solidFill>
                  <a:prstClr val="black"/>
                </a:solidFill>
                <a:latin typeface="Meiryo UI" panose="020B0604030504040204" pitchFamily="50" charset="-128"/>
                <a:ea typeface="Meiryo UI" panose="020B0604030504040204" pitchFamily="50" charset="-128"/>
              </a:rPr>
              <a:t>P S</a:t>
            </a:r>
          </a:p>
          <a:p>
            <a:pPr algn="ctr"/>
            <a:r>
              <a:rPr lang="en-US" altLang="ja-JP" sz="1100" b="1" dirty="0">
                <a:solidFill>
                  <a:prstClr val="black"/>
                </a:solidFill>
                <a:latin typeface="Meiryo UI" panose="020B0604030504040204" pitchFamily="50" charset="-128"/>
                <a:ea typeface="Meiryo UI" panose="020B0604030504040204" pitchFamily="50" charset="-128"/>
              </a:rPr>
              <a:t>E</a:t>
            </a:r>
            <a:endParaRPr lang="ja-JP" altLang="en-US" sz="600" b="1" dirty="0">
              <a:latin typeface="Meiryo UI" panose="020B0604030504040204" pitchFamily="50" charset="-128"/>
              <a:ea typeface="Meiryo UI" panose="020B0604030504040204" pitchFamily="50" charset="-128"/>
            </a:endParaRPr>
          </a:p>
        </p:txBody>
      </p:sp>
      <p:sp>
        <p:nvSpPr>
          <p:cNvPr id="18" name="四角形: 角を丸くする 6">
            <a:extLst>
              <a:ext uri="{FF2B5EF4-FFF2-40B4-BE49-F238E27FC236}">
                <a16:creationId xmlns:a16="http://schemas.microsoft.com/office/drawing/2014/main" xmlns="" id="{D03B0652-EAA7-4ECE-B20C-BE7B933DAE6F}"/>
              </a:ext>
            </a:extLst>
          </p:cNvPr>
          <p:cNvSpPr/>
          <p:nvPr/>
        </p:nvSpPr>
        <p:spPr>
          <a:xfrm flipV="1">
            <a:off x="0" y="0"/>
            <a:ext cx="6008914" cy="133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bwMode="white">
          <a:xfrm>
            <a:off x="108489" y="227426"/>
            <a:ext cx="5541198" cy="954107"/>
          </a:xfrm>
          <a:prstGeom prst="rect">
            <a:avLst/>
          </a:prstGeom>
        </p:spPr>
        <p:txBody>
          <a:bodyPr wrap="square">
            <a:spAutoFit/>
          </a:bodyPr>
          <a:lstStyle/>
          <a:p>
            <a:pPr lvl="0" algn="ctr"/>
            <a:r>
              <a:rPr lang="ja-JP" altLang="en-US" sz="3200" b="1" dirty="0">
                <a:solidFill>
                  <a:schemeClr val="bg1"/>
                </a:solidFill>
                <a:latin typeface="Meiryo UI" panose="020B0604030504040204" pitchFamily="50" charset="-128"/>
                <a:ea typeface="Meiryo UI" panose="020B0604030504040204" pitchFamily="50" charset="-128"/>
              </a:rPr>
              <a:t>製品事故を防ぐために②</a:t>
            </a:r>
            <a:endParaRPr lang="en-US" altLang="ja-JP" sz="3200" b="1" dirty="0">
              <a:solidFill>
                <a:schemeClr val="bg1"/>
              </a:solidFill>
              <a:latin typeface="Meiryo UI" panose="020B0604030504040204" pitchFamily="50" charset="-128"/>
              <a:ea typeface="Meiryo UI" panose="020B0604030504040204" pitchFamily="50" charset="-128"/>
            </a:endParaRPr>
          </a:p>
          <a:p>
            <a:pPr lvl="0" algn="ct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安全な製品の目印になるマーク</a:t>
            </a:r>
            <a:r>
              <a:rPr lang="en-US" altLang="ja-JP" sz="2400" b="1" dirty="0">
                <a:solidFill>
                  <a:schemeClr val="bg1"/>
                </a:solidFill>
                <a:latin typeface="Meiryo UI" panose="020B0604030504040204" pitchFamily="50" charset="-128"/>
                <a:ea typeface="Meiryo UI" panose="020B0604030504040204" pitchFamily="50" charset="-128"/>
              </a:rPr>
              <a:t>-</a:t>
            </a:r>
          </a:p>
        </p:txBody>
      </p:sp>
      <p:sp>
        <p:nvSpPr>
          <p:cNvPr id="2" name="正方形/長方形 1"/>
          <p:cNvSpPr/>
          <p:nvPr/>
        </p:nvSpPr>
        <p:spPr>
          <a:xfrm>
            <a:off x="344895" y="5467999"/>
            <a:ext cx="2093683" cy="923330"/>
          </a:xfrm>
          <a:prstGeom prst="rect">
            <a:avLst/>
          </a:prstGeom>
          <a:solidFill>
            <a:srgbClr val="F2DB04"/>
          </a:solidFill>
        </p:spPr>
        <p:txBody>
          <a:bodyPr wrap="square">
            <a:spAutoFit/>
          </a:bodyPr>
          <a:lstStyle/>
          <a:p>
            <a:pPr algn="ctr"/>
            <a:r>
              <a:rPr lang="ja-JP" altLang="en-US" b="1" dirty="0">
                <a:latin typeface="Meiryo UI" panose="020B0604030504040204" pitchFamily="50" charset="-128"/>
                <a:ea typeface="Meiryo UI" panose="020B0604030504040204" pitchFamily="50" charset="-128"/>
              </a:rPr>
              <a:t>対象例</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・ベビーベッド</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・モバイルバッテリー</a:t>
            </a:r>
          </a:p>
        </p:txBody>
      </p:sp>
      <p:sp>
        <p:nvSpPr>
          <p:cNvPr id="3" name="正方形/長方形 2"/>
          <p:cNvSpPr/>
          <p:nvPr/>
        </p:nvSpPr>
        <p:spPr>
          <a:xfrm>
            <a:off x="2668002" y="5448282"/>
            <a:ext cx="2117024" cy="923330"/>
          </a:xfrm>
          <a:prstGeom prst="rect">
            <a:avLst/>
          </a:prstGeom>
          <a:solidFill>
            <a:srgbClr val="F2DB04"/>
          </a:solidFill>
        </p:spPr>
        <p:txBody>
          <a:bodyPr wrap="square">
            <a:spAutoFit/>
          </a:bodyPr>
          <a:lstStyle/>
          <a:p>
            <a:pPr algn="ctr"/>
            <a:r>
              <a:rPr lang="ja-JP" altLang="en-US" b="1" dirty="0">
                <a:latin typeface="Meiryo UI" panose="020B0604030504040204" pitchFamily="50" charset="-128"/>
                <a:ea typeface="Meiryo UI" panose="020B0604030504040204" pitchFamily="50" charset="-128"/>
              </a:rPr>
              <a:t>対象例</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・掃除機</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・洗濯機</a:t>
            </a:r>
            <a:endParaRPr lang="en-US" altLang="ja-JP" b="1" dirty="0">
              <a:latin typeface="Meiryo UI" panose="020B0604030504040204" pitchFamily="50" charset="-128"/>
              <a:ea typeface="Meiryo UI" panose="020B0604030504040204" pitchFamily="50" charset="-128"/>
            </a:endParaRPr>
          </a:p>
        </p:txBody>
      </p:sp>
      <p:sp>
        <p:nvSpPr>
          <p:cNvPr id="4" name="正方形/長方形 3"/>
          <p:cNvSpPr/>
          <p:nvPr/>
        </p:nvSpPr>
        <p:spPr>
          <a:xfrm>
            <a:off x="5009399" y="5467999"/>
            <a:ext cx="2131592" cy="923330"/>
          </a:xfrm>
          <a:prstGeom prst="rect">
            <a:avLst/>
          </a:prstGeom>
          <a:solidFill>
            <a:srgbClr val="F2DB04"/>
          </a:solidFill>
        </p:spPr>
        <p:txBody>
          <a:bodyPr wrap="square">
            <a:spAutoFit/>
          </a:bodyPr>
          <a:lstStyle/>
          <a:p>
            <a:pPr lvl="0" algn="ctr"/>
            <a:r>
              <a:rPr lang="ja-JP" altLang="en-US" b="1" dirty="0">
                <a:solidFill>
                  <a:prstClr val="black"/>
                </a:solidFill>
                <a:latin typeface="Meiryo UI" panose="020B0604030504040204" pitchFamily="50" charset="-128"/>
                <a:ea typeface="Meiryo UI" panose="020B0604030504040204" pitchFamily="50" charset="-128"/>
              </a:rPr>
              <a:t>対象例</a:t>
            </a:r>
            <a:endParaRPr lang="en-US" altLang="ja-JP" b="1" dirty="0">
              <a:solidFill>
                <a:prstClr val="black"/>
              </a:solidFill>
              <a:latin typeface="Meiryo UI" panose="020B0604030504040204" pitchFamily="50" charset="-128"/>
              <a:ea typeface="Meiryo UI" panose="020B0604030504040204" pitchFamily="50" charset="-128"/>
            </a:endParaRPr>
          </a:p>
          <a:p>
            <a:pPr lvl="0"/>
            <a:r>
              <a:rPr lang="ja-JP" altLang="en-US" b="1" dirty="0">
                <a:solidFill>
                  <a:prstClr val="black"/>
                </a:solidFill>
                <a:latin typeface="Meiryo UI" panose="020B0604030504040204" pitchFamily="50" charset="-128"/>
                <a:ea typeface="Meiryo UI" panose="020B0604030504040204" pitchFamily="50" charset="-128"/>
              </a:rPr>
              <a:t> ・ 圧力鍋</a:t>
            </a:r>
            <a:endParaRPr lang="en-US" altLang="ja-JP" b="1" dirty="0">
              <a:solidFill>
                <a:prstClr val="black"/>
              </a:solidFill>
              <a:latin typeface="Meiryo UI" panose="020B0604030504040204" pitchFamily="50" charset="-128"/>
              <a:ea typeface="Meiryo UI" panose="020B0604030504040204" pitchFamily="50" charset="-128"/>
            </a:endParaRPr>
          </a:p>
          <a:p>
            <a:pPr lvl="0"/>
            <a:r>
              <a:rPr lang="ja-JP" altLang="en-US" b="1" dirty="0">
                <a:solidFill>
                  <a:prstClr val="black"/>
                </a:solidFill>
                <a:latin typeface="Meiryo UI" panose="020B0604030504040204" pitchFamily="50" charset="-128"/>
                <a:ea typeface="Meiryo UI" panose="020B0604030504040204" pitchFamily="50" charset="-128"/>
              </a:rPr>
              <a:t> ・ 自転車</a:t>
            </a:r>
            <a:endParaRPr lang="en-US" altLang="ja-JP" b="1" dirty="0">
              <a:solidFill>
                <a:prstClr val="black"/>
              </a:solidFill>
              <a:latin typeface="Meiryo UI" panose="020B0604030504040204" pitchFamily="50" charset="-128"/>
              <a:ea typeface="Meiryo UI" panose="020B0604030504040204" pitchFamily="50" charset="-128"/>
            </a:endParaRPr>
          </a:p>
        </p:txBody>
      </p:sp>
      <p:sp>
        <p:nvSpPr>
          <p:cNvPr id="5" name="正方形/長方形 4"/>
          <p:cNvSpPr/>
          <p:nvPr/>
        </p:nvSpPr>
        <p:spPr>
          <a:xfrm>
            <a:off x="7364915" y="5448282"/>
            <a:ext cx="2113456" cy="923330"/>
          </a:xfrm>
          <a:prstGeom prst="rect">
            <a:avLst/>
          </a:prstGeom>
          <a:solidFill>
            <a:srgbClr val="F2DB04"/>
          </a:solidFill>
        </p:spPr>
        <p:txBody>
          <a:bodyPr wrap="square">
            <a:spAutoFit/>
          </a:bodyPr>
          <a:lstStyle/>
          <a:p>
            <a:pPr algn="ctr"/>
            <a:r>
              <a:rPr lang="ja-JP" altLang="en-US" b="1" dirty="0">
                <a:latin typeface="Meiryo UI" panose="020B0604030504040204" pitchFamily="50" charset="-128"/>
                <a:ea typeface="Meiryo UI" panose="020B0604030504040204" pitchFamily="50" charset="-128"/>
              </a:rPr>
              <a:t>対象例</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・電動車いす</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・乾電池</a:t>
            </a:r>
            <a:endParaRPr lang="en-US" altLang="ja-JP"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9702295" y="5438719"/>
            <a:ext cx="2113456" cy="923330"/>
          </a:xfrm>
          <a:prstGeom prst="rect">
            <a:avLst/>
          </a:prstGeom>
          <a:solidFill>
            <a:srgbClr val="F2DB04"/>
          </a:solidFill>
        </p:spPr>
        <p:txBody>
          <a:bodyPr wrap="square">
            <a:spAutoFit/>
          </a:bodyPr>
          <a:lstStyle/>
          <a:p>
            <a:pPr algn="ctr"/>
            <a:r>
              <a:rPr lang="ja-JP" altLang="en-US" b="1" dirty="0">
                <a:latin typeface="Meiryo UI" panose="020B0604030504040204" pitchFamily="50" charset="-128"/>
                <a:ea typeface="Meiryo UI" panose="020B0604030504040204" pitchFamily="50" charset="-128"/>
              </a:rPr>
              <a:t>対象例</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・知育玩具</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5175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円形吹き出し 7"/>
          <p:cNvSpPr/>
          <p:nvPr/>
        </p:nvSpPr>
        <p:spPr>
          <a:xfrm>
            <a:off x="9237088" y="2499051"/>
            <a:ext cx="2458467" cy="2366084"/>
          </a:xfrm>
          <a:prstGeom prst="wedgeEllipseCallout">
            <a:avLst>
              <a:gd name="adj1" fmla="val 35149"/>
              <a:gd name="adj2" fmla="val 60549"/>
            </a:avLst>
          </a:prstGeom>
          <a:solidFill>
            <a:srgbClr val="F2DB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209786" y="3020373"/>
            <a:ext cx="2575330" cy="1323439"/>
          </a:xfrm>
          <a:prstGeom prst="rect">
            <a:avLst/>
          </a:prstGeom>
        </p:spPr>
        <p:txBody>
          <a:bodyPr wrap="square">
            <a:spAutoFit/>
          </a:bodyPr>
          <a:lstStyle/>
          <a:p>
            <a:pPr lvl="0" algn="ctr">
              <a:defRPr/>
            </a:pPr>
            <a:r>
              <a:rPr lang="ja-JP" altLang="en-US" sz="1600" b="1" dirty="0">
                <a:solidFill>
                  <a:srgbClr val="152543"/>
                </a:solidFill>
                <a:latin typeface="Meiryo UI" panose="020B0604030504040204" pitchFamily="50" charset="-128"/>
                <a:ea typeface="Meiryo UI" panose="020B0604030504040204" pitchFamily="50" charset="-128"/>
              </a:rPr>
              <a:t>事故が起きた製品を</a:t>
            </a:r>
            <a:endParaRPr lang="en-US" altLang="ja-JP" sz="16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1600" b="1" dirty="0">
                <a:solidFill>
                  <a:srgbClr val="152543"/>
                </a:solidFill>
                <a:latin typeface="Meiryo UI" panose="020B0604030504040204" pitchFamily="50" charset="-128"/>
                <a:ea typeface="Meiryo UI" panose="020B0604030504040204" pitchFamily="50" charset="-128"/>
              </a:rPr>
              <a:t>企業が公表して、</a:t>
            </a:r>
            <a:endParaRPr lang="en-US" altLang="ja-JP" sz="16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1600" b="1" u="sng" dirty="0">
                <a:solidFill>
                  <a:srgbClr val="152543"/>
                </a:solidFill>
                <a:latin typeface="Meiryo UI" panose="020B0604030504040204" pitchFamily="50" charset="-128"/>
                <a:ea typeface="Meiryo UI" panose="020B0604030504040204" pitchFamily="50" charset="-128"/>
              </a:rPr>
              <a:t>リコール（回収・修理）</a:t>
            </a:r>
            <a:r>
              <a:rPr lang="ja-JP" altLang="en-US" sz="1600" b="1" dirty="0">
                <a:solidFill>
                  <a:srgbClr val="152543"/>
                </a:solidFill>
                <a:latin typeface="Meiryo UI" panose="020B0604030504040204" pitchFamily="50" charset="-128"/>
                <a:ea typeface="Meiryo UI" panose="020B0604030504040204" pitchFamily="50" charset="-128"/>
              </a:rPr>
              <a:t>を行っていることも。</a:t>
            </a:r>
            <a:endParaRPr lang="en-US" altLang="ja-JP" sz="1600" b="1" dirty="0">
              <a:solidFill>
                <a:srgbClr val="152543"/>
              </a:solidFill>
              <a:latin typeface="Meiryo UI" panose="020B0604030504040204" pitchFamily="50" charset="-128"/>
              <a:ea typeface="Meiryo UI" panose="020B0604030504040204" pitchFamily="50" charset="-128"/>
            </a:endParaRPr>
          </a:p>
          <a:p>
            <a:pPr lvl="0" algn="ctr">
              <a:defRPr/>
            </a:pPr>
            <a:r>
              <a:rPr lang="ja-JP" altLang="en-US" sz="1600" b="1" dirty="0">
                <a:solidFill>
                  <a:srgbClr val="152543"/>
                </a:solidFill>
                <a:latin typeface="Meiryo UI" panose="020B0604030504040204" pitchFamily="50" charset="-128"/>
                <a:ea typeface="Meiryo UI" panose="020B0604030504040204" pitchFamily="50" charset="-128"/>
              </a:rPr>
              <a:t>あわせて確認しましょう！</a:t>
            </a:r>
            <a:endParaRPr lang="en-US" altLang="ja-JP" sz="1600" b="1" dirty="0">
              <a:solidFill>
                <a:srgbClr val="152543"/>
              </a:solidFill>
              <a:latin typeface="Meiryo UI" panose="020B0604030504040204" pitchFamily="50" charset="-128"/>
              <a:ea typeface="Meiryo UI" panose="020B0604030504040204" pitchFamily="50" charset="-128"/>
            </a:endParaRPr>
          </a:p>
        </p:txBody>
      </p:sp>
      <p:sp>
        <p:nvSpPr>
          <p:cNvPr id="11" name="四角形: 角を丸くする 6">
            <a:extLst>
              <a:ext uri="{FF2B5EF4-FFF2-40B4-BE49-F238E27FC236}">
                <a16:creationId xmlns:a16="http://schemas.microsoft.com/office/drawing/2014/main" xmlns="" id="{D03B0652-EAA7-4ECE-B20C-BE7B933DAE6F}"/>
              </a:ext>
            </a:extLst>
          </p:cNvPr>
          <p:cNvSpPr/>
          <p:nvPr/>
        </p:nvSpPr>
        <p:spPr>
          <a:xfrm flipV="1">
            <a:off x="0" y="0"/>
            <a:ext cx="6008914" cy="133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bwMode="white">
          <a:xfrm>
            <a:off x="108489" y="227426"/>
            <a:ext cx="5541198" cy="954107"/>
          </a:xfrm>
          <a:prstGeom prst="rect">
            <a:avLst/>
          </a:prstGeom>
        </p:spPr>
        <p:txBody>
          <a:bodyPr wrap="square">
            <a:spAutoFit/>
          </a:bodyPr>
          <a:lstStyle/>
          <a:p>
            <a:pPr lvl="0" algn="ctr"/>
            <a:r>
              <a:rPr lang="ja-JP" altLang="en-US" sz="3200" b="1" dirty="0">
                <a:solidFill>
                  <a:schemeClr val="bg1"/>
                </a:solidFill>
                <a:latin typeface="Meiryo UI" panose="020B0604030504040204" pitchFamily="50" charset="-128"/>
                <a:ea typeface="Meiryo UI" panose="020B0604030504040204" pitchFamily="50" charset="-128"/>
              </a:rPr>
              <a:t>製品事故を防ぐために③</a:t>
            </a:r>
            <a:endParaRPr lang="en-US" altLang="ja-JP" sz="3200" b="1" dirty="0">
              <a:solidFill>
                <a:schemeClr val="bg1"/>
              </a:solidFill>
              <a:latin typeface="Meiryo UI" panose="020B0604030504040204" pitchFamily="50" charset="-128"/>
              <a:ea typeface="Meiryo UI" panose="020B0604030504040204" pitchFamily="50" charset="-128"/>
            </a:endParaRPr>
          </a:p>
          <a:p>
            <a:pPr lvl="0" algn="ct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定期的な点検</a:t>
            </a:r>
            <a:r>
              <a:rPr lang="en-US" altLang="ja-JP" sz="2400" b="1" dirty="0">
                <a:solidFill>
                  <a:schemeClr val="bg1"/>
                </a:solidFill>
                <a:latin typeface="Meiryo UI" panose="020B0604030504040204" pitchFamily="50" charset="-128"/>
                <a:ea typeface="Meiryo UI" panose="020B0604030504040204" pitchFamily="50" charset="-128"/>
              </a:rPr>
              <a:t>-</a:t>
            </a:r>
          </a:p>
        </p:txBody>
      </p:sp>
      <p:sp>
        <p:nvSpPr>
          <p:cNvPr id="13" name="角丸四角形 12"/>
          <p:cNvSpPr/>
          <p:nvPr/>
        </p:nvSpPr>
        <p:spPr>
          <a:xfrm>
            <a:off x="219092" y="1559426"/>
            <a:ext cx="4367422" cy="1950414"/>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152543"/>
                </a:solidFill>
                <a:latin typeface="Meiryo UI" panose="020B0604030504040204" pitchFamily="50" charset="-128"/>
                <a:ea typeface="Meiryo UI" panose="020B0604030504040204" pitchFamily="50" charset="-128"/>
              </a:rPr>
              <a:t>冷蔵庫、電子レンジ、オーブン、トースター</a:t>
            </a:r>
            <a:endParaRPr lang="en-US" altLang="ja-JP" sz="1600" b="1" u="sng" dirty="0">
              <a:solidFill>
                <a:srgbClr val="152543"/>
              </a:solidFill>
              <a:latin typeface="Meiryo UI" panose="020B0604030504040204" pitchFamily="50" charset="-128"/>
              <a:ea typeface="Meiryo UI" panose="020B0604030504040204" pitchFamily="50" charset="-128"/>
            </a:endParaRPr>
          </a:p>
          <a:p>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庫内：□水漏れ　□内部破損　□よごれ</a:t>
            </a:r>
          </a:p>
          <a:p>
            <a:r>
              <a:rPr lang="ja-JP" altLang="en-US" sz="1600" b="1" dirty="0">
                <a:solidFill>
                  <a:srgbClr val="152543"/>
                </a:solidFill>
                <a:latin typeface="Meiryo UI" panose="020B0604030504040204" pitchFamily="50" charset="-128"/>
                <a:ea typeface="Meiryo UI" panose="020B0604030504040204" pitchFamily="50" charset="-128"/>
              </a:rPr>
              <a:t>庫外：□異臭　□異音　□上に物を置かない、</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　　　　 □プラグのほこり</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　　　　 □コードを束ねたまま使用しない</a:t>
            </a:r>
            <a:endParaRPr lang="en-US" altLang="ja-JP" sz="1600" b="1" dirty="0">
              <a:solidFill>
                <a:srgbClr val="152543"/>
              </a:solidFill>
              <a:latin typeface="Meiryo UI" panose="020B0604030504040204" pitchFamily="50" charset="-128"/>
              <a:ea typeface="Meiryo UI" panose="020B0604030504040204" pitchFamily="50" charset="-128"/>
            </a:endParaRPr>
          </a:p>
        </p:txBody>
      </p:sp>
      <p:sp>
        <p:nvSpPr>
          <p:cNvPr id="14" name="角丸四角形 13"/>
          <p:cNvSpPr/>
          <p:nvPr/>
        </p:nvSpPr>
        <p:spPr>
          <a:xfrm>
            <a:off x="219092" y="3682093"/>
            <a:ext cx="4367422" cy="1368225"/>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152543"/>
                </a:solidFill>
                <a:latin typeface="Meiryo UI" panose="020B0604030504040204" pitchFamily="50" charset="-128"/>
                <a:ea typeface="Meiryo UI" panose="020B0604030504040204" pitchFamily="50" charset="-128"/>
              </a:rPr>
              <a:t>換気扇</a:t>
            </a:r>
            <a:endParaRPr lang="en-US" altLang="ja-JP" sz="1600" b="1" u="sng" dirty="0">
              <a:solidFill>
                <a:srgbClr val="152543"/>
              </a:solidFill>
              <a:latin typeface="Meiryo UI" panose="020B0604030504040204" pitchFamily="50" charset="-128"/>
              <a:ea typeface="Meiryo UI" panose="020B0604030504040204" pitchFamily="50" charset="-128"/>
            </a:endParaRPr>
          </a:p>
          <a:p>
            <a:pPr algn="ctr"/>
            <a:endParaRPr lang="en-US" altLang="ja-JP" sz="10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□異臭　□異音　□振動　□回り方の異常</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□掃除　□製造年などの表示の確認</a:t>
            </a:r>
            <a:endParaRPr lang="en-US" altLang="ja-JP" sz="1600" b="1" dirty="0">
              <a:solidFill>
                <a:srgbClr val="152543"/>
              </a:solidFill>
              <a:latin typeface="Meiryo UI" panose="020B0604030504040204" pitchFamily="50" charset="-128"/>
              <a:ea typeface="Meiryo UI" panose="020B0604030504040204" pitchFamily="50" charset="-128"/>
            </a:endParaRPr>
          </a:p>
        </p:txBody>
      </p:sp>
      <p:sp>
        <p:nvSpPr>
          <p:cNvPr id="15" name="角丸四角形 14"/>
          <p:cNvSpPr/>
          <p:nvPr/>
        </p:nvSpPr>
        <p:spPr>
          <a:xfrm>
            <a:off x="219092" y="5238195"/>
            <a:ext cx="4367422" cy="1368225"/>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152543"/>
                </a:solidFill>
                <a:latin typeface="Meiryo UI" panose="020B0604030504040204" pitchFamily="50" charset="-128"/>
                <a:ea typeface="Meiryo UI" panose="020B0604030504040204" pitchFamily="50" charset="-128"/>
              </a:rPr>
              <a:t>ガスコンロ</a:t>
            </a:r>
            <a:endParaRPr lang="en-US" altLang="ja-JP" sz="1600" b="1" u="sng" dirty="0">
              <a:solidFill>
                <a:srgbClr val="152543"/>
              </a:solidFill>
              <a:latin typeface="Meiryo UI" panose="020B0604030504040204" pitchFamily="50" charset="-128"/>
              <a:ea typeface="Meiryo UI" panose="020B0604030504040204" pitchFamily="50" charset="-128"/>
            </a:endParaRPr>
          </a:p>
          <a:p>
            <a:pPr algn="ctr"/>
            <a:endParaRPr lang="en-US" altLang="ja-JP" sz="10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□異臭　□異音　□よごれ　□点火不良</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□バーナーキャップのはずれ　</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□周囲に可燃物がないか　□電池切れ</a:t>
            </a:r>
            <a:endParaRPr lang="en-US" altLang="ja-JP" sz="1600" b="1" dirty="0">
              <a:solidFill>
                <a:srgbClr val="152543"/>
              </a:solidFill>
              <a:latin typeface="Meiryo UI" panose="020B0604030504040204" pitchFamily="50" charset="-128"/>
              <a:ea typeface="Meiryo UI" panose="020B0604030504040204" pitchFamily="50" charset="-128"/>
            </a:endParaRPr>
          </a:p>
        </p:txBody>
      </p:sp>
      <p:sp>
        <p:nvSpPr>
          <p:cNvPr id="18" name="角丸四角形 17"/>
          <p:cNvSpPr/>
          <p:nvPr/>
        </p:nvSpPr>
        <p:spPr>
          <a:xfrm>
            <a:off x="4710357" y="1553169"/>
            <a:ext cx="4375586" cy="1517395"/>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err="1">
                <a:solidFill>
                  <a:srgbClr val="152543"/>
                </a:solidFill>
                <a:latin typeface="Meiryo UI" panose="020B0604030504040204" pitchFamily="50" charset="-128"/>
                <a:ea typeface="Meiryo UI" panose="020B0604030504040204" pitchFamily="50" charset="-128"/>
              </a:rPr>
              <a:t>ふろがま</a:t>
            </a:r>
            <a:endParaRPr lang="en-US" altLang="ja-JP" sz="1600" b="1" u="sng" dirty="0">
              <a:solidFill>
                <a:srgbClr val="152543"/>
              </a:solidFill>
              <a:latin typeface="Meiryo UI" panose="020B0604030504040204" pitchFamily="50" charset="-128"/>
              <a:ea typeface="Meiryo UI" panose="020B0604030504040204" pitchFamily="50" charset="-128"/>
            </a:endParaRPr>
          </a:p>
          <a:p>
            <a:pPr algn="ctr"/>
            <a:endParaRPr lang="en-US" altLang="ja-JP" sz="10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□異臭　□異音　□ひび割れ　□水漏れ　</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□燃料漏れ　□ほこり　□製造年等の表示の確認</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□メーカーへの登録の確認</a:t>
            </a:r>
            <a:endParaRPr lang="en-US" altLang="ja-JP" sz="1600" b="1" dirty="0">
              <a:solidFill>
                <a:srgbClr val="152543"/>
              </a:solidFill>
              <a:latin typeface="Meiryo UI" panose="020B0604030504040204" pitchFamily="50" charset="-128"/>
              <a:ea typeface="Meiryo UI" panose="020B0604030504040204" pitchFamily="50" charset="-128"/>
            </a:endParaRPr>
          </a:p>
        </p:txBody>
      </p:sp>
      <p:sp>
        <p:nvSpPr>
          <p:cNvPr id="19" name="角丸四角形 18"/>
          <p:cNvSpPr/>
          <p:nvPr/>
        </p:nvSpPr>
        <p:spPr>
          <a:xfrm>
            <a:off x="4710357" y="3194481"/>
            <a:ext cx="4375586" cy="915764"/>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152543"/>
                </a:solidFill>
                <a:latin typeface="Meiryo UI" panose="020B0604030504040204" pitchFamily="50" charset="-128"/>
                <a:ea typeface="Meiryo UI" panose="020B0604030504040204" pitchFamily="50" charset="-128"/>
              </a:rPr>
              <a:t>洗面化粧台</a:t>
            </a:r>
            <a:endParaRPr lang="en-US" altLang="ja-JP" sz="1600" b="1" u="sng" dirty="0">
              <a:solidFill>
                <a:srgbClr val="152543"/>
              </a:solidFill>
              <a:latin typeface="Meiryo UI" panose="020B0604030504040204" pitchFamily="50" charset="-128"/>
              <a:ea typeface="Meiryo UI" panose="020B0604030504040204" pitchFamily="50" charset="-128"/>
            </a:endParaRPr>
          </a:p>
          <a:p>
            <a:pPr algn="ctr"/>
            <a:endParaRPr lang="en-US" altLang="ja-JP" sz="10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□扉のガタつき　□コンセント周りのほこり</a:t>
            </a:r>
            <a:endParaRPr lang="en-US" altLang="ja-JP" sz="1600" b="1" dirty="0">
              <a:solidFill>
                <a:srgbClr val="152543"/>
              </a:solidFill>
              <a:latin typeface="Meiryo UI" panose="020B0604030504040204" pitchFamily="50" charset="-128"/>
              <a:ea typeface="Meiryo UI" panose="020B0604030504040204" pitchFamily="50" charset="-128"/>
            </a:endParaRPr>
          </a:p>
        </p:txBody>
      </p:sp>
      <p:sp>
        <p:nvSpPr>
          <p:cNvPr id="20" name="角丸四角形 19"/>
          <p:cNvSpPr/>
          <p:nvPr/>
        </p:nvSpPr>
        <p:spPr>
          <a:xfrm>
            <a:off x="4717695" y="4266252"/>
            <a:ext cx="4375586" cy="1113572"/>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152543"/>
                </a:solidFill>
                <a:latin typeface="Meiryo UI" panose="020B0604030504040204" pitchFamily="50" charset="-128"/>
                <a:ea typeface="Meiryo UI" panose="020B0604030504040204" pitchFamily="50" charset="-128"/>
              </a:rPr>
              <a:t>ドライヤー</a:t>
            </a:r>
            <a:endParaRPr lang="en-US" altLang="ja-JP" sz="1600" b="1" u="sng" dirty="0">
              <a:solidFill>
                <a:srgbClr val="152543"/>
              </a:solidFill>
              <a:latin typeface="Meiryo UI" panose="020B0604030504040204" pitchFamily="50" charset="-128"/>
              <a:ea typeface="Meiryo UI" panose="020B0604030504040204" pitchFamily="50" charset="-128"/>
            </a:endParaRPr>
          </a:p>
          <a:p>
            <a:pPr algn="ctr"/>
            <a:endParaRPr lang="en-US" altLang="ja-JP" sz="10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□異臭　□異音　□コードのねじれ断線</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□コードを束ねたまま使用しない</a:t>
            </a:r>
            <a:endParaRPr lang="en-US" altLang="ja-JP" sz="1600" b="1" dirty="0">
              <a:solidFill>
                <a:srgbClr val="152543"/>
              </a:solidFill>
              <a:latin typeface="Meiryo UI" panose="020B0604030504040204" pitchFamily="50" charset="-128"/>
              <a:ea typeface="Meiryo UI" panose="020B0604030504040204" pitchFamily="50" charset="-128"/>
            </a:endParaRPr>
          </a:p>
        </p:txBody>
      </p:sp>
      <p:sp>
        <p:nvSpPr>
          <p:cNvPr id="21" name="角丸四角形 20"/>
          <p:cNvSpPr/>
          <p:nvPr/>
        </p:nvSpPr>
        <p:spPr>
          <a:xfrm>
            <a:off x="4717695" y="5492848"/>
            <a:ext cx="4374765" cy="1113572"/>
          </a:xfrm>
          <a:prstGeom prst="roundRect">
            <a:avLst>
              <a:gd name="adj" fmla="val 636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152543"/>
                </a:solidFill>
                <a:latin typeface="Meiryo UI" panose="020B0604030504040204" pitchFamily="50" charset="-128"/>
                <a:ea typeface="Meiryo UI" panose="020B0604030504040204" pitchFamily="50" charset="-128"/>
              </a:rPr>
              <a:t>洗濯機</a:t>
            </a:r>
            <a:endParaRPr lang="en-US" altLang="ja-JP" sz="1600" b="1" u="sng" dirty="0">
              <a:solidFill>
                <a:srgbClr val="152543"/>
              </a:solidFill>
              <a:latin typeface="Meiryo UI" panose="020B0604030504040204" pitchFamily="50" charset="-128"/>
              <a:ea typeface="Meiryo UI" panose="020B0604030504040204" pitchFamily="50" charset="-128"/>
            </a:endParaRPr>
          </a:p>
          <a:p>
            <a:pPr algn="ctr"/>
            <a:endParaRPr lang="en-US" altLang="ja-JP" sz="10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□異臭　□異音　□異常な振動　□アース線</a:t>
            </a:r>
            <a:endParaRPr lang="en-US" altLang="ja-JP" sz="1600" b="1" dirty="0">
              <a:solidFill>
                <a:srgbClr val="152543"/>
              </a:solidFill>
              <a:latin typeface="Meiryo UI" panose="020B0604030504040204" pitchFamily="50" charset="-128"/>
              <a:ea typeface="Meiryo UI" panose="020B0604030504040204" pitchFamily="50" charset="-128"/>
            </a:endParaRPr>
          </a:p>
          <a:p>
            <a:r>
              <a:rPr lang="ja-JP" altLang="en-US" sz="1600" b="1" dirty="0">
                <a:solidFill>
                  <a:srgbClr val="152543"/>
                </a:solidFill>
                <a:latin typeface="Meiryo UI" panose="020B0604030504040204" pitchFamily="50" charset="-128"/>
                <a:ea typeface="Meiryo UI" panose="020B0604030504040204" pitchFamily="50" charset="-128"/>
              </a:rPr>
              <a:t>□プラグのほこり　□製造年などの表示の確認</a:t>
            </a:r>
            <a:endParaRPr lang="en-US" altLang="ja-JP" sz="1600" b="1" dirty="0">
              <a:solidFill>
                <a:srgbClr val="152543"/>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8262" y="4366205"/>
            <a:ext cx="1717387" cy="250118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9294" y="448418"/>
            <a:ext cx="1085701" cy="1085701"/>
          </a:xfrm>
          <a:prstGeom prst="rect">
            <a:avLst/>
          </a:prstGeom>
        </p:spPr>
      </p:pic>
      <p:sp>
        <p:nvSpPr>
          <p:cNvPr id="6" name="正方形/長方形 5"/>
          <p:cNvSpPr/>
          <p:nvPr/>
        </p:nvSpPr>
        <p:spPr>
          <a:xfrm>
            <a:off x="10051761" y="30996"/>
            <a:ext cx="2113078" cy="276999"/>
          </a:xfrm>
          <a:prstGeom prst="rect">
            <a:avLst/>
          </a:prstGeom>
        </p:spPr>
        <p:txBody>
          <a:bodyPr wrap="none">
            <a:spAutoFit/>
          </a:bodyPr>
          <a:lstStyle/>
          <a:p>
            <a:pPr lvl="0" algn="ctr">
              <a:defRPr/>
            </a:pPr>
            <a:r>
              <a:rPr lang="ja-JP" altLang="en-US" sz="1200" dirty="0">
                <a:solidFill>
                  <a:srgbClr val="152543"/>
                </a:solidFill>
                <a:latin typeface="Meiryo UI" panose="020B0604030504040204" pitchFamily="50" charset="-128"/>
                <a:ea typeface="Meiryo UI" panose="020B0604030504040204" pitchFamily="50" charset="-128"/>
              </a:rPr>
              <a:t>消費者庁：リコール情報サイト</a:t>
            </a:r>
            <a:endParaRPr lang="en-US" altLang="ja-JP" sz="1200" dirty="0">
              <a:solidFill>
                <a:srgbClr val="152543"/>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103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角丸四角形 13"/>
          <p:cNvSpPr>
            <a:spLocks noChangeAspect="1"/>
          </p:cNvSpPr>
          <p:nvPr/>
        </p:nvSpPr>
        <p:spPr>
          <a:xfrm>
            <a:off x="3343515" y="2085492"/>
            <a:ext cx="2376000" cy="23760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角丸四角形 12"/>
          <p:cNvSpPr>
            <a:spLocks noChangeAspect="1"/>
          </p:cNvSpPr>
          <p:nvPr/>
        </p:nvSpPr>
        <p:spPr>
          <a:xfrm>
            <a:off x="748442" y="2085493"/>
            <a:ext cx="2376000" cy="23760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50" name="Picture 2" descr="https://www.meti.go.jp/product_safety/producer/shouan/01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042" y="2641727"/>
            <a:ext cx="1644173" cy="16441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meti.go.jp/product_safety/producer/shouan/01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145" y="2733143"/>
            <a:ext cx="1519545" cy="151954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074666" y="2178484"/>
            <a:ext cx="17235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石油給湯器</a:t>
            </a:r>
          </a:p>
        </p:txBody>
      </p:sp>
      <p:sp>
        <p:nvSpPr>
          <p:cNvPr id="4" name="正方形/長方形 3"/>
          <p:cNvSpPr/>
          <p:nvPr/>
        </p:nvSpPr>
        <p:spPr>
          <a:xfrm>
            <a:off x="3554489" y="2178485"/>
            <a:ext cx="18598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石油</a:t>
            </a:r>
            <a:r>
              <a:rPr kumimoji="1" lang="ja-JP" altLang="en-US" sz="2400" b="1" i="0" u="none" strike="noStrike" kern="1200" cap="none" spc="0" normalizeH="0" baseline="0" noProof="0" dirty="0" err="1">
                <a:ln>
                  <a:noFill/>
                </a:ln>
                <a:solidFill>
                  <a:srgbClr val="152543"/>
                </a:solidFill>
                <a:effectLst/>
                <a:uLnTx/>
                <a:uFillTx/>
                <a:latin typeface="Meiryo UI" panose="020B0604030504040204" pitchFamily="50" charset="-128"/>
                <a:ea typeface="Meiryo UI" panose="020B0604030504040204" pitchFamily="50" charset="-128"/>
                <a:cs typeface="+mn-cs"/>
              </a:rPr>
              <a:t>ふろがま</a:t>
            </a:r>
            <a:endParaRPr kumimoji="1" lang="ja-JP" altLang="en-US" sz="24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p:cNvGrpSpPr/>
          <p:nvPr/>
        </p:nvGrpSpPr>
        <p:grpSpPr>
          <a:xfrm>
            <a:off x="6155999" y="2070370"/>
            <a:ext cx="1720270" cy="1720270"/>
            <a:chOff x="7534226" y="1047559"/>
            <a:chExt cx="1720270" cy="1720270"/>
          </a:xfrm>
        </p:grpSpPr>
        <p:sp>
          <p:nvSpPr>
            <p:cNvPr id="18" name="角丸四角形 17"/>
            <p:cNvSpPr>
              <a:spLocks noChangeAspect="1"/>
            </p:cNvSpPr>
            <p:nvPr/>
          </p:nvSpPr>
          <p:spPr>
            <a:xfrm>
              <a:off x="7534226" y="1047559"/>
              <a:ext cx="1720270" cy="172027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54" name="Picture 6" descr="https://www.meti.go.jp/product_safety/producer/shouan/01_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467" y="1291566"/>
              <a:ext cx="1112437" cy="1112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グループ化 7"/>
          <p:cNvGrpSpPr/>
          <p:nvPr/>
        </p:nvGrpSpPr>
        <p:grpSpPr>
          <a:xfrm>
            <a:off x="8067802" y="2070370"/>
            <a:ext cx="1720270" cy="1720270"/>
            <a:chOff x="10129299" y="1047558"/>
            <a:chExt cx="1720270" cy="1720270"/>
          </a:xfrm>
        </p:grpSpPr>
        <p:sp>
          <p:nvSpPr>
            <p:cNvPr id="17" name="角丸四角形 16"/>
            <p:cNvSpPr>
              <a:spLocks noChangeAspect="1"/>
            </p:cNvSpPr>
            <p:nvPr/>
          </p:nvSpPr>
          <p:spPr>
            <a:xfrm>
              <a:off x="10129299" y="1047558"/>
              <a:ext cx="1720270" cy="172027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56" name="Picture 8" descr="https://www.meti.go.jp/product_safety/producer/shouan/01_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6190" y="1238174"/>
              <a:ext cx="1200536" cy="12005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グループ化 5"/>
          <p:cNvGrpSpPr/>
          <p:nvPr/>
        </p:nvGrpSpPr>
        <p:grpSpPr>
          <a:xfrm>
            <a:off x="9973517" y="2095095"/>
            <a:ext cx="1720270" cy="1720270"/>
            <a:chOff x="12251384" y="2215364"/>
            <a:chExt cx="1720270" cy="1720270"/>
          </a:xfrm>
        </p:grpSpPr>
        <p:sp>
          <p:nvSpPr>
            <p:cNvPr id="22" name="角丸四角形 21"/>
            <p:cNvSpPr>
              <a:spLocks noChangeAspect="1"/>
            </p:cNvSpPr>
            <p:nvPr/>
          </p:nvSpPr>
          <p:spPr>
            <a:xfrm>
              <a:off x="12251384" y="2215364"/>
              <a:ext cx="1720270" cy="172027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58" name="Picture 10" descr="https://www.meti.go.jp/product_safety/producer/shouan/01_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86884" y="2450863"/>
              <a:ext cx="1379257" cy="1379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グループ化 6"/>
          <p:cNvGrpSpPr/>
          <p:nvPr/>
        </p:nvGrpSpPr>
        <p:grpSpPr>
          <a:xfrm>
            <a:off x="6155999" y="3900648"/>
            <a:ext cx="1720270" cy="1720270"/>
            <a:chOff x="10196427" y="2969986"/>
            <a:chExt cx="1720270" cy="1720270"/>
          </a:xfrm>
        </p:grpSpPr>
        <p:sp>
          <p:nvSpPr>
            <p:cNvPr id="21" name="角丸四角形 20"/>
            <p:cNvSpPr>
              <a:spLocks noChangeAspect="1"/>
            </p:cNvSpPr>
            <p:nvPr/>
          </p:nvSpPr>
          <p:spPr>
            <a:xfrm>
              <a:off x="10196427" y="2969986"/>
              <a:ext cx="1720270" cy="172027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60" name="Picture 12" descr="https://www.meti.go.jp/product_safety/producer/shouan/01_2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3292" y="3140492"/>
              <a:ext cx="1379257" cy="1379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グループ化 10"/>
          <p:cNvGrpSpPr/>
          <p:nvPr/>
        </p:nvGrpSpPr>
        <p:grpSpPr>
          <a:xfrm>
            <a:off x="8087301" y="3920626"/>
            <a:ext cx="1720270" cy="1720270"/>
            <a:chOff x="8232775" y="4693370"/>
            <a:chExt cx="1720270" cy="1720270"/>
          </a:xfrm>
        </p:grpSpPr>
        <p:sp>
          <p:nvSpPr>
            <p:cNvPr id="27" name="角丸四角形 26"/>
            <p:cNvSpPr>
              <a:spLocks noChangeAspect="1"/>
            </p:cNvSpPr>
            <p:nvPr/>
          </p:nvSpPr>
          <p:spPr>
            <a:xfrm>
              <a:off x="8232775" y="4693370"/>
              <a:ext cx="1720270" cy="172027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64" name="Picture 16" descr="https://www.meti.go.jp/product_safety/producer/shouan/01_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4498" y="4881790"/>
              <a:ext cx="1217768" cy="1217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10043071" y="3920626"/>
            <a:ext cx="1720270" cy="1720270"/>
            <a:chOff x="10196427" y="4892413"/>
            <a:chExt cx="1720270" cy="1720270"/>
          </a:xfrm>
        </p:grpSpPr>
        <p:sp>
          <p:nvSpPr>
            <p:cNvPr id="26" name="角丸四角形 25"/>
            <p:cNvSpPr>
              <a:spLocks noChangeAspect="1"/>
            </p:cNvSpPr>
            <p:nvPr/>
          </p:nvSpPr>
          <p:spPr>
            <a:xfrm>
              <a:off x="10196427" y="4892413"/>
              <a:ext cx="1720270" cy="172027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66" name="Picture 18" descr="https://www.meti.go.jp/product_safety/producer/shouan/01_2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88797" y="5045768"/>
              <a:ext cx="1252833" cy="125283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正方形/長方形 15"/>
          <p:cNvSpPr/>
          <p:nvPr/>
        </p:nvSpPr>
        <p:spPr>
          <a:xfrm>
            <a:off x="741942" y="1366595"/>
            <a:ext cx="5109091" cy="584775"/>
          </a:xfrm>
          <a:prstGeom prst="rect">
            <a:avLst/>
          </a:prstGeom>
          <a:solidFill>
            <a:srgbClr val="152543"/>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長期使用製品安全</a:t>
            </a:r>
            <a:r>
              <a:rPr kumimoji="1" lang="ja-JP" altLang="en-US" sz="3200" b="1" i="0" u="none" strike="noStrike" kern="1200" cap="none" spc="0" normalizeH="0" baseline="0" noProof="0" dirty="0">
                <a:ln>
                  <a:noFill/>
                </a:ln>
                <a:solidFill>
                  <a:srgbClr val="FFC1CA"/>
                </a:solidFill>
                <a:effectLst/>
                <a:uLnTx/>
                <a:uFillTx/>
                <a:latin typeface="Meiryo UI" panose="020B0604030504040204" pitchFamily="50" charset="-128"/>
                <a:ea typeface="Meiryo UI" panose="020B0604030504040204" pitchFamily="50" charset="-128"/>
                <a:cs typeface="+mn-cs"/>
              </a:rPr>
              <a:t>点検</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制度</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8" name="正方形/長方形 37"/>
          <p:cNvSpPr/>
          <p:nvPr/>
        </p:nvSpPr>
        <p:spPr>
          <a:xfrm>
            <a:off x="6391499" y="1366595"/>
            <a:ext cx="5109091" cy="584775"/>
          </a:xfrm>
          <a:prstGeom prst="rect">
            <a:avLst/>
          </a:prstGeom>
          <a:solidFill>
            <a:srgbClr val="152543"/>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長期使用製品安全</a:t>
            </a:r>
            <a:r>
              <a:rPr kumimoji="1" lang="ja-JP" altLang="en-US" sz="3200" b="1" i="0" u="none" strike="noStrike" kern="1200" cap="none" spc="0" normalizeH="0" baseline="0" noProof="0" dirty="0">
                <a:ln>
                  <a:noFill/>
                </a:ln>
                <a:solidFill>
                  <a:srgbClr val="FFC000">
                    <a:lumMod val="60000"/>
                    <a:lumOff val="40000"/>
                  </a:srgbClr>
                </a:solidFill>
                <a:effectLst/>
                <a:uLnTx/>
                <a:uFillTx/>
                <a:latin typeface="Meiryo UI" panose="020B0604030504040204" pitchFamily="50" charset="-128"/>
                <a:ea typeface="Meiryo UI" panose="020B0604030504040204" pitchFamily="50" charset="-128"/>
                <a:cs typeface="+mn-cs"/>
              </a:rPr>
              <a:t>表示</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制度</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正方形/長方形 18"/>
          <p:cNvSpPr/>
          <p:nvPr/>
        </p:nvSpPr>
        <p:spPr>
          <a:xfrm>
            <a:off x="6031033" y="5817140"/>
            <a:ext cx="616096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設計上の標準使用期間と経年劣化についての注意喚起等が</a:t>
            </a:r>
            <a:endParaRPr kumimoji="1" lang="en-US" altLang="ja-JP"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表示されている。</a:t>
            </a:r>
            <a:endParaRPr kumimoji="1" lang="en-US" altLang="ja-JP"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使用期間が過ぎた場合は使用に注意</a:t>
            </a:r>
            <a:r>
              <a:rPr lang="ja-JP" altLang="en-US" b="1" dirty="0">
                <a:solidFill>
                  <a:srgbClr val="152543"/>
                </a:solidFill>
                <a:latin typeface="Meiryo UI" panose="020B0604030504040204" pitchFamily="50" charset="-128"/>
                <a:ea typeface="Meiryo UI" panose="020B0604030504040204" pitchFamily="50" charset="-128"/>
              </a:rPr>
              <a:t>しましょう</a:t>
            </a:r>
            <a:r>
              <a:rPr kumimoji="1" lang="ja-JP" altLang="en-US" sz="1800" b="1" i="0" u="none" strike="noStrike" kern="1200" cap="none" spc="0" normalizeH="0" baseline="0" noProof="0" dirty="0" err="1">
                <a:ln>
                  <a:noFill/>
                </a:ln>
                <a:solidFill>
                  <a:srgbClr val="152543"/>
                </a:solidFill>
                <a:effectLst/>
                <a:uLnTx/>
                <a:uFillTx/>
                <a:latin typeface="Meiryo UI" panose="020B0604030504040204" pitchFamily="50" charset="-128"/>
                <a:ea typeface="Meiryo UI" panose="020B0604030504040204" pitchFamily="50" charset="-128"/>
                <a:cs typeface="+mn-cs"/>
              </a:rPr>
              <a:t>。</a:t>
            </a:r>
            <a:endPar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668138" y="4711747"/>
            <a:ext cx="5102635"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経年劣化によって事故を起こすおそれがある製品に</a:t>
            </a:r>
            <a:endParaRPr kumimoji="1" lang="en-US" altLang="ja-JP"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ついて、所有者登録をすると、安全に使う目安となる「標準使用期間」が終わるころに点検通知が届く。</a:t>
            </a:r>
            <a:endParaRPr kumimoji="1" lang="en-US" altLang="ja-JP"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所有者登録を行い、通知が届いたら、メーカーに連絡をして点検を受けましょう。</a:t>
            </a:r>
          </a:p>
        </p:txBody>
      </p:sp>
      <p:sp>
        <p:nvSpPr>
          <p:cNvPr id="32" name="四角形: 角を丸くする 6">
            <a:extLst>
              <a:ext uri="{FF2B5EF4-FFF2-40B4-BE49-F238E27FC236}">
                <a16:creationId xmlns:a16="http://schemas.microsoft.com/office/drawing/2014/main" xmlns="" id="{D03B0652-EAA7-4ECE-B20C-BE7B933DAE6F}"/>
              </a:ext>
            </a:extLst>
          </p:cNvPr>
          <p:cNvSpPr/>
          <p:nvPr/>
        </p:nvSpPr>
        <p:spPr>
          <a:xfrm flipV="1">
            <a:off x="0" y="0"/>
            <a:ext cx="6008914" cy="1044000"/>
          </a:xfrm>
          <a:prstGeom prst="snipRoundRect">
            <a:avLst>
              <a:gd name="adj1" fmla="val 0"/>
              <a:gd name="adj2" fmla="val 42055"/>
            </a:avLst>
          </a:prstGeom>
          <a:solidFill>
            <a:srgbClr val="E6001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bwMode="white">
          <a:xfrm>
            <a:off x="108489" y="75026"/>
            <a:ext cx="554119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製品事故を防ぐために③</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定期的な点検</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34" name="正方形/長方形 33"/>
          <p:cNvSpPr/>
          <p:nvPr/>
        </p:nvSpPr>
        <p:spPr>
          <a:xfrm>
            <a:off x="6613281" y="344319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扇風機</a:t>
            </a:r>
          </a:p>
        </p:txBody>
      </p:sp>
      <p:sp>
        <p:nvSpPr>
          <p:cNvPr id="35" name="正方形/長方形 34"/>
          <p:cNvSpPr/>
          <p:nvPr/>
        </p:nvSpPr>
        <p:spPr>
          <a:xfrm>
            <a:off x="8508854" y="344319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換気扇</a:t>
            </a:r>
          </a:p>
        </p:txBody>
      </p:sp>
      <p:sp>
        <p:nvSpPr>
          <p:cNvPr id="36" name="正方形/長方形 35"/>
          <p:cNvSpPr/>
          <p:nvPr/>
        </p:nvSpPr>
        <p:spPr>
          <a:xfrm>
            <a:off x="10409696" y="3423026"/>
            <a:ext cx="9108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エアコン</a:t>
            </a:r>
          </a:p>
        </p:txBody>
      </p:sp>
      <p:sp>
        <p:nvSpPr>
          <p:cNvPr id="37" name="正方形/長方形 36"/>
          <p:cNvSpPr/>
          <p:nvPr/>
        </p:nvSpPr>
        <p:spPr>
          <a:xfrm>
            <a:off x="6278468" y="5281134"/>
            <a:ext cx="152798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ブラウン管テレビ</a:t>
            </a:r>
          </a:p>
        </p:txBody>
      </p:sp>
      <p:sp>
        <p:nvSpPr>
          <p:cNvPr id="39" name="正方形/長方形 38"/>
          <p:cNvSpPr/>
          <p:nvPr/>
        </p:nvSpPr>
        <p:spPr>
          <a:xfrm>
            <a:off x="8275156" y="5326814"/>
            <a:ext cx="135005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2</a:t>
            </a:r>
            <a:r>
              <a:rPr kumimoji="1" lang="ja-JP" altLang="en-US" sz="16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層式洗濯機</a:t>
            </a:r>
          </a:p>
        </p:txBody>
      </p:sp>
      <p:sp>
        <p:nvSpPr>
          <p:cNvPr id="40" name="正方形/長方形 39"/>
          <p:cNvSpPr/>
          <p:nvPr/>
        </p:nvSpPr>
        <p:spPr>
          <a:xfrm>
            <a:off x="10158627" y="5281134"/>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全自動洗濯機</a:t>
            </a:r>
          </a:p>
        </p:txBody>
      </p:sp>
      <p:pic>
        <p:nvPicPr>
          <p:cNvPr id="2"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91000" y="276160"/>
            <a:ext cx="1019180" cy="1019180"/>
          </a:xfrm>
          <a:prstGeom prst="rect">
            <a:avLst/>
          </a:prstGeom>
        </p:spPr>
      </p:pic>
      <p:sp>
        <p:nvSpPr>
          <p:cNvPr id="9" name="正方形/長方形 8"/>
          <p:cNvSpPr/>
          <p:nvPr/>
        </p:nvSpPr>
        <p:spPr>
          <a:xfrm>
            <a:off x="9108960" y="27064"/>
            <a:ext cx="3012363" cy="253916"/>
          </a:xfrm>
          <a:prstGeom prst="rect">
            <a:avLst/>
          </a:prstGeom>
        </p:spPr>
        <p:txBody>
          <a:bodyPr wrap="none">
            <a:spAutoFit/>
          </a:bodyPr>
          <a:lstStyle/>
          <a:p>
            <a:r>
              <a:rPr lang="ja-JP" altLang="en-US" sz="1050" dirty="0">
                <a:solidFill>
                  <a:srgbClr val="152543"/>
                </a:solidFill>
              </a:rPr>
              <a:t>経済</a:t>
            </a:r>
            <a:r>
              <a:rPr lang="ja-JP" altLang="en-US" sz="1050" dirty="0" smtClean="0">
                <a:solidFill>
                  <a:srgbClr val="152543"/>
                </a:solidFill>
              </a:rPr>
              <a:t>産業省：長期</a:t>
            </a:r>
            <a:r>
              <a:rPr lang="ja-JP" altLang="en-US" sz="1050" dirty="0">
                <a:solidFill>
                  <a:srgbClr val="152543"/>
                </a:solidFill>
              </a:rPr>
              <a:t>使用製品安全点検・表示</a:t>
            </a:r>
            <a:r>
              <a:rPr lang="ja-JP" altLang="en-US" sz="1050" dirty="0" smtClean="0">
                <a:solidFill>
                  <a:srgbClr val="152543"/>
                </a:solidFill>
              </a:rPr>
              <a:t>制度</a:t>
            </a:r>
            <a:endParaRPr lang="en-US" altLang="ja-JP" sz="1050" dirty="0">
              <a:solidFill>
                <a:srgbClr val="152543"/>
              </a:solidFill>
            </a:endParaRPr>
          </a:p>
        </p:txBody>
      </p:sp>
    </p:spTree>
    <p:extLst>
      <p:ext uri="{BB962C8B-B14F-4D97-AF65-F5344CB8AC3E}">
        <p14:creationId xmlns:p14="http://schemas.microsoft.com/office/powerpoint/2010/main" val="383431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673" y="670321"/>
            <a:ext cx="12211346" cy="5517358"/>
          </a:xfrm>
          <a:prstGeom prst="rect">
            <a:avLst/>
          </a:prstGeom>
        </p:spPr>
      </p:pic>
    </p:spTree>
    <p:extLst>
      <p:ext uri="{BB962C8B-B14F-4D97-AF65-F5344CB8AC3E}">
        <p14:creationId xmlns:p14="http://schemas.microsoft.com/office/powerpoint/2010/main" val="361994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643281" y="1622950"/>
            <a:ext cx="10914743" cy="5001369"/>
          </a:xfrm>
          <a:prstGeom prst="rect">
            <a:avLst/>
          </a:prstGeom>
        </p:spPr>
        <p:txBody>
          <a:bodyPr wrap="square">
            <a:spAutoFit/>
          </a:bodyPr>
          <a:lstStyle/>
          <a:p>
            <a:pPr lvl="0"/>
            <a:r>
              <a:rPr lang="ja-JP" altLang="en-US" sz="2800" b="1" dirty="0">
                <a:solidFill>
                  <a:srgbClr val="E60012"/>
                </a:solidFill>
                <a:latin typeface="Meiryo UI" panose="020B0604030504040204" pitchFamily="50" charset="-128"/>
                <a:ea typeface="Meiryo UI" panose="020B0604030504040204" pitchFamily="50" charset="-128"/>
              </a:rPr>
              <a:t>●</a:t>
            </a:r>
            <a:r>
              <a:rPr lang="ja-JP" altLang="en-US" sz="2800" b="1" dirty="0">
                <a:solidFill>
                  <a:srgbClr val="152543"/>
                </a:solidFill>
                <a:latin typeface="Meiryo UI" panose="020B0604030504040204" pitchFamily="50" charset="-128"/>
                <a:ea typeface="Meiryo UI" panose="020B0604030504040204" pitchFamily="50" charset="-128"/>
              </a:rPr>
              <a:t> 販売店・メーカー</a:t>
            </a:r>
            <a:endParaRPr lang="en-US" altLang="ja-JP" sz="2800" b="1" dirty="0">
              <a:solidFill>
                <a:srgbClr val="152543"/>
              </a:solidFill>
              <a:latin typeface="Meiryo UI" panose="020B0604030504040204" pitchFamily="50" charset="-128"/>
              <a:ea typeface="Meiryo UI" panose="020B0604030504040204" pitchFamily="50" charset="-128"/>
            </a:endParaRPr>
          </a:p>
          <a:p>
            <a:pPr lvl="0"/>
            <a:endParaRPr lang="en-US" altLang="ja-JP" sz="8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dirty="0" smtClean="0">
                <a:solidFill>
                  <a:srgbClr val="152543"/>
                </a:solidFill>
                <a:latin typeface="BIZ UDPゴシック" panose="020B0400000000000000" pitchFamily="50" charset="-128"/>
                <a:ea typeface="BIZ UDPゴシック" panose="020B0400000000000000" pitchFamily="50" charset="-128"/>
              </a:rPr>
              <a:t>取扱</a:t>
            </a:r>
            <a:r>
              <a:rPr lang="ja-JP" altLang="en-US" sz="2000" b="1" dirty="0">
                <a:solidFill>
                  <a:srgbClr val="152543"/>
                </a:solidFill>
                <a:latin typeface="BIZ UDPゴシック" panose="020B0400000000000000" pitchFamily="50" charset="-128"/>
                <a:ea typeface="BIZ UDPゴシック" panose="020B0400000000000000" pitchFamily="50" charset="-128"/>
              </a:rPr>
              <a:t>説明書または製品に問い合わせ先が表示されています。</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dirty="0" smtClean="0">
                <a:solidFill>
                  <a:srgbClr val="152543"/>
                </a:solidFill>
                <a:latin typeface="BIZ UDPゴシック" panose="020B0400000000000000" pitchFamily="50" charset="-128"/>
                <a:ea typeface="BIZ UDPゴシック" panose="020B0400000000000000" pitchFamily="50" charset="-128"/>
              </a:rPr>
              <a:t>補償</a:t>
            </a:r>
            <a:r>
              <a:rPr lang="ja-JP" altLang="en-US" sz="2000" b="1" dirty="0">
                <a:solidFill>
                  <a:srgbClr val="152543"/>
                </a:solidFill>
                <a:latin typeface="BIZ UDPゴシック" panose="020B0400000000000000" pitchFamily="50" charset="-128"/>
                <a:ea typeface="BIZ UDPゴシック" panose="020B0400000000000000" pitchFamily="50" charset="-128"/>
              </a:rPr>
              <a:t>が受けられる場合があるため、保証書などは保管しておきましょう。</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a:p>
            <a:pPr lvl="0"/>
            <a:endParaRPr lang="en-US" altLang="ja-JP" sz="24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800" b="1" dirty="0">
                <a:solidFill>
                  <a:srgbClr val="E60012"/>
                </a:solidFill>
                <a:latin typeface="Meiryo UI" panose="020B0604030504040204" pitchFamily="50" charset="-128"/>
                <a:ea typeface="Meiryo UI" panose="020B0604030504040204" pitchFamily="50" charset="-128"/>
              </a:rPr>
              <a:t>●</a:t>
            </a:r>
            <a:r>
              <a:rPr lang="ja-JP" altLang="en-US" sz="2800" b="1" dirty="0">
                <a:solidFill>
                  <a:srgbClr val="152543"/>
                </a:solidFill>
                <a:latin typeface="Meiryo UI" panose="020B0604030504040204" pitchFamily="50" charset="-128"/>
                <a:ea typeface="Meiryo UI" panose="020B0604030504040204" pitchFamily="50" charset="-128"/>
              </a:rPr>
              <a:t> 消費生活センター</a:t>
            </a:r>
            <a:endParaRPr lang="en-US" altLang="ja-JP" sz="2800" b="1" dirty="0">
              <a:solidFill>
                <a:srgbClr val="152543"/>
              </a:solidFill>
              <a:latin typeface="Meiryo UI" panose="020B0604030504040204" pitchFamily="50" charset="-128"/>
              <a:ea typeface="Meiryo UI" panose="020B0604030504040204" pitchFamily="50" charset="-128"/>
            </a:endParaRPr>
          </a:p>
          <a:p>
            <a:pPr lvl="0"/>
            <a:endParaRPr lang="en-US" altLang="ja-JP" sz="8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dirty="0" smtClean="0">
                <a:solidFill>
                  <a:srgbClr val="152543"/>
                </a:solidFill>
                <a:latin typeface="BIZ UDPゴシック" panose="020B0400000000000000" pitchFamily="50" charset="-128"/>
                <a:ea typeface="BIZ UDPゴシック" panose="020B0400000000000000" pitchFamily="50" charset="-128"/>
              </a:rPr>
              <a:t>商品</a:t>
            </a:r>
            <a:r>
              <a:rPr lang="ja-JP" altLang="en-US" sz="2000" b="1" dirty="0">
                <a:solidFill>
                  <a:srgbClr val="152543"/>
                </a:solidFill>
                <a:latin typeface="BIZ UDPゴシック" panose="020B0400000000000000" pitchFamily="50" charset="-128"/>
                <a:ea typeface="BIZ UDPゴシック" panose="020B0400000000000000" pitchFamily="50" charset="-128"/>
              </a:rPr>
              <a:t>・サービスに関する消費者からの苦情・相談を受け付ける公的な窓口。</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dirty="0" smtClean="0">
                <a:solidFill>
                  <a:srgbClr val="152543"/>
                </a:solidFill>
                <a:latin typeface="BIZ UDPゴシック" panose="020B0400000000000000" pitchFamily="50" charset="-128"/>
                <a:ea typeface="BIZ UDPゴシック" panose="020B0400000000000000" pitchFamily="50" charset="-128"/>
              </a:rPr>
              <a:t>苦情品</a:t>
            </a:r>
            <a:r>
              <a:rPr lang="ja-JP" altLang="en-US" sz="2000" b="1" dirty="0">
                <a:solidFill>
                  <a:srgbClr val="152543"/>
                </a:solidFill>
                <a:latin typeface="BIZ UDPゴシック" panose="020B0400000000000000" pitchFamily="50" charset="-128"/>
                <a:ea typeface="BIZ UDPゴシック" panose="020B0400000000000000" pitchFamily="50" charset="-128"/>
              </a:rPr>
              <a:t>の商品テストができる場合もある。</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dirty="0" smtClean="0">
                <a:solidFill>
                  <a:srgbClr val="152543"/>
                </a:solidFill>
                <a:latin typeface="BIZ UDPゴシック" panose="020B0400000000000000" pitchFamily="50" charset="-128"/>
                <a:ea typeface="BIZ UDPゴシック" panose="020B0400000000000000" pitchFamily="50" charset="-128"/>
              </a:rPr>
              <a:t>局番</a:t>
            </a:r>
            <a:r>
              <a:rPr lang="ja-JP" altLang="en-US" sz="2000" b="1" dirty="0">
                <a:solidFill>
                  <a:srgbClr val="152543"/>
                </a:solidFill>
                <a:latin typeface="BIZ UDPゴシック" panose="020B0400000000000000" pitchFamily="50" charset="-128"/>
                <a:ea typeface="BIZ UDPゴシック" panose="020B0400000000000000" pitchFamily="50" charset="-128"/>
              </a:rPr>
              <a:t>なしの電話番号「</a:t>
            </a:r>
            <a:r>
              <a:rPr lang="en-US" altLang="ja-JP" sz="2000" b="1" dirty="0">
                <a:solidFill>
                  <a:srgbClr val="152543"/>
                </a:solidFill>
                <a:latin typeface="BIZ UDPゴシック" panose="020B0400000000000000" pitchFamily="50" charset="-128"/>
                <a:ea typeface="BIZ UDPゴシック" panose="020B0400000000000000" pitchFamily="50" charset="-128"/>
              </a:rPr>
              <a:t>188</a:t>
            </a:r>
            <a:r>
              <a:rPr lang="ja-JP" altLang="en-US" sz="2000" b="1" dirty="0">
                <a:solidFill>
                  <a:srgbClr val="152543"/>
                </a:solidFill>
                <a:latin typeface="BIZ UDPゴシック" panose="020B0400000000000000" pitchFamily="50" charset="-128"/>
                <a:ea typeface="BIZ UDPゴシック" panose="020B0400000000000000" pitchFamily="50" charset="-128"/>
              </a:rPr>
              <a:t>」で最寄りの消費生活センターに相談することができます。</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a:p>
            <a:pPr lvl="0"/>
            <a:endParaRPr lang="en-US" altLang="ja-JP" sz="24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800" b="1" dirty="0">
                <a:solidFill>
                  <a:srgbClr val="E60012"/>
                </a:solidFill>
                <a:latin typeface="Meiryo UI" panose="020B0604030504040204" pitchFamily="50" charset="-128"/>
                <a:ea typeface="Meiryo UI" panose="020B0604030504040204" pitchFamily="50" charset="-128"/>
              </a:rPr>
              <a:t>●</a:t>
            </a:r>
            <a:r>
              <a:rPr lang="ja-JP" altLang="en-US" sz="2800" b="1" dirty="0">
                <a:solidFill>
                  <a:srgbClr val="152543"/>
                </a:solidFill>
                <a:latin typeface="Meiryo UI" panose="020B0604030504040204" pitchFamily="50" charset="-128"/>
                <a:ea typeface="Meiryo UI" panose="020B0604030504040204" pitchFamily="50" charset="-128"/>
              </a:rPr>
              <a:t> ＰＬセンター</a:t>
            </a:r>
            <a:endParaRPr lang="en-US" altLang="ja-JP" sz="2800" b="1" dirty="0">
              <a:solidFill>
                <a:srgbClr val="152543"/>
              </a:solidFill>
              <a:latin typeface="Meiryo UI" panose="020B0604030504040204" pitchFamily="50" charset="-128"/>
              <a:ea typeface="Meiryo UI" panose="020B0604030504040204" pitchFamily="50" charset="-128"/>
            </a:endParaRPr>
          </a:p>
          <a:p>
            <a:pPr lvl="0"/>
            <a:endParaRPr lang="en-US" altLang="ja-JP" sz="11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dirty="0" smtClean="0">
                <a:solidFill>
                  <a:srgbClr val="152543"/>
                </a:solidFill>
                <a:latin typeface="BIZ UDPゴシック" panose="020B0400000000000000" pitchFamily="50" charset="-128"/>
                <a:ea typeface="BIZ UDPゴシック" panose="020B0400000000000000" pitchFamily="50" charset="-128"/>
              </a:rPr>
              <a:t> 製品</a:t>
            </a:r>
            <a:r>
              <a:rPr lang="ja-JP" altLang="en-US" sz="2000" b="1" dirty="0">
                <a:solidFill>
                  <a:srgbClr val="152543"/>
                </a:solidFill>
                <a:latin typeface="BIZ UDPゴシック" panose="020B0400000000000000" pitchFamily="50" charset="-128"/>
                <a:ea typeface="BIZ UDPゴシック" panose="020B0400000000000000" pitchFamily="50" charset="-128"/>
              </a:rPr>
              <a:t>の欠陥によって事故が発生した際に、中立・公平な立場で相談の</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dirty="0" smtClean="0">
                <a:solidFill>
                  <a:srgbClr val="152543"/>
                </a:solidFill>
                <a:latin typeface="BIZ UDPゴシック" panose="020B0400000000000000" pitchFamily="50" charset="-128"/>
                <a:ea typeface="BIZ UDPゴシック" panose="020B0400000000000000" pitchFamily="50" charset="-128"/>
              </a:rPr>
              <a:t> 斡旋</a:t>
            </a:r>
            <a:r>
              <a:rPr lang="ja-JP" altLang="en-US" sz="2000" b="1" dirty="0">
                <a:solidFill>
                  <a:srgbClr val="152543"/>
                </a:solidFill>
                <a:latin typeface="BIZ UDPゴシック" panose="020B0400000000000000" pitchFamily="50" charset="-128"/>
                <a:ea typeface="BIZ UDPゴシック" panose="020B0400000000000000" pitchFamily="50" charset="-128"/>
              </a:rPr>
              <a:t>や裁判外紛争処理を行なう機関。</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a:p>
            <a:pPr lvl="0"/>
            <a:r>
              <a:rPr lang="ja-JP" altLang="en-US" sz="2000" b="1" dirty="0">
                <a:solidFill>
                  <a:srgbClr val="152543"/>
                </a:solidFill>
                <a:latin typeface="BIZ UDPゴシック" panose="020B0400000000000000" pitchFamily="50" charset="-128"/>
                <a:ea typeface="BIZ UDPゴシック" panose="020B0400000000000000" pitchFamily="50" charset="-128"/>
              </a:rPr>
              <a:t>　　</a:t>
            </a:r>
            <a:r>
              <a:rPr lang="ja-JP" altLang="en-US" sz="2000" b="1">
                <a:solidFill>
                  <a:srgbClr val="152543"/>
                </a:solidFill>
                <a:latin typeface="BIZ UDPゴシック" panose="020B0400000000000000" pitchFamily="50" charset="-128"/>
                <a:ea typeface="BIZ UDPゴシック" panose="020B0400000000000000" pitchFamily="50" charset="-128"/>
              </a:rPr>
              <a:t>　</a:t>
            </a:r>
            <a:r>
              <a:rPr lang="ja-JP" altLang="en-US" sz="2000" b="1" smtClean="0">
                <a:solidFill>
                  <a:srgbClr val="152543"/>
                </a:solidFill>
                <a:latin typeface="BIZ UDPゴシック" panose="020B0400000000000000" pitchFamily="50" charset="-128"/>
                <a:ea typeface="BIZ UDPゴシック" panose="020B0400000000000000" pitchFamily="50" charset="-128"/>
              </a:rPr>
              <a:t> 家電</a:t>
            </a:r>
            <a:r>
              <a:rPr lang="ja-JP" altLang="en-US" sz="2000" b="1" dirty="0">
                <a:solidFill>
                  <a:srgbClr val="152543"/>
                </a:solidFill>
                <a:latin typeface="BIZ UDPゴシック" panose="020B0400000000000000" pitchFamily="50" charset="-128"/>
                <a:ea typeface="BIZ UDPゴシック" panose="020B0400000000000000" pitchFamily="50" charset="-128"/>
              </a:rPr>
              <a:t>製品、化粧品など他分野の</a:t>
            </a:r>
            <a:r>
              <a:rPr lang="en-US" altLang="ja-JP" sz="2000" b="1" dirty="0">
                <a:solidFill>
                  <a:srgbClr val="152543"/>
                </a:solidFill>
                <a:latin typeface="BIZ UDPゴシック" panose="020B0400000000000000" pitchFamily="50" charset="-128"/>
                <a:ea typeface="BIZ UDPゴシック" panose="020B0400000000000000" pitchFamily="50" charset="-128"/>
              </a:rPr>
              <a:t>PL</a:t>
            </a:r>
            <a:r>
              <a:rPr lang="ja-JP" altLang="en-US" sz="2000" b="1" dirty="0">
                <a:solidFill>
                  <a:srgbClr val="152543"/>
                </a:solidFill>
                <a:latin typeface="BIZ UDPゴシック" panose="020B0400000000000000" pitchFamily="50" charset="-128"/>
                <a:ea typeface="BIZ UDPゴシック" panose="020B0400000000000000" pitchFamily="50" charset="-128"/>
              </a:rPr>
              <a:t>センターがあります。</a:t>
            </a:r>
            <a:endParaRPr lang="en-US" altLang="ja-JP" sz="2000" b="1" dirty="0">
              <a:solidFill>
                <a:srgbClr val="152543"/>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5296" y="5448300"/>
            <a:ext cx="1290319" cy="1290319"/>
          </a:xfrm>
          <a:prstGeom prst="rect">
            <a:avLst/>
          </a:prstGeom>
        </p:spPr>
      </p:pic>
      <p:sp>
        <p:nvSpPr>
          <p:cNvPr id="7" name="四角形: 角を丸くする 6">
            <a:extLst>
              <a:ext uri="{FF2B5EF4-FFF2-40B4-BE49-F238E27FC236}">
                <a16:creationId xmlns:a16="http://schemas.microsoft.com/office/drawing/2014/main" xmlns="" id="{D03B0652-EAA7-4ECE-B20C-BE7B933DAE6F}"/>
              </a:ext>
            </a:extLst>
          </p:cNvPr>
          <p:cNvSpPr/>
          <p:nvPr/>
        </p:nvSpPr>
        <p:spPr>
          <a:xfrm flipV="1">
            <a:off x="1" y="0"/>
            <a:ext cx="4920342" cy="133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382067" y="296015"/>
            <a:ext cx="3710961" cy="769441"/>
          </a:xfrm>
          <a:prstGeom prst="rect">
            <a:avLst/>
          </a:prstGeom>
        </p:spPr>
        <p:txBody>
          <a:bodyPr wrap="square">
            <a:spAutoFit/>
          </a:bodyPr>
          <a:lstStyle/>
          <a:p>
            <a:pPr lvl="0"/>
            <a:r>
              <a:rPr lang="ja-JP" altLang="en-US" sz="4400" b="1" dirty="0">
                <a:solidFill>
                  <a:schemeClr val="bg1"/>
                </a:solidFill>
                <a:latin typeface="Meiryo UI" panose="020B0604030504040204" pitchFamily="50" charset="-128"/>
                <a:ea typeface="Meiryo UI" panose="020B0604030504040204" pitchFamily="50" charset="-128"/>
              </a:rPr>
              <a:t>被害の相談先</a:t>
            </a:r>
            <a:endParaRPr lang="en-US" altLang="ja-JP" sz="44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3545" y="30124"/>
            <a:ext cx="2748455" cy="2167386"/>
          </a:xfrm>
          <a:prstGeom prst="rect">
            <a:avLst/>
          </a:prstGeom>
        </p:spPr>
      </p:pic>
      <p:sp>
        <p:nvSpPr>
          <p:cNvPr id="5" name="正方形/長方形 4"/>
          <p:cNvSpPr/>
          <p:nvPr/>
        </p:nvSpPr>
        <p:spPr>
          <a:xfrm>
            <a:off x="10825432" y="5186690"/>
            <a:ext cx="1188146" cy="261610"/>
          </a:xfrm>
          <a:prstGeom prst="rect">
            <a:avLst/>
          </a:prstGeom>
        </p:spPr>
        <p:txBody>
          <a:bodyPr wrap="none">
            <a:spAutoFit/>
          </a:bodyPr>
          <a:lstStyle/>
          <a:p>
            <a:r>
              <a:rPr lang="en-US" altLang="ja-JP" sz="1050" b="1" dirty="0">
                <a:solidFill>
                  <a:srgbClr val="152543"/>
                </a:solidFill>
                <a:latin typeface="BIZ UDPゴシック" panose="020B0400000000000000" pitchFamily="50" charset="-128"/>
                <a:ea typeface="BIZ UDPゴシック" panose="020B0400000000000000" pitchFamily="50" charset="-128"/>
              </a:rPr>
              <a:t>PL</a:t>
            </a:r>
            <a:r>
              <a:rPr lang="ja-JP" altLang="en-US" sz="1050" b="1" dirty="0">
                <a:solidFill>
                  <a:srgbClr val="152543"/>
                </a:solidFill>
                <a:latin typeface="BIZ UDPゴシック" panose="020B0400000000000000" pitchFamily="50" charset="-128"/>
                <a:ea typeface="BIZ UDPゴシック" panose="020B0400000000000000" pitchFamily="50" charset="-128"/>
              </a:rPr>
              <a:t>センター一覧</a:t>
            </a:r>
            <a:endParaRPr lang="ja-JP" altLang="en-US" sz="1050" dirty="0"/>
          </a:p>
        </p:txBody>
      </p:sp>
    </p:spTree>
    <p:extLst>
      <p:ext uri="{BB962C8B-B14F-4D97-AF65-F5344CB8AC3E}">
        <p14:creationId xmlns:p14="http://schemas.microsoft.com/office/powerpoint/2010/main" val="2498853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6830</TotalTime>
  <Words>960</Words>
  <Application>Microsoft Office PowerPoint</Application>
  <PresentationFormat>ワイド画面</PresentationFormat>
  <Paragraphs>246</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BIZ UDPゴシック</vt:lpstr>
      <vt:lpstr>BIZ UDゴシック</vt: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dc:creator>
  <cp:lastModifiedBy>福田 麻衣</cp:lastModifiedBy>
  <cp:revision>454</cp:revision>
  <cp:lastPrinted>2022-02-08T01:18:20Z</cp:lastPrinted>
  <dcterms:created xsi:type="dcterms:W3CDTF">2021-09-07T06:20:39Z</dcterms:created>
  <dcterms:modified xsi:type="dcterms:W3CDTF">2022-05-20T02:54:23Z</dcterms:modified>
</cp:coreProperties>
</file>