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2188" y="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3079041" cy="512143"/>
          </a:xfrm>
          <a:prstGeom prst="rect">
            <a:avLst/>
          </a:prstGeom>
        </p:spPr>
        <p:txBody>
          <a:bodyPr vert="horz" lIns="95477" tIns="47740" rIns="95477" bIns="4774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348" y="3"/>
            <a:ext cx="3079040" cy="512143"/>
          </a:xfrm>
          <a:prstGeom prst="rect">
            <a:avLst/>
          </a:prstGeom>
        </p:spPr>
        <p:txBody>
          <a:bodyPr vert="horz" lIns="95477" tIns="47740" rIns="95477" bIns="47740" rtlCol="0"/>
          <a:lstStyle>
            <a:lvl1pPr algn="r">
              <a:defRPr sz="1200"/>
            </a:lvl1pPr>
          </a:lstStyle>
          <a:p>
            <a:fld id="{7CD6BDB9-3B08-435C-B361-B4D1DE441B55}"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720824"/>
            <a:ext cx="3079041" cy="512142"/>
          </a:xfrm>
          <a:prstGeom prst="rect">
            <a:avLst/>
          </a:prstGeom>
        </p:spPr>
        <p:txBody>
          <a:bodyPr vert="horz" lIns="95477" tIns="47740" rIns="95477" bIns="4774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348" y="9720824"/>
            <a:ext cx="3079040" cy="512142"/>
          </a:xfrm>
          <a:prstGeom prst="rect">
            <a:avLst/>
          </a:prstGeom>
        </p:spPr>
        <p:txBody>
          <a:bodyPr vert="horz" lIns="95477" tIns="47740" rIns="95477" bIns="47740" rtlCol="0" anchor="b"/>
          <a:lstStyle>
            <a:lvl1pPr algn="r">
              <a:defRPr sz="1200"/>
            </a:lvl1pPr>
          </a:lstStyle>
          <a:p>
            <a:fld id="{8B231074-6073-4422-A9D2-32535B505AD1}" type="slidenum">
              <a:rPr kumimoji="1" lang="ja-JP" altLang="en-US" smtClean="0"/>
              <a:t>‹#›</a:t>
            </a:fld>
            <a:endParaRPr kumimoji="1" lang="ja-JP" altLang="en-US"/>
          </a:p>
        </p:txBody>
      </p:sp>
    </p:spTree>
    <p:extLst>
      <p:ext uri="{BB962C8B-B14F-4D97-AF65-F5344CB8AC3E}">
        <p14:creationId xmlns:p14="http://schemas.microsoft.com/office/powerpoint/2010/main" val="342168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3079041" cy="512143"/>
          </a:xfrm>
          <a:prstGeom prst="rect">
            <a:avLst/>
          </a:prstGeom>
        </p:spPr>
        <p:txBody>
          <a:bodyPr vert="horz" lIns="95477" tIns="47740" rIns="95477" bIns="4774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348" y="3"/>
            <a:ext cx="3079040" cy="512143"/>
          </a:xfrm>
          <a:prstGeom prst="rect">
            <a:avLst/>
          </a:prstGeom>
        </p:spPr>
        <p:txBody>
          <a:bodyPr vert="horz" lIns="95477" tIns="47740" rIns="95477" bIns="47740" rtlCol="0"/>
          <a:lstStyle>
            <a:lvl1pPr algn="r">
              <a:defRPr sz="1200"/>
            </a:lvl1pPr>
          </a:lstStyle>
          <a:p>
            <a:fld id="{AD002CC6-BC5F-42C1-A063-3937F980BD79}"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2222500" y="766763"/>
            <a:ext cx="2659063" cy="3840162"/>
          </a:xfrm>
          <a:prstGeom prst="rect">
            <a:avLst/>
          </a:prstGeom>
          <a:noFill/>
          <a:ln w="12700">
            <a:solidFill>
              <a:prstClr val="black"/>
            </a:solidFill>
          </a:ln>
        </p:spPr>
        <p:txBody>
          <a:bodyPr vert="horz" lIns="95477" tIns="47740" rIns="95477" bIns="47740" rtlCol="0" anchor="ctr"/>
          <a:lstStyle/>
          <a:p>
            <a:endParaRPr lang="ja-JP" altLang="en-US"/>
          </a:p>
        </p:txBody>
      </p:sp>
      <p:sp>
        <p:nvSpPr>
          <p:cNvPr id="5" name="ノート プレースホルダー 4"/>
          <p:cNvSpPr>
            <a:spLocks noGrp="1"/>
          </p:cNvSpPr>
          <p:nvPr>
            <p:ph type="body" sz="quarter" idx="3"/>
          </p:nvPr>
        </p:nvSpPr>
        <p:spPr>
          <a:xfrm>
            <a:off x="709907" y="4861234"/>
            <a:ext cx="5684255" cy="4605988"/>
          </a:xfrm>
          <a:prstGeom prst="rect">
            <a:avLst/>
          </a:prstGeom>
        </p:spPr>
        <p:txBody>
          <a:bodyPr vert="horz" lIns="95477" tIns="47740" rIns="95477" bIns="477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20824"/>
            <a:ext cx="3079041" cy="512142"/>
          </a:xfrm>
          <a:prstGeom prst="rect">
            <a:avLst/>
          </a:prstGeom>
        </p:spPr>
        <p:txBody>
          <a:bodyPr vert="horz" lIns="95477" tIns="47740" rIns="95477" bIns="477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348" y="9720824"/>
            <a:ext cx="3079040" cy="512142"/>
          </a:xfrm>
          <a:prstGeom prst="rect">
            <a:avLst/>
          </a:prstGeom>
        </p:spPr>
        <p:txBody>
          <a:bodyPr vert="horz" lIns="95477" tIns="47740" rIns="95477" bIns="47740" rtlCol="0" anchor="b"/>
          <a:lstStyle>
            <a:lvl1pPr algn="r">
              <a:defRPr sz="1200"/>
            </a:lvl1pPr>
          </a:lstStyle>
          <a:p>
            <a:fld id="{B8160918-1AB3-4D93-868E-978D83B5C461}" type="slidenum">
              <a:rPr kumimoji="1" lang="ja-JP" altLang="en-US" smtClean="0"/>
              <a:t>‹#›</a:t>
            </a:fld>
            <a:endParaRPr kumimoji="1" lang="ja-JP" altLang="en-US"/>
          </a:p>
        </p:txBody>
      </p:sp>
    </p:spTree>
    <p:extLst>
      <p:ext uri="{BB962C8B-B14F-4D97-AF65-F5344CB8AC3E}">
        <p14:creationId xmlns:p14="http://schemas.microsoft.com/office/powerpoint/2010/main" val="3833563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8160918-1AB3-4D93-868E-978D83B5C461}" type="slidenum">
              <a:rPr kumimoji="1" lang="ja-JP" altLang="en-US" smtClean="0"/>
              <a:t>1</a:t>
            </a:fld>
            <a:endParaRPr kumimoji="1" lang="ja-JP" altLang="en-US"/>
          </a:p>
        </p:txBody>
      </p:sp>
    </p:spTree>
    <p:extLst>
      <p:ext uri="{BB962C8B-B14F-4D97-AF65-F5344CB8AC3E}">
        <p14:creationId xmlns:p14="http://schemas.microsoft.com/office/powerpoint/2010/main" val="380893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370943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374033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40263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285268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81411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22320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175201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428709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244921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320270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6D0E5C-7A5F-4CF9-AED7-C5B93DC7F56B}"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99760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B6D0E5C-7A5F-4CF9-AED7-C5B93DC7F56B}"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587A6F62-5DD5-4264-91CC-2C176AE56AA6}" type="slidenum">
              <a:rPr kumimoji="1" lang="ja-JP" altLang="en-US" smtClean="0"/>
              <a:t>‹#›</a:t>
            </a:fld>
            <a:endParaRPr kumimoji="1" lang="ja-JP" altLang="en-US"/>
          </a:p>
        </p:txBody>
      </p:sp>
    </p:spTree>
    <p:extLst>
      <p:ext uri="{BB962C8B-B14F-4D97-AF65-F5344CB8AC3E}">
        <p14:creationId xmlns:p14="http://schemas.microsoft.com/office/powerpoint/2010/main" val="3902812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98679"/>
            <a:ext cx="6858000" cy="864096"/>
          </a:xfrm>
          <a:solidFill>
            <a:schemeClr val="tx2"/>
          </a:solidFill>
        </p:spPr>
        <p:txBody>
          <a:bodyPr>
            <a:normAutofit fontScale="90000"/>
          </a:bodyPr>
          <a:lstStyle/>
          <a:p>
            <a:r>
              <a:rPr lang="ja-JP" altLang="en-US" sz="3100" b="1" dirty="0">
                <a:solidFill>
                  <a:schemeClr val="bg1"/>
                </a:solidFill>
                <a:latin typeface="BIZ UDPゴシック" panose="020B0400000000000000" pitchFamily="50" charset="-128"/>
                <a:ea typeface="BIZ UDPゴシック" panose="020B0400000000000000" pitchFamily="50" charset="-128"/>
              </a:rPr>
              <a:t>「通いの場」</a:t>
            </a:r>
            <a:r>
              <a:rPr lang="ja-JP" altLang="en-US" sz="2000" b="1" dirty="0">
                <a:solidFill>
                  <a:schemeClr val="bg1"/>
                </a:solidFill>
                <a:latin typeface="BIZ UDPゴシック" panose="020B0400000000000000" pitchFamily="50" charset="-128"/>
                <a:ea typeface="BIZ UDPゴシック" panose="020B0400000000000000" pitchFamily="50" charset="-128"/>
              </a:rPr>
              <a:t>での</a:t>
            </a:r>
            <a:r>
              <a:rPr lang="ja-JP" altLang="en-US" sz="3100" b="1" dirty="0">
                <a:solidFill>
                  <a:schemeClr val="bg1"/>
                </a:solidFill>
                <a:latin typeface="BIZ UDPゴシック" panose="020B0400000000000000" pitchFamily="50" charset="-128"/>
                <a:ea typeface="BIZ UDPゴシック" panose="020B0400000000000000" pitchFamily="50" charset="-128"/>
              </a:rPr>
              <a:t>安心・安全</a:t>
            </a:r>
            <a:r>
              <a:rPr lang="ja-JP" altLang="en-US" sz="2000" b="1" dirty="0">
                <a:solidFill>
                  <a:schemeClr val="bg1"/>
                </a:solidFill>
                <a:latin typeface="BIZ UDPゴシック" panose="020B0400000000000000" pitchFamily="50" charset="-128"/>
                <a:ea typeface="BIZ UDPゴシック" panose="020B0400000000000000" pitchFamily="50" charset="-128"/>
              </a:rPr>
              <a:t>のための</a:t>
            </a:r>
            <a:r>
              <a:rPr lang="ja-JP" altLang="en-US" sz="2700" b="1" dirty="0">
                <a:solidFill>
                  <a:schemeClr val="bg1"/>
                </a:solidFill>
                <a:latin typeface="BIZ UDPゴシック" panose="020B0400000000000000" pitchFamily="50" charset="-128"/>
                <a:ea typeface="BIZ UDPゴシック" panose="020B0400000000000000" pitchFamily="50" charset="-128"/>
              </a:rPr>
              <a:t>活動</a:t>
            </a:r>
            <a:r>
              <a:rPr lang="ja-JP" altLang="en-US" sz="2800" b="1" dirty="0">
                <a:solidFill>
                  <a:schemeClr val="bg1"/>
                </a:solidFill>
                <a:latin typeface="BIZ UDPゴシック" panose="020B0400000000000000" pitchFamily="50" charset="-128"/>
                <a:ea typeface="BIZ UDPゴシック" panose="020B0400000000000000" pitchFamily="50" charset="-128"/>
              </a:rPr>
              <a:t>ポイント</a:t>
            </a:r>
            <a:endParaRPr kumimoji="1" lang="ja-JP" altLang="en-US" sz="2800" b="1" dirty="0">
              <a:solidFill>
                <a:schemeClr val="bg1"/>
              </a:solidFill>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2711" y="1258191"/>
            <a:ext cx="6871955" cy="49512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600" b="1"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8" name="タイトル 1"/>
          <p:cNvSpPr txBox="1">
            <a:spLocks/>
          </p:cNvSpPr>
          <p:nvPr/>
        </p:nvSpPr>
        <p:spPr>
          <a:xfrm>
            <a:off x="-5736" y="894669"/>
            <a:ext cx="1916832" cy="363522"/>
          </a:xfrm>
          <a:prstGeom prst="rect">
            <a:avLst/>
          </a:prstGeom>
          <a:solidFill>
            <a:schemeClr val="accent3">
              <a:lumMod val="50000"/>
            </a:schemeClr>
          </a:solidFill>
          <a:ln>
            <a:no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solidFill>
                  <a:schemeClr val="bg1"/>
                </a:solidFill>
                <a:latin typeface="BIZ UDPゴシック" panose="020B0400000000000000" pitchFamily="50" charset="-128"/>
                <a:ea typeface="BIZ UDPゴシック" panose="020B0400000000000000" pitchFamily="50" charset="-128"/>
              </a:rPr>
              <a:t>参加者の皆さまへ</a:t>
            </a:r>
          </a:p>
        </p:txBody>
      </p:sp>
      <p:sp>
        <p:nvSpPr>
          <p:cNvPr id="9" name="タイトル 1"/>
          <p:cNvSpPr txBox="1">
            <a:spLocks/>
          </p:cNvSpPr>
          <p:nvPr/>
        </p:nvSpPr>
        <p:spPr>
          <a:xfrm>
            <a:off x="49578" y="1328415"/>
            <a:ext cx="3744417" cy="1150725"/>
          </a:xfrm>
          <a:prstGeom prst="roundRect">
            <a:avLst/>
          </a:prstGeom>
          <a:solidFill>
            <a:schemeClr val="bg1"/>
          </a:solidFill>
          <a:ln>
            <a:solidFill>
              <a:schemeClr val="tx1"/>
            </a:solidFill>
            <a:prstDash val="solid"/>
          </a:ln>
        </p:spPr>
        <p:txBody>
          <a:bodyPr vert="horz" lIns="91440" tIns="45720" rIns="91440" bIns="45720" rtlCol="0" anchor="ctr">
            <a:normAutofit fontScale="6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UD デジタル 教科書体 NK-B" panose="02020700000000000000" pitchFamily="18" charset="-128"/>
                <a:ea typeface="UD デジタル 教科書体 NK-B" panose="02020700000000000000" pitchFamily="18" charset="-128"/>
              </a:rPr>
              <a:t>✔体調</a:t>
            </a:r>
            <a:r>
              <a:rPr lang="ja-JP" altLang="en-US" sz="1300" dirty="0">
                <a:latin typeface="UD デジタル 教科書体 NK-B" panose="02020700000000000000" pitchFamily="18" charset="-128"/>
                <a:ea typeface="UD デジタル 教科書体 NK-B" panose="02020700000000000000" pitchFamily="18" charset="-128"/>
              </a:rPr>
              <a:t>のチェック</a:t>
            </a:r>
            <a:endParaRPr lang="en-US" altLang="ja-JP" sz="14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体温が平熱である</a:t>
            </a:r>
            <a:r>
              <a:rPr lang="ja-JP" altLang="en-US" sz="1200" dirty="0">
                <a:latin typeface="UD デジタル 教科書体 NK-B" panose="02020700000000000000" pitchFamily="18" charset="-128"/>
                <a:ea typeface="UD デジタル 教科書体 NK-B" panose="02020700000000000000" pitchFamily="18" charset="-128"/>
              </a:rPr>
              <a:t>（</a:t>
            </a:r>
            <a:r>
              <a:rPr lang="en-US" altLang="ja-JP" sz="1200" dirty="0">
                <a:latin typeface="UD デジタル 教科書体 NK-B" panose="02020700000000000000" pitchFamily="18" charset="-128"/>
                <a:ea typeface="UD デジタル 教科書体 NK-B" panose="02020700000000000000" pitchFamily="18" charset="-128"/>
              </a:rPr>
              <a:t>37.5</a:t>
            </a:r>
            <a:r>
              <a:rPr lang="ja-JP" altLang="en-US" sz="1200" dirty="0">
                <a:latin typeface="UD デジタル 教科書体 NK-B" panose="02020700000000000000" pitchFamily="18" charset="-128"/>
                <a:ea typeface="UD デジタル 教科書体 NK-B" panose="02020700000000000000" pitchFamily="18" charset="-128"/>
              </a:rPr>
              <a:t>℃未満）</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風邪の症状</a:t>
            </a:r>
            <a:r>
              <a:rPr lang="ja-JP" altLang="en-US" sz="1200" dirty="0">
                <a:latin typeface="UD デジタル 教科書体 NK-B" panose="02020700000000000000" pitchFamily="18" charset="-128"/>
                <a:ea typeface="UD デジタル 教科書体 NK-B" panose="02020700000000000000" pitchFamily="18" charset="-128"/>
              </a:rPr>
              <a:t>（</a:t>
            </a:r>
            <a:r>
              <a:rPr lang="ja-JP" altLang="ja-JP" sz="1200" dirty="0">
                <a:latin typeface="UD デジタル 教科書体 NK-B" panose="02020700000000000000" pitchFamily="18" charset="-128"/>
                <a:ea typeface="UD デジタル 教科書体 NK-B" panose="02020700000000000000" pitchFamily="18" charset="-128"/>
              </a:rPr>
              <a:t>咳，のどの痛み</a:t>
            </a:r>
            <a:r>
              <a:rPr lang="ja-JP" altLang="en-US" sz="1200" dirty="0">
                <a:latin typeface="UD デジタル 教科書体 NK-B" panose="02020700000000000000" pitchFamily="18" charset="-128"/>
                <a:ea typeface="UD デジタル 教科書体 NK-B" panose="02020700000000000000" pitchFamily="18" charset="-128"/>
              </a:rPr>
              <a:t>，鼻水</a:t>
            </a:r>
            <a:r>
              <a:rPr lang="ja-JP" altLang="ja-JP" sz="1200" dirty="0">
                <a:latin typeface="UD デジタル 教科書体 NK-B" panose="02020700000000000000" pitchFamily="18" charset="-128"/>
                <a:ea typeface="UD デジタル 教科書体 NK-B" panose="02020700000000000000" pitchFamily="18" charset="-128"/>
              </a:rPr>
              <a:t>など</a:t>
            </a:r>
            <a:r>
              <a:rPr lang="ja-JP" altLang="en-US" sz="12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がな</a:t>
            </a:r>
            <a:r>
              <a:rPr lang="ja-JP" altLang="en-US" sz="1300" dirty="0">
                <a:latin typeface="UD デジタル 教科書体 NK-B" panose="02020700000000000000" pitchFamily="18" charset="-128"/>
                <a:ea typeface="UD デジタル 教科書体 NK-B" panose="02020700000000000000" pitchFamily="18" charset="-128"/>
              </a:rPr>
              <a:t>い</a:t>
            </a:r>
            <a:endParaRPr lang="en-US" altLang="ja-JP" sz="13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息苦しさ</a:t>
            </a:r>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だるさがない</a:t>
            </a:r>
            <a:endParaRPr lang="en-US" altLang="ja-JP" sz="13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□頭痛，関節痛，筋肉痛がない</a:t>
            </a:r>
            <a:endParaRPr lang="en-US" altLang="ja-JP" sz="13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嗅覚</a:t>
            </a:r>
            <a:r>
              <a:rPr lang="ja-JP" altLang="en-US" sz="1300" dirty="0">
                <a:latin typeface="UD デジタル 教科書体 NK-B" panose="02020700000000000000" pitchFamily="18" charset="-128"/>
                <a:ea typeface="UD デジタル 教科書体 NK-B" panose="02020700000000000000" pitchFamily="18" charset="-128"/>
              </a:rPr>
              <a:t>・</a:t>
            </a:r>
            <a:r>
              <a:rPr lang="ja-JP" altLang="ja-JP" sz="1300" dirty="0">
                <a:latin typeface="UD デジタル 教科書体 NK-B" panose="02020700000000000000" pitchFamily="18" charset="-128"/>
                <a:ea typeface="UD デジタル 教科書体 NK-B" panose="02020700000000000000" pitchFamily="18" charset="-128"/>
              </a:rPr>
              <a:t>味覚の異常がない</a:t>
            </a:r>
            <a:endParaRPr lang="en-US" altLang="ja-JP" sz="1300" dirty="0">
              <a:latin typeface="UD デジタル 教科書体 NK-B" panose="02020700000000000000" pitchFamily="18" charset="-128"/>
              <a:ea typeface="UD デジタル 教科書体 NK-B" panose="02020700000000000000" pitchFamily="18" charset="-128"/>
            </a:endParaRPr>
          </a:p>
          <a:p>
            <a:pPr algn="l"/>
            <a:r>
              <a:rPr lang="ja-JP" altLang="en-US" sz="1300" dirty="0">
                <a:latin typeface="UD デジタル 教科書体 NK-B" panose="02020700000000000000" pitchFamily="18" charset="-128"/>
                <a:ea typeface="UD デジタル 教科書体 NK-B" panose="02020700000000000000" pitchFamily="18" charset="-128"/>
              </a:rPr>
              <a:t>□体が重く感じる，疲れやすい，ということがない</a:t>
            </a:r>
          </a:p>
          <a:p>
            <a:pPr algn="l"/>
            <a:r>
              <a:rPr lang="ja-JP" altLang="en-US" sz="1300" dirty="0">
                <a:latin typeface="UD デジタル 教科書体 NK-B" panose="02020700000000000000" pitchFamily="18" charset="-128"/>
                <a:ea typeface="UD デジタル 教科書体 NK-B" panose="02020700000000000000" pitchFamily="18" charset="-128"/>
              </a:rPr>
              <a:t>□嘔気，嘔吐，腹痛，下痢がない</a:t>
            </a:r>
          </a:p>
        </p:txBody>
      </p:sp>
      <p:sp>
        <p:nvSpPr>
          <p:cNvPr id="10" name="タイトル 1"/>
          <p:cNvSpPr txBox="1">
            <a:spLocks/>
          </p:cNvSpPr>
          <p:nvPr/>
        </p:nvSpPr>
        <p:spPr>
          <a:xfrm>
            <a:off x="3874379" y="1379127"/>
            <a:ext cx="2938997" cy="1136780"/>
          </a:xfrm>
          <a:prstGeom prst="roundRect">
            <a:avLst/>
          </a:prstGeom>
          <a:solidFill>
            <a:schemeClr val="bg1"/>
          </a:solidFill>
          <a:ln w="9525">
            <a:solidFill>
              <a:schemeClr val="tx1"/>
            </a:solidFill>
            <a:prstDash val="solid"/>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latin typeface="UD デジタル 教科書体 NK-B" panose="02020700000000000000" pitchFamily="18" charset="-128"/>
                <a:ea typeface="UD デジタル 教科書体 NK-B" panose="02020700000000000000" pitchFamily="18" charset="-128"/>
              </a:rPr>
              <a:t>✔持ち物</a:t>
            </a:r>
            <a:r>
              <a:rPr lang="ja-JP" altLang="en-US" sz="1200" dirty="0">
                <a:latin typeface="UD デジタル 教科書体 NK-B" panose="02020700000000000000" pitchFamily="18" charset="-128"/>
                <a:ea typeface="UD デジタル 教科書体 NK-B" panose="02020700000000000000" pitchFamily="18" charset="-128"/>
              </a:rPr>
              <a:t>などのチェック</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a:t>
            </a:r>
            <a:r>
              <a:rPr lang="ja-JP" altLang="en-US" sz="1200" dirty="0" smtClean="0">
                <a:latin typeface="UD デジタル 教科書体 NK-B" panose="02020700000000000000" pitchFamily="18" charset="-128"/>
                <a:ea typeface="UD デジタル 教科書体 NK-B" panose="02020700000000000000" pitchFamily="18" charset="-128"/>
              </a:rPr>
              <a:t>マスク</a:t>
            </a:r>
            <a:r>
              <a:rPr lang="ja-JP" altLang="en-US" sz="1100" dirty="0" smtClean="0">
                <a:latin typeface="UD デジタル 教科書体 NK-B" panose="02020700000000000000" pitchFamily="18" charset="-128"/>
                <a:ea typeface="UD デジタル 教科書体 NK-B" panose="02020700000000000000" pitchFamily="18" charset="-128"/>
              </a:rPr>
              <a:t>（</a:t>
            </a:r>
            <a:r>
              <a:rPr lang="en-US" altLang="ja-JP" sz="1100" dirty="0" smtClean="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２）</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□飲み物</a:t>
            </a:r>
            <a:r>
              <a:rPr lang="ja-JP" altLang="en-US" sz="1000" dirty="0">
                <a:latin typeface="UD デジタル 教科書体 NK-B" panose="02020700000000000000" pitchFamily="18" charset="-128"/>
                <a:ea typeface="UD デジタル 教科書体 NK-B" panose="02020700000000000000" pitchFamily="18" charset="-128"/>
              </a:rPr>
              <a:t>（自分専用のもの）</a:t>
            </a:r>
            <a:endParaRPr lang="en-US" altLang="ja-JP" sz="10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□タオル</a:t>
            </a:r>
            <a:r>
              <a:rPr lang="ja-JP" altLang="en-US" sz="1000" dirty="0">
                <a:latin typeface="UD デジタル 教科書体 NK-B" panose="02020700000000000000" pitchFamily="18" charset="-128"/>
                <a:ea typeface="UD デジタル 教科書体 NK-B" panose="02020700000000000000" pitchFamily="18" charset="-128"/>
              </a:rPr>
              <a:t>（自分専用のもの</a:t>
            </a:r>
            <a:r>
              <a:rPr lang="ja-JP" altLang="en-US" sz="1000" dirty="0" smtClean="0">
                <a:latin typeface="UD デジタル 教科書体 NK-B" panose="02020700000000000000" pitchFamily="18" charset="-128"/>
                <a:ea typeface="UD デジタル 教科書体 NK-B" panose="02020700000000000000" pitchFamily="18" charset="-128"/>
              </a:rPr>
              <a:t>）</a:t>
            </a:r>
            <a:endParaRPr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1" name="タイトル 1"/>
          <p:cNvSpPr txBox="1">
            <a:spLocks/>
          </p:cNvSpPr>
          <p:nvPr/>
        </p:nvSpPr>
        <p:spPr>
          <a:xfrm>
            <a:off x="51600" y="5183436"/>
            <a:ext cx="6743331" cy="993700"/>
          </a:xfrm>
          <a:prstGeom prst="rect">
            <a:avLst/>
          </a:prstGeom>
          <a:solidFill>
            <a:schemeClr val="accent3">
              <a:lumMod val="20000"/>
              <a:lumOff val="80000"/>
            </a:schemeClr>
          </a:solidFill>
          <a:ln>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900" dirty="0">
                <a:latin typeface="+mj-ea"/>
              </a:rPr>
              <a:t>（</a:t>
            </a:r>
            <a:r>
              <a:rPr lang="en-US" altLang="ja-JP" sz="900" dirty="0">
                <a:latin typeface="+mj-ea"/>
              </a:rPr>
              <a:t>※</a:t>
            </a:r>
            <a:r>
              <a:rPr lang="ja-JP" altLang="en-US" sz="900" dirty="0">
                <a:latin typeface="+mj-ea"/>
              </a:rPr>
              <a:t>１）手洗いは，石けんやハンドソープで</a:t>
            </a:r>
            <a:r>
              <a:rPr lang="en-US" altLang="ja-JP" sz="900" dirty="0">
                <a:latin typeface="+mj-ea"/>
              </a:rPr>
              <a:t>10</a:t>
            </a:r>
            <a:r>
              <a:rPr lang="ja-JP" altLang="en-US" sz="900" dirty="0">
                <a:latin typeface="+mj-ea"/>
              </a:rPr>
              <a:t>秒もみ洗いし，流水で</a:t>
            </a:r>
            <a:r>
              <a:rPr lang="en-US" altLang="ja-JP" sz="900" dirty="0">
                <a:latin typeface="+mj-ea"/>
              </a:rPr>
              <a:t>15</a:t>
            </a:r>
            <a:r>
              <a:rPr lang="ja-JP" altLang="en-US" sz="900" dirty="0">
                <a:latin typeface="+mj-ea"/>
              </a:rPr>
              <a:t>秒すすぐ。手指消毒はアルコール（濃度</a:t>
            </a:r>
            <a:r>
              <a:rPr lang="en-US" altLang="ja-JP" sz="900" dirty="0">
                <a:latin typeface="+mj-ea"/>
              </a:rPr>
              <a:t>70</a:t>
            </a:r>
            <a:r>
              <a:rPr lang="ja-JP" altLang="en-US" sz="900" dirty="0">
                <a:latin typeface="+mj-ea"/>
              </a:rPr>
              <a:t>％以上</a:t>
            </a:r>
            <a:r>
              <a:rPr lang="en-US" altLang="ja-JP" sz="900" dirty="0">
                <a:latin typeface="+mj-ea"/>
              </a:rPr>
              <a:t>95%</a:t>
            </a:r>
            <a:r>
              <a:rPr lang="ja-JP" altLang="en-US" sz="900" dirty="0">
                <a:latin typeface="+mj-ea"/>
              </a:rPr>
              <a:t>以下のエタノール（</a:t>
            </a:r>
            <a:r>
              <a:rPr lang="en-US" altLang="ja-JP" sz="900" dirty="0">
                <a:latin typeface="+mj-ea"/>
              </a:rPr>
              <a:t>※60</a:t>
            </a:r>
            <a:r>
              <a:rPr lang="ja-JP" altLang="en-US" sz="900" dirty="0">
                <a:latin typeface="+mj-ea"/>
              </a:rPr>
              <a:t>％台でも一定の有効性あり））を用いて，よくすりこむ。</a:t>
            </a:r>
            <a:endParaRPr lang="en-US" altLang="ja-JP" sz="900" dirty="0">
              <a:latin typeface="+mj-ea"/>
            </a:endParaRPr>
          </a:p>
          <a:p>
            <a:pPr algn="l"/>
            <a:r>
              <a:rPr lang="ja-JP" altLang="en-US" sz="900" dirty="0">
                <a:latin typeface="+mj-ea"/>
              </a:rPr>
              <a:t>（</a:t>
            </a:r>
            <a:r>
              <a:rPr lang="en-US" altLang="ja-JP" sz="900" dirty="0">
                <a:latin typeface="+mj-ea"/>
              </a:rPr>
              <a:t>※</a:t>
            </a:r>
            <a:r>
              <a:rPr lang="ja-JP" altLang="en-US" sz="900" dirty="0">
                <a:latin typeface="+mj-ea"/>
              </a:rPr>
              <a:t>２</a:t>
            </a:r>
            <a:r>
              <a:rPr lang="ja-JP" altLang="en-US" sz="900" dirty="0" smtClean="0">
                <a:latin typeface="+mj-ea"/>
              </a:rPr>
              <a:t>）</a:t>
            </a:r>
            <a:r>
              <a:rPr lang="ja-JP" altLang="en-US" sz="900" dirty="0">
                <a:latin typeface="+mj-ea"/>
              </a:rPr>
              <a:t>マスクの着用については，推奨とする。また，</a:t>
            </a:r>
            <a:r>
              <a:rPr lang="ja-JP" altLang="en-US" sz="900" dirty="0" smtClean="0">
                <a:latin typeface="+mj-ea"/>
              </a:rPr>
              <a:t>マスク</a:t>
            </a:r>
            <a:r>
              <a:rPr lang="ja-JP" altLang="en-US" sz="900" dirty="0">
                <a:latin typeface="+mj-ea"/>
              </a:rPr>
              <a:t>を着用して運動をする場合には，マスクをしないときに比べて身体への負荷が著しく大きくなる可能性があるので，かかりつけ医の意見を踏まえ，強度を落とすなど，無理のないよう安全第一とする。</a:t>
            </a:r>
          </a:p>
          <a:p>
            <a:pPr algn="l"/>
            <a:r>
              <a:rPr lang="ja-JP" altLang="en-US" sz="900" dirty="0">
                <a:latin typeface="+mj-ea"/>
              </a:rPr>
              <a:t>（</a:t>
            </a:r>
            <a:r>
              <a:rPr lang="en-US" altLang="ja-JP" sz="900" dirty="0">
                <a:latin typeface="+mj-ea"/>
              </a:rPr>
              <a:t>※</a:t>
            </a:r>
            <a:r>
              <a:rPr lang="ja-JP" altLang="en-US" sz="900" dirty="0">
                <a:latin typeface="+mj-ea"/>
              </a:rPr>
              <a:t>３）マスク着用により，熱がこもりやすく，喉の渇きが感じにくくなる。吸い込む空気が温かいため，体温も上がりやすい。息苦しさを感じたときは無理をせず，すぐに</a:t>
            </a:r>
            <a:r>
              <a:rPr lang="ja-JP" altLang="en-US" sz="900" dirty="0" smtClean="0">
                <a:latin typeface="+mj-ea"/>
              </a:rPr>
              <a:t>マスクを外し</a:t>
            </a:r>
            <a:r>
              <a:rPr lang="ja-JP" altLang="en-US" sz="900" dirty="0">
                <a:latin typeface="+mj-ea"/>
              </a:rPr>
              <a:t>，休憩をとる。また，こまめに水分補給を行う。</a:t>
            </a:r>
            <a:endParaRPr lang="en-US" altLang="ja-JP" sz="900" dirty="0">
              <a:latin typeface="+mj-ea"/>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4970" y="1704139"/>
            <a:ext cx="527413" cy="69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5709" y="1761347"/>
            <a:ext cx="255933" cy="672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タイトル 1"/>
          <p:cNvSpPr txBox="1">
            <a:spLocks/>
          </p:cNvSpPr>
          <p:nvPr/>
        </p:nvSpPr>
        <p:spPr>
          <a:xfrm>
            <a:off x="41870" y="2671383"/>
            <a:ext cx="5196540" cy="2446434"/>
          </a:xfrm>
          <a:prstGeom prst="roundRect">
            <a:avLst/>
          </a:prstGeom>
          <a:solidFill>
            <a:schemeClr val="bg1"/>
          </a:solidFill>
          <a:ln>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latin typeface="UD デジタル 教科書体 NK-B" panose="02020700000000000000" pitchFamily="18" charset="-128"/>
                <a:ea typeface="UD デジタル 教科書体 NK-B" panose="02020700000000000000" pitchFamily="18" charset="-128"/>
              </a:rPr>
              <a:t>✔感染予防</a:t>
            </a:r>
            <a:r>
              <a:rPr lang="ja-JP" altLang="en-US" sz="1200" dirty="0">
                <a:latin typeface="UD デジタル 教科書体 NK-B" panose="02020700000000000000" pitchFamily="18" charset="-128"/>
                <a:ea typeface="UD デジタル 教科書体 NK-B" panose="02020700000000000000" pitchFamily="18" charset="-128"/>
              </a:rPr>
              <a:t>のポイント</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□手洗い（手指消毒）をする</a:t>
            </a:r>
            <a:r>
              <a:rPr lang="ja-JP" altLang="en-US" sz="1050" dirty="0">
                <a:latin typeface="UD デジタル 教科書体 NK-B" panose="02020700000000000000" pitchFamily="18" charset="-128"/>
                <a:ea typeface="UD デジタル 教科書体 NK-B" panose="02020700000000000000" pitchFamily="18" charset="-128"/>
              </a:rPr>
              <a:t>（</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１）</a:t>
            </a:r>
            <a:endParaRPr lang="ja-JP" altLang="en-US"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□他の人と十分な距離</a:t>
            </a:r>
            <a:r>
              <a:rPr lang="ja-JP" altLang="en-US" sz="1100" dirty="0">
                <a:latin typeface="UD デジタル 教科書体 NK-B" panose="02020700000000000000" pitchFamily="18" charset="-128"/>
                <a:ea typeface="UD デジタル 教科書体 NK-B" panose="02020700000000000000" pitchFamily="18" charset="-128"/>
              </a:rPr>
              <a:t>（できるだけ２ｍ以上（最低１ｍ））</a:t>
            </a:r>
            <a:r>
              <a:rPr lang="ja-JP" altLang="en-US" sz="1200" dirty="0">
                <a:latin typeface="UD デジタル 教科書体 NK-B" panose="02020700000000000000" pitchFamily="18" charset="-128"/>
                <a:ea typeface="UD デジタル 教科書体 NK-B" panose="02020700000000000000" pitchFamily="18" charset="-128"/>
              </a:rPr>
              <a:t>を確保する</a:t>
            </a:r>
          </a:p>
          <a:p>
            <a:pPr algn="l"/>
            <a:r>
              <a:rPr lang="ja-JP" altLang="en-US" sz="1200" dirty="0">
                <a:latin typeface="UD デジタル 教科書体 NK-B" panose="02020700000000000000" pitchFamily="18" charset="-128"/>
                <a:ea typeface="UD デジタル 教科書体 NK-B" panose="02020700000000000000" pitchFamily="18" charset="-128"/>
              </a:rPr>
              <a:t>□</a:t>
            </a:r>
            <a:r>
              <a:rPr lang="ja-JP" altLang="en-US" sz="1200" dirty="0" smtClean="0">
                <a:latin typeface="UD デジタル 教科書体 NK-B" panose="02020700000000000000" pitchFamily="18" charset="-128"/>
                <a:ea typeface="UD デジタル 教科書体 NK-B" panose="02020700000000000000" pitchFamily="18" charset="-128"/>
              </a:rPr>
              <a:t>マスクを着用する</a:t>
            </a:r>
            <a:r>
              <a:rPr lang="ja-JP" altLang="en-US" sz="1050" dirty="0" smtClean="0">
                <a:latin typeface="UD デジタル 教科書体 NK-B" panose="02020700000000000000" pitchFamily="18" charset="-128"/>
                <a:ea typeface="UD デジタル 教科書体 NK-B" panose="02020700000000000000" pitchFamily="18" charset="-128"/>
              </a:rPr>
              <a:t>（</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２）</a:t>
            </a:r>
            <a:endParaRPr lang="ja-JP" altLang="en-US"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□大声での発声，正面・近距離での会話を控える</a:t>
            </a:r>
            <a:r>
              <a:rPr lang="ja-JP" altLang="en-US" sz="1100" dirty="0">
                <a:latin typeface="UD デジタル 教科書体 NK-B" panose="02020700000000000000" pitchFamily="18" charset="-128"/>
                <a:ea typeface="UD デジタル 教科書体 NK-B" panose="02020700000000000000" pitchFamily="18" charset="-128"/>
              </a:rPr>
              <a:t>（休憩時も気をつける）</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□口腔体操では，正面や真横を避け斜め向かいに座る，同じ方向を向き</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　　互い違いに座るなど工夫し</a:t>
            </a:r>
            <a:r>
              <a:rPr lang="ja-JP" altLang="en-US" sz="1200" dirty="0" smtClean="0">
                <a:latin typeface="UD デジタル 教科書体 NK-B" panose="02020700000000000000" pitchFamily="18" charset="-128"/>
                <a:ea typeface="UD デジタル 教科書体 NK-B" panose="02020700000000000000" pitchFamily="18" charset="-128"/>
              </a:rPr>
              <a:t>，マスクを着用する</a:t>
            </a:r>
            <a:r>
              <a:rPr lang="ja-JP" altLang="en-US" sz="1050" dirty="0" smtClean="0">
                <a:latin typeface="UD デジタル 教科書体 NK-B" panose="02020700000000000000" pitchFamily="18" charset="-128"/>
                <a:ea typeface="UD デジタル 教科書体 NK-B" panose="02020700000000000000" pitchFamily="18" charset="-128"/>
              </a:rPr>
              <a:t>（</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２）</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□会食や茶話会では，正面や真横を避けて斜め向かいに座り，料理は個別</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　　配膳，菓子等は個別包装されたものとし，会話時</a:t>
            </a:r>
            <a:r>
              <a:rPr lang="ja-JP" altLang="en-US" sz="1200" dirty="0" smtClean="0">
                <a:latin typeface="UD デジタル 教科書体 NK-B" panose="02020700000000000000" pitchFamily="18" charset="-128"/>
                <a:ea typeface="UD デジタル 教科書体 NK-B" panose="02020700000000000000" pitchFamily="18" charset="-128"/>
              </a:rPr>
              <a:t>はマスク</a:t>
            </a:r>
            <a:r>
              <a:rPr lang="ja-JP" altLang="en-US" sz="1200" dirty="0">
                <a:latin typeface="UD デジタル 教科書体 NK-B" panose="02020700000000000000" pitchFamily="18" charset="-128"/>
                <a:ea typeface="UD デジタル 教科書体 NK-B" panose="02020700000000000000" pitchFamily="18" charset="-128"/>
              </a:rPr>
              <a:t>を</a:t>
            </a:r>
            <a:r>
              <a:rPr lang="ja-JP" altLang="en-US" sz="1200" dirty="0" smtClean="0">
                <a:latin typeface="UD デジタル 教科書体 NK-B" panose="02020700000000000000" pitchFamily="18" charset="-128"/>
                <a:ea typeface="UD デジタル 教科書体 NK-B" panose="02020700000000000000" pitchFamily="18" charset="-128"/>
              </a:rPr>
              <a:t>着用する</a:t>
            </a:r>
            <a:r>
              <a:rPr lang="ja-JP" altLang="en-US" sz="1050" dirty="0" smtClean="0">
                <a:latin typeface="UD デジタル 教科書体 NK-B" panose="02020700000000000000" pitchFamily="18" charset="-128"/>
                <a:ea typeface="UD デジタル 教科書体 NK-B" panose="02020700000000000000" pitchFamily="18" charset="-128"/>
              </a:rPr>
              <a:t>（</a:t>
            </a:r>
            <a:r>
              <a:rPr lang="en-US" altLang="ja-JP" sz="1050" dirty="0" smtClean="0">
                <a:latin typeface="UD デジタル 教科書体 NK-B" panose="02020700000000000000" pitchFamily="18" charset="-128"/>
                <a:ea typeface="UD デジタル 教科書体 NK-B" panose="02020700000000000000" pitchFamily="18" charset="-128"/>
              </a:rPr>
              <a:t>※</a:t>
            </a:r>
            <a:r>
              <a:rPr lang="ja-JP" altLang="en-US" sz="1050" dirty="0" smtClean="0">
                <a:latin typeface="UD デジタル 教科書体 NK-B" panose="02020700000000000000" pitchFamily="18" charset="-128"/>
                <a:ea typeface="UD デジタル 教科書体 NK-B" panose="02020700000000000000" pitchFamily="18" charset="-128"/>
              </a:rPr>
              <a:t>２）</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smtClean="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こまめに休憩，水分補給をする</a:t>
            </a:r>
            <a:r>
              <a:rPr lang="ja-JP" altLang="en-US" sz="1050" dirty="0">
                <a:latin typeface="UD デジタル 教科書体 NK-B" panose="02020700000000000000" pitchFamily="18" charset="-128"/>
                <a:ea typeface="UD デジタル 教科書体 NK-B" panose="02020700000000000000" pitchFamily="18" charset="-128"/>
              </a:rPr>
              <a:t>（</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３）</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r>
              <a:rPr lang="ja-JP" altLang="en-US" sz="1200" dirty="0">
                <a:latin typeface="UD デジタル 教科書体 NK-B" panose="02020700000000000000" pitchFamily="18" charset="-128"/>
                <a:ea typeface="UD デジタル 教科書体 NK-B" panose="02020700000000000000" pitchFamily="18" charset="-128"/>
              </a:rPr>
              <a:t>□鼻水，唾液などが付いたごみはビニール袋で密閉して持ち帰る</a:t>
            </a:r>
            <a:endParaRPr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p:cNvSpPr txBox="1"/>
          <p:nvPr/>
        </p:nvSpPr>
        <p:spPr>
          <a:xfrm>
            <a:off x="5087373" y="6177136"/>
            <a:ext cx="1077931" cy="369332"/>
          </a:xfrm>
          <a:prstGeom prst="rect">
            <a:avLst/>
          </a:prstGeom>
          <a:noFill/>
        </p:spPr>
        <p:txBody>
          <a:bodyPr wrap="square" rtlCol="0">
            <a:spAutoFit/>
          </a:bodyPr>
          <a:lstStyle/>
          <a:p>
            <a:pPr algn="ctr"/>
            <a:r>
              <a:rPr kumimoji="1" lang="ja-JP" altLang="en-US" sz="900" b="1" dirty="0">
                <a:latin typeface="BIZ UDPゴシック" panose="020B0400000000000000" pitchFamily="50" charset="-128"/>
                <a:ea typeface="BIZ UDPゴシック" panose="020B0400000000000000" pitchFamily="50" charset="-128"/>
              </a:rPr>
              <a:t>できるだけ２ｍ</a:t>
            </a:r>
            <a:endParaRPr kumimoji="1" lang="en-US" altLang="ja-JP" sz="900" b="1" dirty="0">
              <a:latin typeface="BIZ UDPゴシック" panose="020B0400000000000000" pitchFamily="50" charset="-128"/>
              <a:ea typeface="BIZ UDPゴシック" panose="020B0400000000000000" pitchFamily="50" charset="-128"/>
            </a:endParaRPr>
          </a:p>
          <a:p>
            <a:pPr algn="ctr"/>
            <a:r>
              <a:rPr lang="ja-JP" altLang="en-US" sz="900" b="1" dirty="0">
                <a:latin typeface="BIZ UDPゴシック" panose="020B0400000000000000" pitchFamily="50" charset="-128"/>
                <a:ea typeface="BIZ UDPゴシック" panose="020B0400000000000000" pitchFamily="50" charset="-128"/>
              </a:rPr>
              <a:t>（最低１ｍ）</a:t>
            </a:r>
            <a:endParaRPr kumimoji="1" lang="en-US" altLang="ja-JP" sz="900" b="1" dirty="0">
              <a:latin typeface="BIZ UDPゴシック" panose="020B0400000000000000" pitchFamily="50" charset="-128"/>
              <a:ea typeface="BIZ UDPゴシック" panose="020B0400000000000000" pitchFamily="50" charset="-128"/>
            </a:endParaRPr>
          </a:p>
        </p:txBody>
      </p:sp>
      <p:sp>
        <p:nvSpPr>
          <p:cNvPr id="39" name="タイトル 1"/>
          <p:cNvSpPr txBox="1">
            <a:spLocks/>
          </p:cNvSpPr>
          <p:nvPr/>
        </p:nvSpPr>
        <p:spPr>
          <a:xfrm>
            <a:off x="0" y="6267401"/>
            <a:ext cx="2606216" cy="375592"/>
          </a:xfrm>
          <a:prstGeom prst="rect">
            <a:avLst/>
          </a:prstGeom>
          <a:solidFill>
            <a:schemeClr val="accent3">
              <a:lumMod val="50000"/>
            </a:schemeClr>
          </a:solidFill>
          <a:ln>
            <a:no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solidFill>
                  <a:schemeClr val="bg1"/>
                </a:solidFill>
                <a:latin typeface="BIZ UDPゴシック" panose="020B0400000000000000" pitchFamily="50" charset="-128"/>
                <a:ea typeface="BIZ UDPゴシック" panose="020B0400000000000000" pitchFamily="50" charset="-128"/>
              </a:rPr>
              <a:t>世話人・代表者の皆さまへ</a:t>
            </a:r>
          </a:p>
        </p:txBody>
      </p:sp>
      <p:sp>
        <p:nvSpPr>
          <p:cNvPr id="40" name="正方形/長方形 39"/>
          <p:cNvSpPr/>
          <p:nvPr/>
        </p:nvSpPr>
        <p:spPr>
          <a:xfrm>
            <a:off x="-5736" y="6641798"/>
            <a:ext cx="6858002" cy="25596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タイトル 1"/>
          <p:cNvSpPr txBox="1">
            <a:spLocks/>
          </p:cNvSpPr>
          <p:nvPr/>
        </p:nvSpPr>
        <p:spPr>
          <a:xfrm>
            <a:off x="51600" y="6700941"/>
            <a:ext cx="6743331" cy="1374540"/>
          </a:xfrm>
          <a:prstGeom prst="roundRect">
            <a:avLst/>
          </a:prstGeom>
          <a:solidFill>
            <a:schemeClr val="bg1"/>
          </a:solidFill>
          <a:ln>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□参加者名簿</a:t>
            </a:r>
            <a:r>
              <a:rPr lang="ja-JP" altLang="en-US" sz="1100" dirty="0">
                <a:latin typeface="UD デジタル 教科書体 NK-B" panose="02020700000000000000" pitchFamily="18" charset="-128"/>
                <a:ea typeface="UD デジタル 教科書体 NK-B" panose="02020700000000000000" pitchFamily="18" charset="-128"/>
              </a:rPr>
              <a:t>（活動日，名前，連絡先，体調など）</a:t>
            </a:r>
            <a:r>
              <a:rPr lang="ja-JP" altLang="en-US" sz="1200" dirty="0">
                <a:latin typeface="UD デジタル 教科書体 NK-B" panose="02020700000000000000" pitchFamily="18" charset="-128"/>
                <a:ea typeface="UD デジタル 教科書体 NK-B" panose="02020700000000000000" pitchFamily="18" charset="-128"/>
              </a:rPr>
              <a:t>を作成する</a:t>
            </a:r>
            <a:r>
              <a:rPr lang="ja-JP" altLang="en-US" sz="1000" dirty="0">
                <a:latin typeface="UD デジタル 教科書体 NK-B" panose="02020700000000000000" pitchFamily="18" charset="-128"/>
                <a:ea typeface="UD デジタル 教科書体 NK-B" panose="02020700000000000000" pitchFamily="18" charset="-128"/>
              </a:rPr>
              <a:t>（</a:t>
            </a:r>
            <a:r>
              <a:rPr lang="en-US" altLang="ja-JP" sz="1000" dirty="0">
                <a:latin typeface="UD デジタル 教科書体 NK-B" panose="02020700000000000000" pitchFamily="18" charset="-128"/>
                <a:ea typeface="UD デジタル 教科書体 NK-B" panose="02020700000000000000" pitchFamily="18" charset="-128"/>
              </a:rPr>
              <a:t>※</a:t>
            </a:r>
            <a:r>
              <a:rPr lang="ja-JP" altLang="en-US" sz="1000" dirty="0">
                <a:latin typeface="UD デジタル 教科書体 NK-B" panose="02020700000000000000" pitchFamily="18" charset="-128"/>
                <a:ea typeface="UD デジタル 教科書体 NK-B" panose="02020700000000000000" pitchFamily="18" charset="-128"/>
              </a:rPr>
              <a:t>４）</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□こまめに換気をする</a:t>
            </a:r>
            <a:r>
              <a:rPr lang="ja-JP" altLang="en-US" sz="1100" dirty="0">
                <a:latin typeface="UD デジタル 教科書体 NK-B" panose="02020700000000000000" pitchFamily="18" charset="-128"/>
                <a:ea typeface="UD デジタル 教科書体 NK-B" panose="02020700000000000000" pitchFamily="18" charset="-128"/>
              </a:rPr>
              <a:t>（１時間に２回以上，</a:t>
            </a:r>
            <a:r>
              <a:rPr lang="en-US" altLang="ja-JP" sz="1100" dirty="0">
                <a:latin typeface="UD デジタル 教科書体 NK-B" panose="02020700000000000000" pitchFamily="18" charset="-128"/>
                <a:ea typeface="UD デジタル 教科書体 NK-B" panose="02020700000000000000" pitchFamily="18" charset="-128"/>
              </a:rPr>
              <a:t>2</a:t>
            </a:r>
            <a:r>
              <a:rPr lang="ja-JP" altLang="en-US" sz="1100" dirty="0">
                <a:latin typeface="UD デジタル 教科書体 NK-B" panose="02020700000000000000" pitchFamily="18" charset="-128"/>
                <a:ea typeface="UD デジタル 教科書体 NK-B" panose="02020700000000000000" pitchFamily="18" charset="-128"/>
              </a:rPr>
              <a:t>方向の窓を数分間程度全開にするなど） </a:t>
            </a:r>
            <a:r>
              <a:rPr lang="ja-JP" altLang="en-US" sz="1000" dirty="0">
                <a:latin typeface="UD デジタル 教科書体 NK-B" panose="02020700000000000000" pitchFamily="18" charset="-128"/>
                <a:ea typeface="UD デジタル 教科書体 NK-B" panose="02020700000000000000" pitchFamily="18" charset="-128"/>
              </a:rPr>
              <a:t>（</a:t>
            </a:r>
            <a:r>
              <a:rPr lang="en-US" altLang="ja-JP" sz="1000" dirty="0">
                <a:latin typeface="UD デジタル 教科書体 NK-B" panose="02020700000000000000" pitchFamily="18" charset="-128"/>
                <a:ea typeface="UD デジタル 教科書体 NK-B" panose="02020700000000000000" pitchFamily="18" charset="-128"/>
              </a:rPr>
              <a:t>※</a:t>
            </a:r>
            <a:r>
              <a:rPr lang="ja-JP" altLang="en-US" sz="1000" dirty="0">
                <a:latin typeface="UD デジタル 教科書体 NK-B" panose="02020700000000000000" pitchFamily="18" charset="-128"/>
                <a:ea typeface="UD デジタル 教科書体 NK-B" panose="02020700000000000000" pitchFamily="18" charset="-128"/>
              </a:rPr>
              <a:t>５）</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□よく触れる場所</a:t>
            </a:r>
            <a:r>
              <a:rPr lang="ja-JP" altLang="en-US" sz="1100" dirty="0">
                <a:latin typeface="UD デジタル 教科書体 NK-B" panose="02020700000000000000" pitchFamily="18" charset="-128"/>
                <a:ea typeface="UD デジタル 教科書体 NK-B" panose="02020700000000000000" pitchFamily="18" charset="-128"/>
              </a:rPr>
              <a:t>（手すり，ドアノブ，テーブル，椅子など）</a:t>
            </a:r>
            <a:r>
              <a:rPr lang="ja-JP" altLang="en-US" sz="1200" dirty="0">
                <a:latin typeface="UD デジタル 教科書体 NK-B" panose="02020700000000000000" pitchFamily="18" charset="-128"/>
                <a:ea typeface="UD デジタル 教科書体 NK-B" panose="02020700000000000000" pitchFamily="18" charset="-128"/>
              </a:rPr>
              <a:t>をこまめに消毒する</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　　</a:t>
            </a:r>
            <a:r>
              <a:rPr lang="ja-JP" altLang="en-US" sz="1100" dirty="0">
                <a:latin typeface="UD デジタル 教科書体 NK-B" panose="02020700000000000000" pitchFamily="18" charset="-128"/>
                <a:ea typeface="UD デジタル 教科書体 NK-B" panose="02020700000000000000" pitchFamily="18" charset="-128"/>
              </a:rPr>
              <a:t>（参加者にも協力してもらい，開始前あるいは終了後に必ず行う）</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　　</a:t>
            </a:r>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消毒薬</a:t>
            </a:r>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濃度</a:t>
            </a:r>
            <a:r>
              <a:rPr lang="en-US" altLang="ja-JP" sz="1100" dirty="0">
                <a:latin typeface="UD デジタル 教科書体 NK-B" panose="02020700000000000000" pitchFamily="18" charset="-128"/>
                <a:ea typeface="UD デジタル 教科書体 NK-B" panose="02020700000000000000" pitchFamily="18" charset="-128"/>
              </a:rPr>
              <a:t>0.05</a:t>
            </a:r>
            <a:r>
              <a:rPr lang="ja-JP" altLang="en-US" sz="1100" dirty="0">
                <a:latin typeface="UD デジタル 教科書体 NK-B" panose="02020700000000000000" pitchFamily="18" charset="-128"/>
                <a:ea typeface="UD デジタル 教科書体 NK-B" panose="02020700000000000000" pitchFamily="18" charset="-128"/>
              </a:rPr>
              <a:t>％の次亜塩素酸ナトリウム</a:t>
            </a:r>
            <a:r>
              <a:rPr lang="ja-JP" altLang="en-US" sz="1000" dirty="0">
                <a:latin typeface="UD デジタル 教科書体 NK-B" panose="02020700000000000000" pitchFamily="18" charset="-128"/>
                <a:ea typeface="UD デジタル 教科書体 NK-B" panose="02020700000000000000" pitchFamily="18" charset="-128"/>
              </a:rPr>
              <a:t>（</a:t>
            </a:r>
            <a:r>
              <a:rPr lang="en-US" altLang="ja-JP" sz="1000" dirty="0">
                <a:latin typeface="UD デジタル 教科書体 NK-B" panose="02020700000000000000" pitchFamily="18" charset="-128"/>
                <a:ea typeface="UD デジタル 教科書体 NK-B" panose="02020700000000000000" pitchFamily="18" charset="-128"/>
              </a:rPr>
              <a:t>※</a:t>
            </a:r>
            <a:r>
              <a:rPr lang="ja-JP" altLang="en-US" sz="1000" dirty="0">
                <a:latin typeface="UD デジタル 教科書体 NK-B" panose="02020700000000000000" pitchFamily="18" charset="-128"/>
                <a:ea typeface="UD デジタル 教科書体 NK-B" panose="02020700000000000000" pitchFamily="18" charset="-128"/>
              </a:rPr>
              <a:t>６）</a:t>
            </a:r>
            <a:endParaRPr lang="ja-JP" altLang="en-US" sz="12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□１回あたりの参加者は，参加者同士の距離を</a:t>
            </a:r>
            <a:r>
              <a:rPr lang="ja-JP" altLang="en-US" sz="1100" dirty="0">
                <a:latin typeface="UD デジタル 教科書体 NK-B" panose="02020700000000000000" pitchFamily="18" charset="-128"/>
                <a:ea typeface="UD デジタル 教科書体 NK-B" panose="02020700000000000000" pitchFamily="18" charset="-128"/>
              </a:rPr>
              <a:t>（できるだけ２ｍ以上（最低１ｍ））</a:t>
            </a:r>
            <a:r>
              <a:rPr lang="ja-JP" altLang="en-US" sz="1200" dirty="0">
                <a:latin typeface="UD デジタル 教科書体 NK-B" panose="02020700000000000000" pitchFamily="18" charset="-128"/>
                <a:ea typeface="UD デジタル 教科書体 NK-B" panose="02020700000000000000" pitchFamily="18" charset="-128"/>
              </a:rPr>
              <a:t>取れる　　</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lnSpc>
                <a:spcPct val="90000"/>
              </a:lnSpc>
            </a:pPr>
            <a:r>
              <a:rPr lang="ja-JP" altLang="en-US" sz="1200" dirty="0">
                <a:latin typeface="UD デジタル 教科書体 NK-B" panose="02020700000000000000" pitchFamily="18" charset="-128"/>
                <a:ea typeface="UD デジタル 教科書体 NK-B" panose="02020700000000000000" pitchFamily="18" charset="-128"/>
              </a:rPr>
              <a:t>　　ような人数にする</a:t>
            </a:r>
            <a:r>
              <a:rPr lang="ja-JP" altLang="en-US" sz="1050" dirty="0">
                <a:latin typeface="UD デジタル 教科書体 NK-B" panose="02020700000000000000" pitchFamily="18" charset="-128"/>
                <a:ea typeface="UD デジタル 教科書体 NK-B" panose="02020700000000000000" pitchFamily="18" charset="-128"/>
              </a:rPr>
              <a:t>（</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７）</a:t>
            </a:r>
            <a:endParaRPr lang="en-US" altLang="ja-JP" sz="1050" dirty="0">
              <a:latin typeface="UD デジタル 教科書体 NK-B" panose="02020700000000000000" pitchFamily="18" charset="-128"/>
              <a:ea typeface="UD デジタル 教科書体 NK-B" panose="02020700000000000000" pitchFamily="18" charset="-128"/>
            </a:endParaRPr>
          </a:p>
        </p:txBody>
      </p:sp>
      <p:sp>
        <p:nvSpPr>
          <p:cNvPr id="46" name="タイトル 1"/>
          <p:cNvSpPr txBox="1">
            <a:spLocks/>
          </p:cNvSpPr>
          <p:nvPr/>
        </p:nvSpPr>
        <p:spPr>
          <a:xfrm>
            <a:off x="5303492" y="2761593"/>
            <a:ext cx="1496756" cy="1581694"/>
          </a:xfrm>
          <a:prstGeom prst="roundRect">
            <a:avLst/>
          </a:prstGeom>
          <a:solidFill>
            <a:schemeClr val="bg1"/>
          </a:solidFill>
          <a:ln>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latin typeface="UD デジタル 教科書体 NK-B" panose="02020700000000000000" pitchFamily="18" charset="-128"/>
                <a:ea typeface="UD デジタル 教科書体 NK-B" panose="02020700000000000000" pitchFamily="18" charset="-128"/>
              </a:rPr>
              <a:t>□家に帰ったらすぐ</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　　に手洗い（手指</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　　消毒）をする</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　　</a:t>
            </a:r>
            <a:r>
              <a:rPr lang="ja-JP" altLang="en-US" sz="1000" dirty="0">
                <a:latin typeface="UD デジタル 教科書体 NK-B" panose="02020700000000000000" pitchFamily="18" charset="-128"/>
                <a:ea typeface="UD デジタル 教科書体 NK-B" panose="02020700000000000000" pitchFamily="18" charset="-128"/>
              </a:rPr>
              <a:t>（</a:t>
            </a:r>
            <a:r>
              <a:rPr lang="en-US" altLang="ja-JP" sz="1000" dirty="0">
                <a:latin typeface="UD デジタル 教科書体 NK-B" panose="02020700000000000000" pitchFamily="18" charset="-128"/>
                <a:ea typeface="UD デジタル 教科書体 NK-B" panose="02020700000000000000" pitchFamily="18" charset="-128"/>
              </a:rPr>
              <a:t>※</a:t>
            </a:r>
            <a:r>
              <a:rPr lang="ja-JP" altLang="en-US" sz="1000" dirty="0">
                <a:latin typeface="UD デジタル 教科書体 NK-B" panose="02020700000000000000" pitchFamily="18" charset="-128"/>
                <a:ea typeface="UD デジタル 教科書体 NK-B" panose="02020700000000000000" pitchFamily="18" charset="-128"/>
              </a:rPr>
              <a:t>１）</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□持ち帰ったごみを</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　　封をしたたま捨</a:t>
            </a:r>
            <a:endParaRPr lang="en-US" altLang="ja-JP" sz="1100" dirty="0">
              <a:latin typeface="UD デジタル 教科書体 NK-B" panose="02020700000000000000" pitchFamily="18" charset="-128"/>
              <a:ea typeface="UD デジタル 教科書体 NK-B" panose="02020700000000000000" pitchFamily="18" charset="-128"/>
            </a:endParaRPr>
          </a:p>
          <a:p>
            <a:pPr algn="l"/>
            <a:r>
              <a:rPr lang="ja-JP" altLang="en-US" sz="1100" dirty="0">
                <a:latin typeface="UD デジタル 教科書体 NK-B" panose="02020700000000000000" pitchFamily="18" charset="-128"/>
                <a:ea typeface="UD デジタル 教科書体 NK-B" panose="02020700000000000000" pitchFamily="18" charset="-128"/>
              </a:rPr>
              <a:t>　　て，手をよく洗う</a:t>
            </a:r>
            <a:endParaRPr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42" name="タイトル 1"/>
          <p:cNvSpPr txBox="1">
            <a:spLocks/>
          </p:cNvSpPr>
          <p:nvPr/>
        </p:nvSpPr>
        <p:spPr>
          <a:xfrm>
            <a:off x="51600" y="8141101"/>
            <a:ext cx="6743331" cy="1015137"/>
          </a:xfrm>
          <a:prstGeom prst="rect">
            <a:avLst/>
          </a:prstGeom>
          <a:solidFill>
            <a:schemeClr val="accent3">
              <a:lumMod val="20000"/>
              <a:lumOff val="80000"/>
            </a:schemeClr>
          </a:solidFill>
          <a:ln>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900" dirty="0">
                <a:latin typeface="+mj-ea"/>
              </a:rPr>
              <a:t>（</a:t>
            </a:r>
            <a:r>
              <a:rPr lang="en-US" altLang="ja-JP" sz="900" dirty="0">
                <a:latin typeface="+mj-ea"/>
              </a:rPr>
              <a:t>※</a:t>
            </a:r>
            <a:r>
              <a:rPr lang="ja-JP" altLang="en-US" sz="900" dirty="0">
                <a:latin typeface="+mj-ea"/>
              </a:rPr>
              <a:t>４</a:t>
            </a:r>
            <a:r>
              <a:rPr lang="ja-JP" altLang="en-US" sz="900" dirty="0" smtClean="0">
                <a:latin typeface="+mj-ea"/>
              </a:rPr>
              <a:t>）患者（感染者）が発生した場合に備えて，参加者</a:t>
            </a:r>
            <a:r>
              <a:rPr lang="ja-JP" altLang="en-US" sz="900" dirty="0">
                <a:latin typeface="+mj-ea"/>
              </a:rPr>
              <a:t>名簿は少なくとも</a:t>
            </a:r>
            <a:r>
              <a:rPr lang="en-US" altLang="ja-JP" sz="900" dirty="0">
                <a:latin typeface="+mj-ea"/>
              </a:rPr>
              <a:t>14</a:t>
            </a:r>
            <a:r>
              <a:rPr lang="ja-JP" altLang="en-US" sz="900" dirty="0">
                <a:latin typeface="+mj-ea"/>
              </a:rPr>
              <a:t>日間は保管しておく</a:t>
            </a:r>
            <a:r>
              <a:rPr lang="ja-JP" altLang="en-US" sz="900" dirty="0" smtClean="0">
                <a:latin typeface="+mj-ea"/>
              </a:rPr>
              <a:t>。</a:t>
            </a:r>
            <a:endParaRPr lang="en-US" altLang="ja-JP" sz="900" dirty="0" smtClean="0">
              <a:latin typeface="+mj-ea"/>
            </a:endParaRPr>
          </a:p>
          <a:p>
            <a:pPr algn="l"/>
            <a:r>
              <a:rPr lang="ja-JP" altLang="en-US" sz="900" dirty="0" smtClean="0">
                <a:latin typeface="+mj-ea"/>
              </a:rPr>
              <a:t>（</a:t>
            </a:r>
            <a:r>
              <a:rPr lang="en-US" altLang="ja-JP" sz="900" dirty="0">
                <a:latin typeface="+mj-ea"/>
              </a:rPr>
              <a:t>※</a:t>
            </a:r>
            <a:r>
              <a:rPr lang="ja-JP" altLang="en-US" sz="900" dirty="0">
                <a:latin typeface="+mj-ea"/>
              </a:rPr>
              <a:t>５）夏場及び冬場における室内の温度および相対湿度維持のため，冷暖房設備などを使用する。</a:t>
            </a:r>
            <a:endParaRPr lang="en-US" altLang="ja-JP" sz="900" dirty="0">
              <a:latin typeface="+mj-ea"/>
            </a:endParaRPr>
          </a:p>
          <a:p>
            <a:pPr algn="l"/>
            <a:r>
              <a:rPr lang="ja-JP" altLang="en-US" sz="900" dirty="0">
                <a:latin typeface="+mj-ea"/>
              </a:rPr>
              <a:t>（</a:t>
            </a:r>
            <a:r>
              <a:rPr lang="en-US" altLang="ja-JP" sz="900" dirty="0">
                <a:latin typeface="+mj-ea"/>
              </a:rPr>
              <a:t>※</a:t>
            </a:r>
            <a:r>
              <a:rPr lang="ja-JP" altLang="en-US" sz="900" dirty="0">
                <a:latin typeface="+mj-ea"/>
              </a:rPr>
              <a:t>６）次亜塩素酸ナトリウムの濃度が</a:t>
            </a:r>
            <a:r>
              <a:rPr lang="en-US" altLang="ja-JP" sz="900" dirty="0">
                <a:latin typeface="+mj-ea"/>
              </a:rPr>
              <a:t>0.05</a:t>
            </a:r>
            <a:r>
              <a:rPr lang="ja-JP" altLang="en-US" sz="900" dirty="0">
                <a:latin typeface="+mj-ea"/>
              </a:rPr>
              <a:t>％になるように薄めて拭き，その後水拭きする。作り置きした消毒薬は効果がなくなるので，その都度使い切る。使用中は換気をし，家事用手袋を着用する。なお，消毒薬は空間噴霧してはならない。</a:t>
            </a:r>
            <a:endParaRPr lang="en-US" altLang="ja-JP" sz="900" dirty="0">
              <a:latin typeface="+mj-ea"/>
            </a:endParaRPr>
          </a:p>
          <a:p>
            <a:pPr algn="l"/>
            <a:r>
              <a:rPr lang="ja-JP" altLang="en-US" sz="900" dirty="0">
                <a:latin typeface="+mj-ea"/>
              </a:rPr>
              <a:t>（</a:t>
            </a:r>
            <a:r>
              <a:rPr lang="en-US" altLang="ja-JP" sz="900" dirty="0">
                <a:latin typeface="+mj-ea"/>
              </a:rPr>
              <a:t>※</a:t>
            </a:r>
            <a:r>
              <a:rPr lang="ja-JP" altLang="en-US" sz="900" dirty="0">
                <a:latin typeface="+mj-ea"/>
              </a:rPr>
              <a:t>７）一度に全員集まるのが難しい場合は，少人数のグループに分けて日替わりで活動するなど工夫をする。</a:t>
            </a:r>
          </a:p>
        </p:txBody>
      </p:sp>
      <p:sp>
        <p:nvSpPr>
          <p:cNvPr id="47" name="タイトル 1"/>
          <p:cNvSpPr txBox="1">
            <a:spLocks/>
          </p:cNvSpPr>
          <p:nvPr/>
        </p:nvSpPr>
        <p:spPr>
          <a:xfrm>
            <a:off x="-11665" y="9230468"/>
            <a:ext cx="6870909" cy="675531"/>
          </a:xfrm>
          <a:prstGeom prst="rect">
            <a:avLst/>
          </a:prstGeom>
          <a:solidFill>
            <a:schemeClr val="tx2"/>
          </a:solidFill>
        </p:spPr>
        <p:txBody>
          <a:bodyPr vert="horz" lIns="91440" tIns="45720" rIns="91440" bIns="45720" rtlCol="0" anchor="ctr">
            <a:normAutofit fontScale="9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a:solidFill>
                  <a:schemeClr val="bg1"/>
                </a:solidFill>
                <a:latin typeface="BIZ UDPゴシック" panose="020B0400000000000000" pitchFamily="50" charset="-128"/>
                <a:ea typeface="BIZ UDPゴシック" panose="020B0400000000000000" pitchFamily="50" charset="-128"/>
              </a:rPr>
              <a:t>【</a:t>
            </a:r>
            <a:r>
              <a:rPr lang="ja-JP" altLang="en-US" sz="1200" dirty="0">
                <a:solidFill>
                  <a:schemeClr val="bg1"/>
                </a:solidFill>
                <a:latin typeface="BIZ UDPゴシック" panose="020B0400000000000000" pitchFamily="50" charset="-128"/>
                <a:ea typeface="BIZ UDPゴシック" panose="020B0400000000000000" pitchFamily="50" charset="-128"/>
              </a:rPr>
              <a:t>問い合わせ先</a:t>
            </a:r>
            <a:r>
              <a:rPr lang="en-US" altLang="ja-JP" sz="1200" dirty="0">
                <a:solidFill>
                  <a:schemeClr val="bg1"/>
                </a:solidFill>
                <a:latin typeface="BIZ UDPゴシック" panose="020B0400000000000000" pitchFamily="50" charset="-128"/>
                <a:ea typeface="BIZ UDPゴシック" panose="020B0400000000000000" pitchFamily="50" charset="-128"/>
              </a:rPr>
              <a:t>】</a:t>
            </a:r>
          </a:p>
          <a:p>
            <a:pPr algn="l"/>
            <a:r>
              <a:rPr lang="ja-JP" altLang="en-US" sz="1100" dirty="0">
                <a:solidFill>
                  <a:schemeClr val="bg1"/>
                </a:solidFill>
                <a:latin typeface="BIZ UDPゴシック" panose="020B0400000000000000" pitchFamily="50" charset="-128"/>
                <a:ea typeface="BIZ UDPゴシック" panose="020B0400000000000000" pitchFamily="50" charset="-128"/>
              </a:rPr>
              <a:t>●●●●市町●●●●課　　☎　　　　　－　　　　　　　 －</a:t>
            </a:r>
            <a:endParaRPr lang="en-US" altLang="ja-JP" sz="1000" dirty="0">
              <a:solidFill>
                <a:schemeClr val="bg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bg1"/>
                </a:solidFill>
                <a:latin typeface="BIZ UDPゴシック" panose="020B0400000000000000" pitchFamily="50" charset="-128"/>
                <a:ea typeface="BIZ UDPゴシック" panose="020B0400000000000000" pitchFamily="50" charset="-128"/>
              </a:rPr>
              <a:t>広島県健康福祉局　</a:t>
            </a:r>
            <a:r>
              <a:rPr lang="ja-JP" altLang="en-US" sz="1100" dirty="0" smtClean="0">
                <a:solidFill>
                  <a:schemeClr val="bg1"/>
                </a:solidFill>
                <a:latin typeface="BIZ UDPゴシック" panose="020B0400000000000000" pitchFamily="50" charset="-128"/>
                <a:ea typeface="BIZ UDPゴシック" panose="020B0400000000000000" pitchFamily="50" charset="-128"/>
              </a:rPr>
              <a:t>健康づ</a:t>
            </a:r>
            <a:r>
              <a:rPr lang="ja-JP" altLang="en-US" sz="1100" dirty="0">
                <a:solidFill>
                  <a:schemeClr val="bg1"/>
                </a:solidFill>
                <a:latin typeface="BIZ UDPゴシック" panose="020B0400000000000000" pitchFamily="50" charset="-128"/>
                <a:ea typeface="BIZ UDPゴシック" panose="020B0400000000000000" pitchFamily="50" charset="-128"/>
              </a:rPr>
              <a:t>く</a:t>
            </a:r>
            <a:r>
              <a:rPr lang="ja-JP" altLang="en-US" sz="1100" dirty="0" smtClean="0">
                <a:solidFill>
                  <a:schemeClr val="bg1"/>
                </a:solidFill>
                <a:latin typeface="BIZ UDPゴシック" panose="020B0400000000000000" pitchFamily="50" charset="-128"/>
                <a:ea typeface="BIZ UDPゴシック" panose="020B0400000000000000" pitchFamily="50" charset="-128"/>
              </a:rPr>
              <a:t>り推進課</a:t>
            </a:r>
            <a:r>
              <a:rPr lang="ja-JP" altLang="en-US" sz="1100" dirty="0">
                <a:solidFill>
                  <a:schemeClr val="bg1"/>
                </a:solidFill>
                <a:latin typeface="BIZ UDPゴシック" panose="020B0400000000000000" pitchFamily="50" charset="-128"/>
                <a:ea typeface="BIZ UDPゴシック" panose="020B0400000000000000" pitchFamily="50" charset="-128"/>
              </a:rPr>
              <a:t>　　☎　　</a:t>
            </a:r>
            <a:r>
              <a:rPr lang="ja-JP" altLang="en-US" sz="1100" dirty="0" smtClean="0">
                <a:solidFill>
                  <a:schemeClr val="bg1"/>
                </a:solidFill>
                <a:latin typeface="BIZ UDPゴシック" panose="020B0400000000000000" pitchFamily="50" charset="-128"/>
                <a:ea typeface="BIZ UDPゴシック" panose="020B0400000000000000" pitchFamily="50" charset="-128"/>
              </a:rPr>
              <a:t>０８２－５１３－３</a:t>
            </a:r>
            <a:r>
              <a:rPr lang="en-US" altLang="ja-JP" sz="1100" dirty="0" smtClean="0">
                <a:solidFill>
                  <a:schemeClr val="bg1"/>
                </a:solidFill>
                <a:latin typeface="BIZ UDPゴシック" panose="020B0400000000000000" pitchFamily="50" charset="-128"/>
                <a:ea typeface="BIZ UDPゴシック" panose="020B0400000000000000" pitchFamily="50" charset="-128"/>
              </a:rPr>
              <a:t>076</a:t>
            </a:r>
            <a:r>
              <a:rPr lang="ja-JP" altLang="en-US" sz="1100" dirty="0" smtClean="0">
                <a:solidFill>
                  <a:schemeClr val="bg1"/>
                </a:solidFill>
                <a:latin typeface="BIZ UDPゴシック" panose="020B0400000000000000" pitchFamily="50" charset="-128"/>
                <a:ea typeface="BIZ UDPゴシック" panose="020B0400000000000000" pitchFamily="50" charset="-128"/>
              </a:rPr>
              <a:t>　　　　　　　　　</a:t>
            </a:r>
            <a:r>
              <a:rPr lang="en-US" altLang="ja-JP" sz="1100" dirty="0" smtClean="0">
                <a:solidFill>
                  <a:schemeClr val="bg1"/>
                </a:solidFill>
                <a:latin typeface="BIZ UDPゴシック" panose="020B0400000000000000" pitchFamily="50" charset="-128"/>
                <a:ea typeface="BIZ UDPゴシック" panose="020B0400000000000000" pitchFamily="50" charset="-128"/>
              </a:rPr>
              <a:t>R2</a:t>
            </a:r>
            <a:r>
              <a:rPr lang="ja-JP" altLang="en-US" sz="1100" dirty="0" smtClean="0">
                <a:solidFill>
                  <a:schemeClr val="bg1"/>
                </a:solidFill>
                <a:latin typeface="BIZ UDPゴシック" panose="020B0400000000000000" pitchFamily="50" charset="-128"/>
                <a:ea typeface="BIZ UDPゴシック" panose="020B0400000000000000" pitchFamily="50" charset="-128"/>
              </a:rPr>
              <a:t>年５月作成（</a:t>
            </a:r>
            <a:r>
              <a:rPr lang="en-US" altLang="ja-JP" sz="1100" dirty="0" smtClean="0">
                <a:solidFill>
                  <a:schemeClr val="bg1"/>
                </a:solidFill>
                <a:latin typeface="BIZ UDPゴシック" panose="020B0400000000000000" pitchFamily="50" charset="-128"/>
                <a:ea typeface="BIZ UDPゴシック" panose="020B0400000000000000" pitchFamily="50" charset="-128"/>
              </a:rPr>
              <a:t>R</a:t>
            </a:r>
            <a:r>
              <a:rPr lang="ja-JP" altLang="en-US" sz="1100" dirty="0" smtClean="0">
                <a:solidFill>
                  <a:schemeClr val="bg1"/>
                </a:solidFill>
                <a:latin typeface="BIZ UDPゴシック" panose="020B0400000000000000" pitchFamily="50" charset="-128"/>
                <a:ea typeface="BIZ UDPゴシック" panose="020B0400000000000000" pitchFamily="50" charset="-128"/>
              </a:rPr>
              <a:t>５年３月一部改定）</a:t>
            </a:r>
            <a:endParaRPr lang="en-US" altLang="ja-JP" sz="1200" dirty="0">
              <a:solidFill>
                <a:schemeClr val="bg1"/>
              </a:solidFill>
              <a:latin typeface="BIZ UDPゴシック" panose="020B0400000000000000" pitchFamily="50" charset="-128"/>
              <a:ea typeface="BIZ UDPゴシック" panose="020B0400000000000000" pitchFamily="50" charset="-128"/>
            </a:endParaRPr>
          </a:p>
        </p:txBody>
      </p:sp>
      <p:pic>
        <p:nvPicPr>
          <p:cNvPr id="48" name="図 47" descr="tearai_hand_suidou"/>
          <p:cNvPicPr>
            <a:picLocks noGrp="1" noChangeAspect="1"/>
          </p:cNvPicPr>
          <p:nvPr isPhoto="1"/>
        </p:nvPicPr>
        <p:blipFill>
          <a:blip r:embed="rId5" cstate="print">
            <a:lum/>
            <a:extLst>
              <a:ext uri="{28A0092B-C50C-407E-A947-70E740481C1C}">
                <a14:useLocalDpi xmlns:a14="http://schemas.microsoft.com/office/drawing/2010/main" val="0"/>
              </a:ext>
            </a:extLst>
          </a:blip>
          <a:stretch>
            <a:fillRect/>
          </a:stretch>
        </p:blipFill>
        <p:spPr>
          <a:xfrm>
            <a:off x="4608278" y="3275429"/>
            <a:ext cx="481143" cy="481143"/>
          </a:xfrm>
          <a:prstGeom prst="rect">
            <a:avLst/>
          </a:prstGeom>
          <a:noFill/>
          <a:ln>
            <a:noFill/>
          </a:ln>
        </p:spPr>
      </p:pic>
      <p:pic>
        <p:nvPicPr>
          <p:cNvPr id="51" name="図 50" descr="syoudoku_hand_door"/>
          <p:cNvPicPr>
            <a:picLocks noGrp="1" noChangeAspect="1"/>
          </p:cNvPicPr>
          <p:nvPr isPhoto="1"/>
        </p:nvPicPr>
        <p:blipFill>
          <a:blip r:embed="rId6" cstate="print">
            <a:lum/>
            <a:extLst>
              <a:ext uri="{28A0092B-C50C-407E-A947-70E740481C1C}">
                <a14:useLocalDpi xmlns:a14="http://schemas.microsoft.com/office/drawing/2010/main" val="0"/>
              </a:ext>
            </a:extLst>
          </a:blip>
          <a:stretch>
            <a:fillRect/>
          </a:stretch>
        </p:blipFill>
        <p:spPr>
          <a:xfrm>
            <a:off x="5647879" y="7590897"/>
            <a:ext cx="474520" cy="410890"/>
          </a:xfrm>
          <a:prstGeom prst="rect">
            <a:avLst/>
          </a:prstGeom>
          <a:noFill/>
          <a:ln>
            <a:noFill/>
          </a:ln>
        </p:spPr>
      </p:pic>
      <p:pic>
        <p:nvPicPr>
          <p:cNvPr id="1035"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27599" y="6813807"/>
            <a:ext cx="1068294" cy="90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88595" y="1825275"/>
            <a:ext cx="471710" cy="471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テキスト ボックス 26"/>
          <p:cNvSpPr txBox="1"/>
          <p:nvPr/>
        </p:nvSpPr>
        <p:spPr>
          <a:xfrm>
            <a:off x="5855709" y="1858979"/>
            <a:ext cx="276999" cy="620161"/>
          </a:xfrm>
          <a:prstGeom prst="rect">
            <a:avLst/>
          </a:prstGeom>
          <a:noFill/>
        </p:spPr>
        <p:txBody>
          <a:bodyPr vert="eaVert" wrap="square" rtlCol="0">
            <a:spAutoFit/>
          </a:bodyPr>
          <a:lstStyle/>
          <a:p>
            <a:pPr algn="ctr"/>
            <a:r>
              <a:rPr kumimoji="1" lang="ja-JP" altLang="en-US" sz="600" b="1" dirty="0">
                <a:latin typeface="BIZ UDPゴシック" panose="020B0400000000000000" pitchFamily="50" charset="-128"/>
                <a:ea typeface="BIZ UDPゴシック" panose="020B0400000000000000" pitchFamily="50" charset="-128"/>
              </a:rPr>
              <a:t>マイボトル</a:t>
            </a:r>
            <a:endParaRPr kumimoji="1" lang="en-US" altLang="ja-JP" sz="600" b="1" dirty="0">
              <a:latin typeface="BIZ UDPゴシック" panose="020B0400000000000000" pitchFamily="50" charset="-128"/>
              <a:ea typeface="BIZ UDPゴシック" panose="020B0400000000000000" pitchFamily="50" charset="-128"/>
            </a:endParaRPr>
          </a:p>
        </p:txBody>
      </p:sp>
      <p:pic>
        <p:nvPicPr>
          <p:cNvPr id="1028"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8220" y="5938329"/>
            <a:ext cx="674350" cy="1056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25" name="直線矢印コネクタ 1024"/>
          <p:cNvCxnSpPr>
            <a:cxnSpLocks/>
          </p:cNvCxnSpPr>
          <p:nvPr/>
        </p:nvCxnSpPr>
        <p:spPr>
          <a:xfrm>
            <a:off x="5088510" y="6537175"/>
            <a:ext cx="1076794" cy="1"/>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 name="円/楕円 2"/>
          <p:cNvSpPr/>
          <p:nvPr/>
        </p:nvSpPr>
        <p:spPr>
          <a:xfrm>
            <a:off x="2704211" y="1127335"/>
            <a:ext cx="1008112" cy="576064"/>
          </a:xfrm>
          <a:prstGeom prst="ellipse">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t>出かける前に！</a:t>
            </a:r>
          </a:p>
        </p:txBody>
      </p:sp>
      <p:sp>
        <p:nvSpPr>
          <p:cNvPr id="28" name="円/楕円 27"/>
          <p:cNvSpPr/>
          <p:nvPr/>
        </p:nvSpPr>
        <p:spPr>
          <a:xfrm>
            <a:off x="5742831" y="1127335"/>
            <a:ext cx="1008112" cy="576064"/>
          </a:xfrm>
          <a:prstGeom prst="ellipse">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t>出かける前に！</a:t>
            </a:r>
          </a:p>
        </p:txBody>
      </p:sp>
      <p:sp>
        <p:nvSpPr>
          <p:cNvPr id="29" name="円/楕円 28"/>
          <p:cNvSpPr/>
          <p:nvPr/>
        </p:nvSpPr>
        <p:spPr>
          <a:xfrm>
            <a:off x="3780575" y="2554793"/>
            <a:ext cx="1512168" cy="386481"/>
          </a:xfrm>
          <a:prstGeom prst="ellipse">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t>「通いの場」で！</a:t>
            </a:r>
          </a:p>
        </p:txBody>
      </p:sp>
      <p:sp>
        <p:nvSpPr>
          <p:cNvPr id="30" name="円/楕円 29"/>
          <p:cNvSpPr/>
          <p:nvPr/>
        </p:nvSpPr>
        <p:spPr>
          <a:xfrm>
            <a:off x="5575911" y="2558174"/>
            <a:ext cx="1203466" cy="369313"/>
          </a:xfrm>
          <a:prstGeom prst="ellipse">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t>帰宅後に！</a:t>
            </a:r>
          </a:p>
        </p:txBody>
      </p:sp>
      <p:pic>
        <p:nvPicPr>
          <p:cNvPr id="1027"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18537" y="5946691"/>
            <a:ext cx="611501" cy="1045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タイトル 1"/>
          <p:cNvSpPr txBox="1">
            <a:spLocks/>
          </p:cNvSpPr>
          <p:nvPr/>
        </p:nvSpPr>
        <p:spPr>
          <a:xfrm>
            <a:off x="3208267" y="848544"/>
            <a:ext cx="3677117" cy="216024"/>
          </a:xfrm>
          <a:prstGeom prst="rect">
            <a:avLst/>
          </a:prstGeom>
          <a:noFill/>
          <a:ln>
            <a:no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800"/>
              </a:lnSpc>
            </a:pPr>
            <a:r>
              <a:rPr lang="en-US" altLang="ja-JP" sz="1000" dirty="0">
                <a:latin typeface="+mj-ea"/>
              </a:rPr>
              <a:t>※</a:t>
            </a:r>
            <a:r>
              <a:rPr lang="ja-JP" altLang="ja-JP" sz="1000" dirty="0"/>
              <a:t>それぞれの「通いの場」の実情に応じた対策を実施してください。</a:t>
            </a:r>
            <a:endParaRPr lang="en-US" altLang="ja-JP" sz="1000" dirty="0">
              <a:latin typeface="+mj-ea"/>
            </a:endParaRPr>
          </a:p>
        </p:txBody>
      </p:sp>
    </p:spTree>
    <p:extLst>
      <p:ext uri="{BB962C8B-B14F-4D97-AF65-F5344CB8AC3E}">
        <p14:creationId xmlns:p14="http://schemas.microsoft.com/office/powerpoint/2010/main" val="14608019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 Time</Template>
  <TotalTime>1093</TotalTime>
  <Words>673</Words>
  <Application>Microsoft Office PowerPoint</Application>
  <PresentationFormat>A4 210 x 297 mm</PresentationFormat>
  <Paragraphs>59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UD デジタル 教科書体 N-B</vt:lpstr>
      <vt:lpstr>UD デジタル 教科書体 NK-B</vt:lpstr>
      <vt:lpstr>Arial</vt:lpstr>
      <vt:lpstr>Calibri</vt:lpstr>
      <vt:lpstr>Office ​​テーマ</vt:lpstr>
      <vt:lpstr>「通いの場」での安心・安全のための活動ポイント</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「通いの場」での安心・安全な活動ポイント</dc:title>
  <dc:creator>広島県</dc:creator>
  <cp:lastModifiedBy>塩田 真麻</cp:lastModifiedBy>
  <cp:revision>83</cp:revision>
  <cp:lastPrinted>2023-03-09T08:55:43Z</cp:lastPrinted>
  <dcterms:created xsi:type="dcterms:W3CDTF">2020-05-27T03:09:07Z</dcterms:created>
  <dcterms:modified xsi:type="dcterms:W3CDTF">2023-03-09T08:56:32Z</dcterms:modified>
</cp:coreProperties>
</file>