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829" r:id="rId2"/>
    <p:sldId id="807" r:id="rId3"/>
    <p:sldId id="804" r:id="rId4"/>
    <p:sldId id="805" r:id="rId5"/>
    <p:sldId id="806" r:id="rId6"/>
    <p:sldId id="801" r:id="rId7"/>
    <p:sldId id="802" r:id="rId8"/>
    <p:sldId id="803" r:id="rId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a:srgbClr val="FFFFCC"/>
    <a:srgbClr val="FFEBFF"/>
    <a:srgbClr val="FFCCFF"/>
    <a:srgbClr val="FFCCCC"/>
    <a:srgbClr val="008000"/>
    <a:srgbClr val="00FF00"/>
    <a:srgbClr val="FF66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5214" autoAdjust="0"/>
  </p:normalViewPr>
  <p:slideViewPr>
    <p:cSldViewPr>
      <p:cViewPr varScale="1">
        <p:scale>
          <a:sx n="82" d="100"/>
          <a:sy n="82" d="100"/>
        </p:scale>
        <p:origin x="1373" y="67"/>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604"/>
    </p:cViewPr>
  </p:sorterViewPr>
  <p:notesViewPr>
    <p:cSldViewPr>
      <p:cViewPr varScale="1">
        <p:scale>
          <a:sx n="67" d="100"/>
          <a:sy n="67" d="100"/>
        </p:scale>
        <p:origin x="29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dirty="0"/>
          </a:p>
        </p:txBody>
      </p:sp>
    </p:spTree>
    <p:extLst>
      <p:ext uri="{BB962C8B-B14F-4D97-AF65-F5344CB8AC3E}">
        <p14:creationId xmlns:p14="http://schemas.microsoft.com/office/powerpoint/2010/main" val="72666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6332"/>
          </a:xfrm>
          <a:prstGeom prst="rect">
            <a:avLst/>
          </a:prstGeom>
        </p:spPr>
        <p:txBody>
          <a:bodyPr vert="horz" lIns="91371" tIns="45687" rIns="91371" bIns="45687" rtlCol="0"/>
          <a:lstStyle>
            <a:lvl1pPr algn="r">
              <a:defRPr sz="1200"/>
            </a:lvl1pPr>
          </a:lstStyle>
          <a:p>
            <a:fld id="{9733562D-1299-48A2-BD81-91D7B5205E3A}"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1" tIns="45687" rIns="91371" bIns="45687"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1371" tIns="45687" rIns="91371"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71" tIns="45687" rIns="91371"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59" cy="496332"/>
          </a:xfrm>
          <a:prstGeom prst="rect">
            <a:avLst/>
          </a:prstGeom>
        </p:spPr>
        <p:txBody>
          <a:bodyPr vert="horz" lIns="91371" tIns="45687" rIns="91371" bIns="45687" rtlCol="0" anchor="b"/>
          <a:lstStyle>
            <a:lvl1pPr algn="r">
              <a:defRPr sz="1200"/>
            </a:lvl1pPr>
          </a:lstStyle>
          <a:p>
            <a:fld id="{58395BCB-1F8F-4B91-8FA2-45D8F81DAB3A}" type="slidenum">
              <a:rPr kumimoji="1" lang="ja-JP" altLang="en-US" smtClean="0"/>
              <a:t>‹#›</a:t>
            </a:fld>
            <a:endParaRPr kumimoji="1" lang="ja-JP" altLang="en-US"/>
          </a:p>
        </p:txBody>
      </p:sp>
    </p:spTree>
    <p:extLst>
      <p:ext uri="{BB962C8B-B14F-4D97-AF65-F5344CB8AC3E}">
        <p14:creationId xmlns:p14="http://schemas.microsoft.com/office/powerpoint/2010/main" val="461456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6923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060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en-US" altLang="ja-JP"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3</a:t>
            </a:fld>
            <a:endParaRPr kumimoji="1" lang="ja-JP" altLang="en-US" dirty="0"/>
          </a:p>
        </p:txBody>
      </p:sp>
    </p:spTree>
    <p:extLst>
      <p:ext uri="{BB962C8B-B14F-4D97-AF65-F5344CB8AC3E}">
        <p14:creationId xmlns:p14="http://schemas.microsoft.com/office/powerpoint/2010/main" val="311122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4</a:t>
            </a:fld>
            <a:endParaRPr kumimoji="1" lang="ja-JP" altLang="en-US" dirty="0"/>
          </a:p>
        </p:txBody>
      </p:sp>
    </p:spTree>
    <p:extLst>
      <p:ext uri="{BB962C8B-B14F-4D97-AF65-F5344CB8AC3E}">
        <p14:creationId xmlns:p14="http://schemas.microsoft.com/office/powerpoint/2010/main" val="62049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5</a:t>
            </a:fld>
            <a:endParaRPr kumimoji="1" lang="ja-JP" altLang="en-US" dirty="0"/>
          </a:p>
        </p:txBody>
      </p:sp>
    </p:spTree>
    <p:extLst>
      <p:ext uri="{BB962C8B-B14F-4D97-AF65-F5344CB8AC3E}">
        <p14:creationId xmlns:p14="http://schemas.microsoft.com/office/powerpoint/2010/main" val="217855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6</a:t>
            </a:fld>
            <a:endParaRPr kumimoji="1" lang="ja-JP" altLang="en-US" dirty="0"/>
          </a:p>
        </p:txBody>
      </p:sp>
    </p:spTree>
    <p:extLst>
      <p:ext uri="{BB962C8B-B14F-4D97-AF65-F5344CB8AC3E}">
        <p14:creationId xmlns:p14="http://schemas.microsoft.com/office/powerpoint/2010/main" val="90146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7</a:t>
            </a:fld>
            <a:endParaRPr kumimoji="1" lang="ja-JP" altLang="en-US" dirty="0"/>
          </a:p>
        </p:txBody>
      </p:sp>
    </p:spTree>
    <p:extLst>
      <p:ext uri="{BB962C8B-B14F-4D97-AF65-F5344CB8AC3E}">
        <p14:creationId xmlns:p14="http://schemas.microsoft.com/office/powerpoint/2010/main" val="317163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8</a:t>
            </a:fld>
            <a:endParaRPr kumimoji="1" lang="ja-JP" altLang="en-US" dirty="0"/>
          </a:p>
        </p:txBody>
      </p:sp>
    </p:spTree>
    <p:extLst>
      <p:ext uri="{BB962C8B-B14F-4D97-AF65-F5344CB8AC3E}">
        <p14:creationId xmlns:p14="http://schemas.microsoft.com/office/powerpoint/2010/main" val="184727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FFACCB-87D8-4013-B270-466EAC09485C}"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5459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0517A-8DD7-4342-834E-BB0CB6696AF6}"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094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45C884-CE34-49C5-A2F1-4B38C654D21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903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E3CED3-B71F-47BF-8DB8-D50A838535C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269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4B73E7-E489-4223-B4FE-47FB4B01B3D1}"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41495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C7186-A9E0-42A5-B105-A83A08D50DB6}"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161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05A418-BDDE-4B28-AECE-9E7408A749B0}" type="datetime1">
              <a:rPr kumimoji="1" lang="ja-JP" altLang="en-US" smtClean="0"/>
              <a:t>2024/7/29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4150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6DAC2-7EC4-431A-BC6B-64B58E64389E}" type="datetime1">
              <a:rPr kumimoji="1" lang="ja-JP" altLang="en-US" smtClean="0"/>
              <a:t>2024/7/29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0715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72A8E-EF89-4F7E-B82A-07D448D4E7E6}" type="datetime1">
              <a:rPr kumimoji="1" lang="ja-JP" altLang="en-US" smtClean="0"/>
              <a:t>2024/7/29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6119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2F26DC-2BF3-45F2-9444-945A4ADA29A0}"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766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3179E0-57B6-4DB3-A838-5299B02DFC81}"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9690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06012-F969-40DB-9A69-FA93389E2490}" type="datetime1">
              <a:rPr kumimoji="1" lang="ja-JP" altLang="en-US" smtClean="0"/>
              <a:t>2024/7/29</a:t>
            </a:fld>
            <a:endParaRPr kumimoji="1"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89110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289472"/>
            <a:ext cx="9144000" cy="1440633"/>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令和６年度 全国学力・学習状況調査</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
              </a:lnSpc>
            </a:pPr>
            <a:endPar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　国語　</a:t>
            </a:r>
            <a:r>
              <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授業展開例</a:t>
            </a:r>
            <a:endParaRPr lang="en-US" altLang="ja-JP"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6C12B6D4-7050-F076-E7CC-3317162B86F9}"/>
              </a:ext>
            </a:extLst>
          </p:cNvPr>
          <p:cNvSpPr/>
          <p:nvPr/>
        </p:nvSpPr>
        <p:spPr>
          <a:xfrm>
            <a:off x="323528" y="3429000"/>
            <a:ext cx="8568952" cy="3147025"/>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sz="1800" b="1" dirty="0">
                <a:solidFill>
                  <a:srgbClr val="002060"/>
                </a:solidFill>
                <a:latin typeface="メイリオ" panose="020B0604030504040204" pitchFamily="50" charset="-128"/>
                <a:ea typeface="メイリオ" panose="020B0604030504040204" pitchFamily="50" charset="-128"/>
              </a:rPr>
              <a:t>○ 「知識・技能」、「思考・判断・表現」の問題を１問ずつ取り上げています。</a:t>
            </a:r>
            <a:endParaRPr lang="en-US" altLang="ja-JP" sz="1800"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kumimoji="1" lang="ja-JP" altLang="en-US" b="1" dirty="0">
                <a:solidFill>
                  <a:srgbClr val="002060"/>
                </a:solidFill>
                <a:latin typeface="メイリオ" panose="020B0604030504040204" pitchFamily="50" charset="-128"/>
                <a:ea typeface="メイリオ" panose="020B0604030504040204" pitchFamily="50" charset="-128"/>
              </a:rPr>
              <a:t>○ 各問題の２枚目の「解答類型分析シート」には、自校の反応率や人数を入力できるようになっています。自校の児童生徒にどのような解答の傾向があったのか、分析してみましょう。</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b="1" dirty="0">
                <a:solidFill>
                  <a:srgbClr val="002060"/>
                </a:solidFill>
                <a:latin typeface="メイリオ" panose="020B0604030504040204" pitchFamily="50" charset="-128"/>
                <a:ea typeface="メイリオ" panose="020B0604030504040204" pitchFamily="50" charset="-128"/>
              </a:rPr>
              <a:t>○ 各問題の３枚目には、授業改善のヒントになるような授業展開例を示しています。自校の児童生徒の実態を踏まえながら、自校ではどのような授業改善を行うか、校内研修等で共有してみましょう。</a:t>
            </a:r>
            <a:endParaRPr kumimoji="1" lang="ja-JP" altLang="en-US" b="1" dirty="0"/>
          </a:p>
        </p:txBody>
      </p:sp>
    </p:spTree>
    <p:extLst>
      <p:ext uri="{BB962C8B-B14F-4D97-AF65-F5344CB8AC3E}">
        <p14:creationId xmlns:p14="http://schemas.microsoft.com/office/powerpoint/2010/main" val="601738940"/>
      </p:ext>
    </p:extLst>
  </p:cSld>
  <p:clrMapOvr>
    <a:masterClrMapping/>
  </p:clrMapOvr>
  <mc:AlternateContent xmlns:mc="http://schemas.openxmlformats.org/markup-compatibility/2006" xmlns:p14="http://schemas.microsoft.com/office/powerpoint/2010/main">
    <mc:Choice Requires="p14">
      <p:transition spd="med" p14:dur="700" advTm="53462">
        <p:fade/>
      </p:transition>
    </mc:Choice>
    <mc:Fallback xmlns="">
      <p:transition spd="med" advTm="5346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73CA89C-EE2D-8B98-4D4C-0458743EF3F7}"/>
              </a:ext>
            </a:extLst>
          </p:cNvPr>
          <p:cNvSpPr txBox="1">
            <a:spLocks/>
          </p:cNvSpPr>
          <p:nvPr/>
        </p:nvSpPr>
        <p:spPr>
          <a:xfrm>
            <a:off x="-16974" y="10127"/>
            <a:ext cx="9160973"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小学校　国語　設問を取り上げた意図　　</a:t>
            </a:r>
          </a:p>
        </p:txBody>
      </p:sp>
      <p:sp>
        <p:nvSpPr>
          <p:cNvPr id="4" name="吹き出し: 角を丸めた四角形 3">
            <a:extLst>
              <a:ext uri="{FF2B5EF4-FFF2-40B4-BE49-F238E27FC236}">
                <a16:creationId xmlns:a16="http://schemas.microsoft.com/office/drawing/2014/main" id="{1A26C7F5-DAC7-FFFF-94A9-187EF543CC08}"/>
              </a:ext>
            </a:extLst>
          </p:cNvPr>
          <p:cNvSpPr/>
          <p:nvPr/>
        </p:nvSpPr>
        <p:spPr>
          <a:xfrm>
            <a:off x="504677" y="985174"/>
            <a:ext cx="8550365" cy="2521381"/>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知識及び技能</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３一「文の中における主語と述語との関係を捉えることができるかどうかをみる」問題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「「は」「が」「も」が付いている言葉が主語だよ」というだけの指導をしていませんか？</a:t>
            </a:r>
            <a:endParaRPr lang="en-US" altLang="ja-JP" sz="2200" b="1" dirty="0">
              <a:solidFill>
                <a:srgbClr val="FF0000"/>
              </a:solidFill>
              <a:latin typeface="メイリオ" panose="020B0604030504040204" pitchFamily="50" charset="-128"/>
              <a:ea typeface="メイリオ" panose="020B0604030504040204" pitchFamily="50" charset="-128"/>
            </a:endParaRPr>
          </a:p>
          <a:p>
            <a:pPr>
              <a:lnSpc>
                <a:spcPts val="9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「授業改善のヒント」では、「読むこと」の学習において、主語と述語の関係を捉えることが文章の内容理解や解釈につなげられるよう、指導者が意図して発問している場面を取り上げています。</a:t>
            </a:r>
          </a:p>
        </p:txBody>
      </p:sp>
      <p:pic>
        <p:nvPicPr>
          <p:cNvPr id="2" name="Picture 6" descr="女性教師のイラスト（職業）">
            <a:extLst>
              <a:ext uri="{FF2B5EF4-FFF2-40B4-BE49-F238E27FC236}">
                <a16:creationId xmlns:a16="http://schemas.microsoft.com/office/drawing/2014/main" id="{B6297C6B-525C-F269-7358-2E5C8A30F6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8958" y="571032"/>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008A0EDA-FBDF-B9CA-E94F-802A0B76D6A4}"/>
              </a:ext>
            </a:extLst>
          </p:cNvPr>
          <p:cNvSpPr/>
          <p:nvPr/>
        </p:nvSpPr>
        <p:spPr>
          <a:xfrm>
            <a:off x="642103" y="3958904"/>
            <a:ext cx="8412939" cy="2827143"/>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思考力、判断力、表現力等</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１三「目的や意図に応じて、集めた材料を分類したり関係付けたりして、伝え合う内容を検討することができるかどうかをみる」問題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「話す材料を整理しておいてよかった！」と児童が実感できる振り返りができていますか？</a:t>
            </a:r>
            <a:endParaRPr lang="en-US" altLang="ja-JP" sz="2200" b="1" dirty="0">
              <a:solidFill>
                <a:srgbClr val="FF0000"/>
              </a:solidFill>
              <a:latin typeface="メイリオ" panose="020B0604030504040204" pitchFamily="50" charset="-128"/>
              <a:ea typeface="メイリオ" panose="020B0604030504040204" pitchFamily="50" charset="-128"/>
            </a:endParaRPr>
          </a:p>
          <a:p>
            <a:endParaRPr lang="en-US" altLang="ja-JP" sz="1600" b="1" spc="-150" dirty="0">
              <a:solidFill>
                <a:srgbClr val="0070C0"/>
              </a:solidFill>
              <a:latin typeface="メイリオ" panose="020B0604030504040204" pitchFamily="50" charset="-128"/>
              <a:ea typeface="メイリオ" panose="020B0604030504040204" pitchFamily="50" charset="-128"/>
            </a:endParaRPr>
          </a:p>
          <a:p>
            <a:r>
              <a:rPr lang="ja-JP" altLang="en-US" sz="1600" b="1" spc="-150" dirty="0">
                <a:solidFill>
                  <a:srgbClr val="0070C0"/>
                </a:solidFill>
                <a:latin typeface="メイリオ" panose="020B0604030504040204" pitchFamily="50" charset="-128"/>
                <a:ea typeface="メイリオ" panose="020B0604030504040204" pitchFamily="50" charset="-128"/>
              </a:rPr>
              <a:t>「授業改善のヒント」では、「話すこと・聞くこと」の学習において、児童が自分の話をしたり聞いたりする姿をデジタル機器を用いて振り返っている場面を取り上げています。</a:t>
            </a:r>
          </a:p>
        </p:txBody>
      </p:sp>
      <p:pic>
        <p:nvPicPr>
          <p:cNvPr id="3" name="Picture 6" descr="女性教師のイラスト（職業）">
            <a:extLst>
              <a:ext uri="{FF2B5EF4-FFF2-40B4-BE49-F238E27FC236}">
                <a16:creationId xmlns:a16="http://schemas.microsoft.com/office/drawing/2014/main" id="{799F8787-3EFF-D53C-BEE7-37806CC8F6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8958" y="3622317"/>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2CB2EB61-F6E3-2B62-781E-48C112F01A66}"/>
              </a:ext>
            </a:extLst>
          </p:cNvPr>
          <p:cNvSpPr/>
          <p:nvPr/>
        </p:nvSpPr>
        <p:spPr>
          <a:xfrm>
            <a:off x="2733348" y="1114706"/>
            <a:ext cx="209525" cy="22120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2F97FBA-66A8-EBF4-EACD-C9F3DACA9700}"/>
              </a:ext>
            </a:extLst>
          </p:cNvPr>
          <p:cNvSpPr/>
          <p:nvPr/>
        </p:nvSpPr>
        <p:spPr>
          <a:xfrm>
            <a:off x="4063014" y="4136723"/>
            <a:ext cx="209525" cy="22120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213050"/>
      </p:ext>
    </p:extLst>
  </p:cSld>
  <p:clrMapOvr>
    <a:masterClrMapping/>
  </p:clrMapOvr>
  <mc:AlternateContent xmlns:mc="http://schemas.openxmlformats.org/markup-compatibility/2006" xmlns:p14="http://schemas.microsoft.com/office/powerpoint/2010/main">
    <mc:Choice Requires="p14">
      <p:transition spd="med" p14:dur="700" advTm="106565">
        <p:fade/>
      </p:transition>
    </mc:Choice>
    <mc:Fallback xmlns="">
      <p:transition spd="med" advTm="10656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6974" y="10127"/>
            <a:ext cx="9160973"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一　第３学年及び第４学年</a:t>
            </a:r>
            <a:r>
              <a:rPr lang="en-US" altLang="ja-JP"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知識及び技能</a:t>
            </a:r>
            <a:r>
              <a:rPr lang="en-US" altLang="ja-JP"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（１）カ</a:t>
            </a:r>
            <a:endPar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6973" y="704890"/>
            <a:ext cx="8905002"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文の中における主語と述語との関係を捉えることができるか</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どうかをみる。</a:t>
            </a:r>
            <a:endParaRPr lang="en-US" altLang="ja-JP" sz="2000" b="1" dirty="0">
              <a:latin typeface="メイリオ" panose="020B0604030504040204" pitchFamily="50" charset="-128"/>
              <a:ea typeface="メイリオ" panose="020B0604030504040204" pitchFamily="50" charset="-128"/>
            </a:endParaRPr>
          </a:p>
        </p:txBody>
      </p:sp>
      <p:pic>
        <p:nvPicPr>
          <p:cNvPr id="33" name="図 32">
            <a:extLst>
              <a:ext uri="{FF2B5EF4-FFF2-40B4-BE49-F238E27FC236}">
                <a16:creationId xmlns:a16="http://schemas.microsoft.com/office/drawing/2014/main" id="{0A4DCAD9-A310-DF04-2318-CB50D2987AEB}"/>
              </a:ext>
            </a:extLst>
          </p:cNvPr>
          <p:cNvPicPr>
            <a:picLocks noChangeAspect="1"/>
          </p:cNvPicPr>
          <p:nvPr/>
        </p:nvPicPr>
        <p:blipFill>
          <a:blip r:embed="rId3"/>
          <a:stretch>
            <a:fillRect/>
          </a:stretch>
        </p:blipFill>
        <p:spPr>
          <a:xfrm>
            <a:off x="8004593" y="1214170"/>
            <a:ext cx="526810" cy="5310078"/>
          </a:xfrm>
          <a:prstGeom prst="rect">
            <a:avLst/>
          </a:prstGeom>
        </p:spPr>
      </p:pic>
      <p:pic>
        <p:nvPicPr>
          <p:cNvPr id="36" name="図 35">
            <a:extLst>
              <a:ext uri="{FF2B5EF4-FFF2-40B4-BE49-F238E27FC236}">
                <a16:creationId xmlns:a16="http://schemas.microsoft.com/office/drawing/2014/main" id="{0986CF6D-DE4F-98F6-8BC0-F513D3F0B6E0}"/>
              </a:ext>
            </a:extLst>
          </p:cNvPr>
          <p:cNvPicPr>
            <a:picLocks noChangeAspect="1"/>
          </p:cNvPicPr>
          <p:nvPr/>
        </p:nvPicPr>
        <p:blipFill>
          <a:blip r:embed="rId4"/>
          <a:stretch>
            <a:fillRect/>
          </a:stretch>
        </p:blipFill>
        <p:spPr>
          <a:xfrm>
            <a:off x="4717700" y="1412776"/>
            <a:ext cx="2786948" cy="5111472"/>
          </a:xfrm>
          <a:prstGeom prst="rect">
            <a:avLst/>
          </a:prstGeom>
        </p:spPr>
      </p:pic>
      <p:sp>
        <p:nvSpPr>
          <p:cNvPr id="8" name="角丸四角形 7">
            <a:extLst>
              <a:ext uri="{FF2B5EF4-FFF2-40B4-BE49-F238E27FC236}">
                <a16:creationId xmlns:a16="http://schemas.microsoft.com/office/drawing/2014/main" id="{766991DB-54AD-D901-F170-F439F0D429E5}"/>
              </a:ext>
            </a:extLst>
          </p:cNvPr>
          <p:cNvSpPr/>
          <p:nvPr/>
        </p:nvSpPr>
        <p:spPr>
          <a:xfrm>
            <a:off x="986902" y="5375757"/>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63.1</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62.3</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kumimoji="1" lang="en-US" altLang="ja-JP" sz="2400" b="1" dirty="0">
                <a:solidFill>
                  <a:srgbClr val="FF0000"/>
                </a:solidFill>
                <a:latin typeface="メイリオ" panose="020B0604030504040204" pitchFamily="50" charset="-128"/>
                <a:ea typeface="メイリオ" panose="020B0604030504040204" pitchFamily="50" charset="-128"/>
              </a:rPr>
              <a:t>0.8</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sp>
        <p:nvSpPr>
          <p:cNvPr id="11" name="吹き出し: 四角形 10">
            <a:extLst>
              <a:ext uri="{FF2B5EF4-FFF2-40B4-BE49-F238E27FC236}">
                <a16:creationId xmlns:a16="http://schemas.microsoft.com/office/drawing/2014/main" id="{7729DBA4-E3F4-951F-C77C-D2099B8CC4F3}"/>
              </a:ext>
            </a:extLst>
          </p:cNvPr>
          <p:cNvSpPr/>
          <p:nvPr/>
        </p:nvSpPr>
        <p:spPr>
          <a:xfrm>
            <a:off x="251520" y="1587717"/>
            <a:ext cx="4466179" cy="3416320"/>
          </a:xfrm>
          <a:prstGeom prst="wedgeRectCallout">
            <a:avLst>
              <a:gd name="adj1" fmla="val 61476"/>
              <a:gd name="adj2" fmla="val 10298"/>
            </a:avLst>
          </a:prstGeom>
          <a:solidFill>
            <a:srgbClr val="FFEB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0B849F0-5B7C-3576-EE7C-3997E9D55D0F}"/>
              </a:ext>
            </a:extLst>
          </p:cNvPr>
          <p:cNvSpPr txBox="1"/>
          <p:nvPr/>
        </p:nvSpPr>
        <p:spPr>
          <a:xfrm>
            <a:off x="236315" y="1761279"/>
            <a:ext cx="4560104" cy="3139321"/>
          </a:xfrm>
          <a:prstGeom prst="rect">
            <a:avLst/>
          </a:prstGeom>
          <a:noFill/>
          <a:ln>
            <a:noFill/>
          </a:ln>
        </p:spPr>
        <p:txBody>
          <a:bodyPr vert="horz" wrap="square" rtlCol="0">
            <a:spAutoFit/>
          </a:bodyPr>
          <a:lstStyle/>
          <a:p>
            <a:r>
              <a:rPr kumimoji="1" lang="ja-JP" altLang="en-US" sz="1800" i="0" u="none" strike="noStrike" kern="1200" cap="none" spc="0" normalizeH="0" baseline="0" noProof="0" dirty="0">
                <a:ln>
                  <a:noFill/>
                </a:ln>
                <a:solidFill>
                  <a:srgbClr val="009900"/>
                </a:solidFill>
                <a:effectLst/>
                <a:uLnTx/>
                <a:uFillTx/>
                <a:latin typeface="メイリオ" panose="020B0604030504040204" pitchFamily="50" charset="-128"/>
                <a:ea typeface="メイリオ" panose="020B0604030504040204" pitchFamily="50" charset="-128"/>
                <a:cs typeface="+mn-cs"/>
              </a:rPr>
              <a:t>参考　小学校学習指導要領（平成</a:t>
            </a:r>
            <a:r>
              <a:rPr kumimoji="1" lang="en-US" altLang="ja-JP" sz="1800" i="0" u="none" strike="noStrike" kern="1200" cap="none" spc="0" normalizeH="0" baseline="0" noProof="0" dirty="0">
                <a:ln>
                  <a:noFill/>
                </a:ln>
                <a:solidFill>
                  <a:srgbClr val="009900"/>
                </a:solidFill>
                <a:effectLst/>
                <a:uLnTx/>
                <a:uFillTx/>
                <a:latin typeface="メイリオ" panose="020B0604030504040204" pitchFamily="50" charset="-128"/>
                <a:ea typeface="メイリオ" panose="020B0604030504040204" pitchFamily="50" charset="-128"/>
                <a:cs typeface="+mn-cs"/>
              </a:rPr>
              <a:t>29</a:t>
            </a:r>
            <a:r>
              <a:rPr kumimoji="1" lang="ja-JP" altLang="en-US" sz="1800" i="0" u="none" strike="noStrike" kern="1200" cap="none" spc="0" normalizeH="0" baseline="0" noProof="0" dirty="0">
                <a:ln>
                  <a:noFill/>
                </a:ln>
                <a:solidFill>
                  <a:srgbClr val="009900"/>
                </a:solidFill>
                <a:effectLst/>
                <a:uLnTx/>
                <a:uFillTx/>
                <a:latin typeface="メイリオ" panose="020B0604030504040204" pitchFamily="50" charset="-128"/>
                <a:ea typeface="メイリオ" panose="020B0604030504040204" pitchFamily="50" charset="-128"/>
                <a:cs typeface="+mn-cs"/>
              </a:rPr>
              <a:t>年</a:t>
            </a:r>
            <a:endParaRPr kumimoji="1" lang="en-US" altLang="ja-JP" sz="1800" i="0" u="none" strike="noStrike" kern="1200" cap="none" spc="0" normalizeH="0" baseline="0" noProof="0" dirty="0">
              <a:ln>
                <a:noFill/>
              </a:ln>
              <a:solidFill>
                <a:srgbClr val="009900"/>
              </a:solidFill>
              <a:effectLst/>
              <a:uLnTx/>
              <a:uFillTx/>
              <a:latin typeface="メイリオ" panose="020B0604030504040204" pitchFamily="50" charset="-128"/>
              <a:ea typeface="メイリオ" panose="020B0604030504040204" pitchFamily="50" charset="-128"/>
              <a:cs typeface="+mn-cs"/>
            </a:endParaRPr>
          </a:p>
          <a:p>
            <a:r>
              <a:rPr kumimoji="1" lang="ja-JP" altLang="en-US" sz="1800" i="0" u="none" strike="noStrike" kern="1200" cap="none" spc="0" normalizeH="0" baseline="0" noProof="0" dirty="0">
                <a:ln>
                  <a:noFill/>
                </a:ln>
                <a:solidFill>
                  <a:srgbClr val="009900"/>
                </a:solidFill>
                <a:effectLst/>
                <a:uLnTx/>
                <a:uFillTx/>
                <a:latin typeface="メイリオ" panose="020B0604030504040204" pitchFamily="50" charset="-128"/>
                <a:ea typeface="メイリオ" panose="020B0604030504040204" pitchFamily="50" charset="-128"/>
                <a:cs typeface="+mn-cs"/>
              </a:rPr>
              <a:t>告示）解説国語編</a:t>
            </a:r>
            <a:r>
              <a:rPr lang="ja-JP" altLang="en-US" dirty="0">
                <a:solidFill>
                  <a:srgbClr val="009900"/>
                </a:solidFill>
                <a:latin typeface="メイリオ" panose="020B0604030504040204" pitchFamily="50" charset="-128"/>
                <a:ea typeface="メイリオ" panose="020B0604030504040204" pitchFamily="50" charset="-128"/>
              </a:rPr>
              <a:t>　</a:t>
            </a:r>
            <a:r>
              <a:rPr lang="en-US" altLang="ja-JP" dirty="0">
                <a:solidFill>
                  <a:srgbClr val="009900"/>
                </a:solidFill>
                <a:latin typeface="メイリオ" panose="020B0604030504040204" pitchFamily="50" charset="-128"/>
                <a:ea typeface="メイリオ" panose="020B0604030504040204" pitchFamily="50" charset="-128"/>
              </a:rPr>
              <a:t>155</a:t>
            </a:r>
            <a:r>
              <a:rPr lang="ja-JP" altLang="en-US" dirty="0">
                <a:solidFill>
                  <a:srgbClr val="009900"/>
                </a:solidFill>
                <a:latin typeface="メイリオ" panose="020B0604030504040204" pitchFamily="50" charset="-128"/>
                <a:ea typeface="メイリオ" panose="020B0604030504040204" pitchFamily="50" charset="-128"/>
              </a:rPr>
              <a:t>ページ</a:t>
            </a:r>
            <a:endParaRPr lang="en-US" altLang="ja-JP" dirty="0">
              <a:solidFill>
                <a:srgbClr val="009900"/>
              </a:solidFill>
              <a:latin typeface="メイリオ" panose="020B0604030504040204" pitchFamily="50" charset="-128"/>
              <a:ea typeface="メイリオ" panose="020B0604030504040204" pitchFamily="50" charset="-128"/>
            </a:endParaRPr>
          </a:p>
          <a:p>
            <a:endParaRPr kumimoji="1" lang="en-US" altLang="ja-JP" sz="1800" i="0" u="none" strike="noStrike" kern="1200" cap="none" spc="0" normalizeH="0" baseline="0" noProof="0" dirty="0">
              <a:ln>
                <a:noFill/>
              </a:ln>
              <a:solidFill>
                <a:srgbClr val="009900"/>
              </a:solidFill>
              <a:effectLst/>
              <a:uLnTx/>
              <a:uFillTx/>
              <a:latin typeface="メイリオ" panose="020B0604030504040204" pitchFamily="50" charset="-128"/>
              <a:ea typeface="メイリオ" panose="020B0604030504040204" pitchFamily="50" charset="-128"/>
              <a:cs typeface="+mn-cs"/>
            </a:endParaRPr>
          </a:p>
          <a:p>
            <a:r>
              <a:rPr kumimoji="1" lang="en-US" altLang="ja-JP"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a:t>
            </a:r>
            <a:r>
              <a:rPr kumimoji="1" lang="ja-JP" altLang="en-US"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知識及び技能</a:t>
            </a:r>
            <a:r>
              <a:rPr kumimoji="1" lang="en-US" altLang="ja-JP"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a:t>
            </a:r>
            <a:r>
              <a:rPr kumimoji="1" lang="ja-JP" altLang="en-US"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に示されている事項は、</a:t>
            </a:r>
            <a:r>
              <a:rPr kumimoji="1" lang="en-US" altLang="ja-JP"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a:t>
            </a:r>
            <a:r>
              <a:rPr kumimoji="1" lang="ja-JP" altLang="en-US"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思考力、判断力、表現力等</a:t>
            </a:r>
            <a:r>
              <a:rPr kumimoji="1" lang="en-US" altLang="ja-JP"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a:t>
            </a:r>
            <a:r>
              <a:rPr kumimoji="1" lang="ja-JP" altLang="en-US"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に示されている事項の指導を通して指導することが</a:t>
            </a:r>
            <a:endParaRPr kumimoji="1" lang="en-US" altLang="ja-JP"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a:p>
            <a:r>
              <a:rPr kumimoji="1" lang="ja-JP" altLang="en-US"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基本とされています。</a:t>
            </a:r>
            <a:endParaRPr kumimoji="1" lang="en-US" altLang="ja-JP"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a:p>
            <a:r>
              <a:rPr lang="ja-JP" altLang="en-US" dirty="0">
                <a:solidFill>
                  <a:srgbClr val="002060"/>
                </a:solidFill>
                <a:latin typeface="メイリオ" panose="020B0604030504040204" pitchFamily="50" charset="-128"/>
                <a:ea typeface="メイリオ" panose="020B0604030504040204" pitchFamily="50" charset="-128"/>
              </a:rPr>
              <a:t>　</a:t>
            </a:r>
            <a:r>
              <a:rPr kumimoji="1" lang="ja-JP" altLang="en-US" sz="1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実際に話したり聞いたり書いたり</a:t>
            </a:r>
            <a:endParaRPr kumimoji="1" lang="en-US" altLang="ja-JP" sz="1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a:p>
            <a:r>
              <a:rPr kumimoji="1" lang="ja-JP" altLang="en-US" sz="1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読んだりする場面</a:t>
            </a:r>
            <a:r>
              <a:rPr kumimoji="1" lang="ja-JP" altLang="en-US"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において、</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生きて働く「知識及び技能」</a:t>
            </a:r>
            <a:r>
              <a:rPr kumimoji="1" lang="ja-JP" altLang="en-US" sz="18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として習得できるように意識して指導できているでしょうか。</a:t>
            </a:r>
            <a:endParaRPr kumimoji="1" lang="ja-JP" altLang="en-US" dirty="0"/>
          </a:p>
        </p:txBody>
      </p:sp>
      <p:sp>
        <p:nvSpPr>
          <p:cNvPr id="2" name="正方形/長方形 1">
            <a:extLst>
              <a:ext uri="{FF2B5EF4-FFF2-40B4-BE49-F238E27FC236}">
                <a16:creationId xmlns:a16="http://schemas.microsoft.com/office/drawing/2014/main" id="{77BD35F0-DD5F-D76D-F90A-D0708D4369D3}"/>
              </a:ext>
            </a:extLst>
          </p:cNvPr>
          <p:cNvSpPr/>
          <p:nvPr/>
        </p:nvSpPr>
        <p:spPr>
          <a:xfrm>
            <a:off x="961377" y="143805"/>
            <a:ext cx="278088" cy="29925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3969950"/>
      </p:ext>
    </p:extLst>
  </p:cSld>
  <p:clrMapOvr>
    <a:masterClrMapping/>
  </p:clrMapOvr>
  <mc:AlternateContent xmlns:mc="http://schemas.openxmlformats.org/markup-compatibility/2006" xmlns:p14="http://schemas.microsoft.com/office/powerpoint/2010/main">
    <mc:Choice Requires="p14">
      <p:transition spd="med" p14:dur="700" advTm="86626">
        <p:fade/>
      </p:transition>
    </mc:Choice>
    <mc:Fallback xmlns="">
      <p:transition spd="med" advTm="8662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6932"/>
            <a:ext cx="9144000"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国語３　一　解答類型分析シート</a:t>
            </a:r>
            <a:endParaRPr lang="ja-JP" altLang="en-US" sz="28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四角形: 角を丸くする 1">
            <a:extLst>
              <a:ext uri="{FF2B5EF4-FFF2-40B4-BE49-F238E27FC236}">
                <a16:creationId xmlns:a16="http://schemas.microsoft.com/office/drawing/2014/main" id="{0F537BFF-D7BC-2206-7BFF-42452991AB78}"/>
              </a:ext>
            </a:extLst>
          </p:cNvPr>
          <p:cNvSpPr/>
          <p:nvPr/>
        </p:nvSpPr>
        <p:spPr>
          <a:xfrm>
            <a:off x="126242" y="4048296"/>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pPr algn="ctr">
              <a:lnSpc>
                <a:spcPts val="2500"/>
              </a:lnSpc>
            </a:pPr>
            <a:r>
              <a:rPr kumimoji="1" lang="en-US" altLang="ja-JP" sz="3200" b="1" dirty="0">
                <a:solidFill>
                  <a:schemeClr val="tx2"/>
                </a:solidFill>
                <a:latin typeface="メイリオ" panose="020B0604030504040204" pitchFamily="50" charset="-128"/>
                <a:ea typeface="メイリオ" panose="020B0604030504040204" pitchFamily="50" charset="-128"/>
              </a:rPr>
              <a:t>4</a:t>
            </a:r>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80B60D1F-CE84-2093-320E-AA9D7E086E17}"/>
              </a:ext>
            </a:extLst>
          </p:cNvPr>
          <p:cNvSpPr/>
          <p:nvPr/>
        </p:nvSpPr>
        <p:spPr>
          <a:xfrm>
            <a:off x="126982" y="4048296"/>
            <a:ext cx="1330669"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DCD7DA41-9256-995C-7507-E8CEDC1FEDED}"/>
              </a:ext>
            </a:extLst>
          </p:cNvPr>
          <p:cNvSpPr/>
          <p:nvPr/>
        </p:nvSpPr>
        <p:spPr>
          <a:xfrm>
            <a:off x="1933421" y="3959492"/>
            <a:ext cx="7035039" cy="2069538"/>
          </a:xfrm>
          <a:prstGeom prst="roundRect">
            <a:avLst>
              <a:gd name="adj" fmla="val 405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1700"/>
              </a:lnSpc>
            </a:pPr>
            <a:r>
              <a:rPr lang="ja-JP" altLang="en-US" b="1" dirty="0">
                <a:solidFill>
                  <a:schemeClr val="tx2"/>
                </a:solidFill>
                <a:latin typeface="メイリオ" panose="020B0604030504040204" pitchFamily="50" charset="-128"/>
                <a:ea typeface="メイリオ" panose="020B0604030504040204" pitchFamily="50" charset="-128"/>
              </a:rPr>
              <a:t>　文の構成を理解した上で、修飾と被修飾との関係や主語と述語との関係を捉えることに課題があると考えられます。</a:t>
            </a: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700"/>
              </a:lnSpc>
            </a:pPr>
            <a:r>
              <a:rPr lang="ja-JP" altLang="en-US" b="1" dirty="0">
                <a:solidFill>
                  <a:schemeClr val="tx2"/>
                </a:solidFill>
                <a:latin typeface="メイリオ" panose="020B0604030504040204" pitchFamily="50" charset="-128"/>
                <a:ea typeface="メイリオ" panose="020B0604030504040204" pitchFamily="50" charset="-128"/>
              </a:rPr>
              <a:t>　文法に関する学習が、</a:t>
            </a:r>
            <a:r>
              <a:rPr lang="en-US" altLang="ja-JP" b="1" dirty="0">
                <a:solidFill>
                  <a:schemeClr val="tx2"/>
                </a:solidFill>
                <a:latin typeface="メイリオ" panose="020B0604030504040204" pitchFamily="50" charset="-128"/>
                <a:ea typeface="メイリオ" panose="020B0604030504040204" pitchFamily="50" charset="-128"/>
              </a:rPr>
              <a:t>〔</a:t>
            </a:r>
            <a:r>
              <a:rPr lang="ja-JP" altLang="en-US" b="1" dirty="0">
                <a:solidFill>
                  <a:schemeClr val="tx2"/>
                </a:solidFill>
                <a:latin typeface="メイリオ" panose="020B0604030504040204" pitchFamily="50" charset="-128"/>
                <a:ea typeface="メイリオ" panose="020B0604030504040204" pitchFamily="50" charset="-128"/>
              </a:rPr>
              <a:t>知識及び技能</a:t>
            </a:r>
            <a:r>
              <a:rPr lang="en-US" altLang="ja-JP" b="1" dirty="0">
                <a:solidFill>
                  <a:schemeClr val="tx2"/>
                </a:solidFill>
                <a:latin typeface="メイリオ" panose="020B0604030504040204" pitchFamily="50" charset="-128"/>
                <a:ea typeface="メイリオ" panose="020B0604030504040204" pitchFamily="50" charset="-128"/>
              </a:rPr>
              <a:t>〕</a:t>
            </a:r>
            <a:r>
              <a:rPr lang="ja-JP" altLang="en-US" b="1" dirty="0">
                <a:solidFill>
                  <a:schemeClr val="tx2"/>
                </a:solidFill>
                <a:latin typeface="メイリオ" panose="020B0604030504040204" pitchFamily="50" charset="-128"/>
                <a:ea typeface="メイリオ" panose="020B0604030504040204" pitchFamily="50" charset="-128"/>
              </a:rPr>
              <a:t>だけを取り上げて指導する小単元だけになっていないでしょうか。主述の関係、修飾・被修飾の関係といった文の構成を理解することが、語句の係り受けによる曖昧さを防ぐよさにつながることなどを実感できるようにすることが大切です。</a:t>
            </a:r>
            <a:endParaRPr kumimoji="1" lang="ja-JP" altLang="en-US" b="1" dirty="0">
              <a:solidFill>
                <a:schemeClr val="tx2"/>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85A63B5-583B-36FE-E65F-FD97A2E3FD11}"/>
              </a:ext>
            </a:extLst>
          </p:cNvPr>
          <p:cNvSpPr/>
          <p:nvPr/>
        </p:nvSpPr>
        <p:spPr>
          <a:xfrm>
            <a:off x="1932682" y="3896092"/>
            <a:ext cx="7035039"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8" name="矢印: 右 7">
            <a:extLst>
              <a:ext uri="{FF2B5EF4-FFF2-40B4-BE49-F238E27FC236}">
                <a16:creationId xmlns:a16="http://schemas.microsoft.com/office/drawing/2014/main" id="{52083D4A-A290-6CD6-FF1D-C1591E9D0ACB}"/>
              </a:ext>
            </a:extLst>
          </p:cNvPr>
          <p:cNvSpPr/>
          <p:nvPr/>
        </p:nvSpPr>
        <p:spPr>
          <a:xfrm>
            <a:off x="1565667" y="4607362"/>
            <a:ext cx="404262"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9DAE258-2800-91EE-2620-8F24315289B6}"/>
              </a:ext>
            </a:extLst>
          </p:cNvPr>
          <p:cNvSpPr txBox="1"/>
          <p:nvPr/>
        </p:nvSpPr>
        <p:spPr>
          <a:xfrm>
            <a:off x="54234" y="4562171"/>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graphicFrame>
        <p:nvGraphicFramePr>
          <p:cNvPr id="18" name="表 17">
            <a:extLst>
              <a:ext uri="{FF2B5EF4-FFF2-40B4-BE49-F238E27FC236}">
                <a16:creationId xmlns:a16="http://schemas.microsoft.com/office/drawing/2014/main" id="{9136D30D-8B26-1933-A7FD-B0E8113FF50F}"/>
              </a:ext>
            </a:extLst>
          </p:cNvPr>
          <p:cNvGraphicFramePr>
            <a:graphicFrameLocks noGrp="1"/>
          </p:cNvGraphicFramePr>
          <p:nvPr>
            <p:extLst>
              <p:ext uri="{D42A27DB-BD31-4B8C-83A1-F6EECF244321}">
                <p14:modId xmlns:p14="http://schemas.microsoft.com/office/powerpoint/2010/main" val="559065945"/>
              </p:ext>
            </p:extLst>
          </p:nvPr>
        </p:nvGraphicFramePr>
        <p:xfrm>
          <a:off x="125504" y="949819"/>
          <a:ext cx="8892991" cy="2896752"/>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1046904">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　答</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endParaRPr kumimoji="1" lang="en-US" altLang="ja-JP" sz="1400" dirty="0">
                        <a:latin typeface="ＭＳ ゴシック" panose="020B0609070205080204" pitchFamily="49" charset="-128"/>
                        <a:ea typeface="ＭＳ ゴシック" panose="020B0609070205080204" pitchFamily="49" charset="-128"/>
                      </a:endParaRPr>
                    </a:p>
                  </a:txBody>
                  <a:tcPr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自校（％）</a:t>
                      </a:r>
                      <a:endParaRPr kumimoji="1" lang="en-US" altLang="ja-JP" sz="1400" dirty="0">
                        <a:latin typeface="ＭＳ ゴシック" panose="020B0609070205080204" pitchFamily="49" charset="-128"/>
                        <a:ea typeface="ＭＳ ゴシック" panose="020B0609070205080204" pitchFamily="49" charset="-128"/>
                      </a:endParaRPr>
                    </a:p>
                  </a:txBody>
                  <a:tcPr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自校（人）</a:t>
                      </a:r>
                      <a:endParaRPr kumimoji="1" lang="en-US" altLang="ja-JP" sz="1400" dirty="0">
                        <a:latin typeface="ＭＳ ゴシック" panose="020B0609070205080204" pitchFamily="49" charset="-128"/>
                        <a:ea typeface="ＭＳ ゴシック" panose="020B0609070205080204" pitchFamily="49" charset="-128"/>
                      </a:endParaRPr>
                    </a:p>
                  </a:txBody>
                  <a:tcPr vert="eaVert" anchor="ctr"/>
                </a:tc>
                <a:extLst>
                  <a:ext uri="{0D108BD9-81ED-4DB2-BD59-A6C34878D82A}">
                    <a16:rowId xmlns:a16="http://schemas.microsoft.com/office/drawing/2014/main" val="620879162"/>
                  </a:ext>
                </a:extLst>
              </a:tr>
              <a:tr h="303828">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１　と解答しているもの。</a:t>
                      </a:r>
                    </a:p>
                  </a:txBody>
                  <a:tcP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marL="0" indent="0" algn="r"/>
                      <a:r>
                        <a:rPr kumimoji="1" lang="en-US" altLang="ja-JP" sz="1400" dirty="0">
                          <a:solidFill>
                            <a:schemeClr val="tx1"/>
                          </a:solidFill>
                        </a:rPr>
                        <a:t>13.8</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r"/>
                      <a:r>
                        <a:rPr kumimoji="1" lang="en-US" altLang="ja-JP" sz="1400" dirty="0">
                          <a:solidFill>
                            <a:schemeClr val="tx1"/>
                          </a:solidFill>
                        </a:rPr>
                        <a:t>13.5</a:t>
                      </a:r>
                      <a:endParaRPr kumimoji="1" lang="ja-JP" altLang="en-US" sz="14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303828">
                <a:tc>
                  <a:txBody>
                    <a:bodyPr/>
                    <a:lstStyle/>
                    <a:p>
                      <a:pPr marL="0" indent="0" algn="ctr"/>
                      <a:r>
                        <a:rPr kumimoji="1" lang="ja-JP" altLang="en-US" sz="1400" dirty="0"/>
                        <a:t>２</a:t>
                      </a:r>
                    </a:p>
                  </a:txBody>
                  <a:tcPr anchor="ctr">
                    <a:solidFill>
                      <a:schemeClr val="accent5">
                        <a:lumMod val="20000"/>
                        <a:lumOff val="80000"/>
                      </a:schemeClr>
                    </a:solidFill>
                  </a:tcPr>
                </a:tc>
                <a:tc>
                  <a:txBody>
                    <a:bodyPr/>
                    <a:lstStyle/>
                    <a:p>
                      <a:pPr algn="just"/>
                      <a:r>
                        <a:rPr kumimoji="1" lang="ja-JP" altLang="en-US" sz="1400" dirty="0"/>
                        <a:t>２　と解答しているもの。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3.1</a:t>
                      </a: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2.7</a:t>
                      </a:r>
                      <a:endParaRPr kumimoji="1" lang="ja-JP" altLang="en-US" sz="14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219737149"/>
                  </a:ext>
                </a:extLst>
              </a:tr>
              <a:tr h="315790">
                <a:tc>
                  <a:txBody>
                    <a:bodyPr/>
                    <a:lstStyle/>
                    <a:p>
                      <a:pPr algn="ctr"/>
                      <a:r>
                        <a:rPr kumimoji="1" lang="ja-JP" altLang="en-US" sz="1400" dirty="0"/>
                        <a:t>３</a:t>
                      </a:r>
                    </a:p>
                  </a:txBody>
                  <a:tcPr anchor="ctr">
                    <a:solidFill>
                      <a:schemeClr val="bg1"/>
                    </a:solidFill>
                  </a:tcPr>
                </a:tc>
                <a:tc>
                  <a:txBody>
                    <a:bodyPr/>
                    <a:lstStyle/>
                    <a:p>
                      <a:pPr algn="just"/>
                      <a:r>
                        <a:rPr kumimoji="1" lang="ja-JP" altLang="en-US" sz="1400" dirty="0"/>
                        <a:t>３　と解答しているもの。</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62.3</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63.1</a:t>
                      </a:r>
                    </a:p>
                  </a:txBody>
                  <a:tcPr anchor="ctr">
                    <a:solidFill>
                      <a:schemeClr val="bg1"/>
                    </a:solidFill>
                  </a:tcPr>
                </a:tc>
                <a:tc>
                  <a:txBody>
                    <a:bodyPr/>
                    <a:lstStyle/>
                    <a:p>
                      <a:pPr algn="ctr"/>
                      <a:endParaRPr kumimoji="1" lang="ja-JP" altLang="en-US" sz="1400" dirty="0"/>
                    </a:p>
                  </a:txBody>
                  <a:tcPr anchor="ctr">
                    <a:solidFill>
                      <a:schemeClr val="bg1"/>
                    </a:solidFill>
                  </a:tcPr>
                </a:tc>
                <a:tc>
                  <a:txBody>
                    <a:bodyPr/>
                    <a:lstStyle/>
                    <a:p>
                      <a:pPr algn="ctr"/>
                      <a:endParaRPr kumimoji="1" lang="ja-JP" altLang="en-US" sz="1400" dirty="0"/>
                    </a:p>
                  </a:txBody>
                  <a:tcPr anchor="ctr">
                    <a:solidFill>
                      <a:schemeClr val="bg1"/>
                    </a:solidFill>
                  </a:tcPr>
                </a:tc>
                <a:extLst>
                  <a:ext uri="{0D108BD9-81ED-4DB2-BD59-A6C34878D82A}">
                    <a16:rowId xmlns:a16="http://schemas.microsoft.com/office/drawing/2014/main" val="1580398011"/>
                  </a:ext>
                </a:extLst>
              </a:tr>
              <a:tr h="303828">
                <a:tc>
                  <a:txBody>
                    <a:bodyPr/>
                    <a:lstStyle/>
                    <a:p>
                      <a:pPr algn="ctr"/>
                      <a:r>
                        <a:rPr kumimoji="1" lang="ja-JP" altLang="en-US" sz="1400" dirty="0"/>
                        <a:t>４</a:t>
                      </a:r>
                    </a:p>
                  </a:txBody>
                  <a:tcPr anchor="ctr">
                    <a:solidFill>
                      <a:schemeClr val="accent2">
                        <a:lumMod val="20000"/>
                        <a:lumOff val="80000"/>
                      </a:schemeClr>
                    </a:solidFill>
                  </a:tcPr>
                </a:tc>
                <a:tc>
                  <a:txBody>
                    <a:bodyPr/>
                    <a:lstStyle/>
                    <a:p>
                      <a:pPr algn="just"/>
                      <a:r>
                        <a:rPr kumimoji="1" lang="ja-JP" altLang="en-US" sz="1400" dirty="0"/>
                        <a:t>４　と解答しているもの。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18.5</a:t>
                      </a:r>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18.7</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3730291628"/>
                  </a:ext>
                </a:extLst>
              </a:tr>
              <a:tr h="314858">
                <a:tc>
                  <a:txBody>
                    <a:bodyPr/>
                    <a:lstStyle/>
                    <a:p>
                      <a:pPr algn="ctr"/>
                      <a:r>
                        <a:rPr kumimoji="1" lang="en-US" altLang="ja-JP" sz="1400" dirty="0"/>
                        <a:t>99</a:t>
                      </a:r>
                      <a:endParaRPr kumimoji="1" lang="ja-JP" altLang="en-US" sz="1400" dirty="0"/>
                    </a:p>
                  </a:txBody>
                  <a:tcPr anchor="ctr"/>
                </a:tc>
                <a:tc>
                  <a:txBody>
                    <a:bodyPr/>
                    <a:lstStyle/>
                    <a:p>
                      <a:pPr algn="just"/>
                      <a:r>
                        <a:rPr kumimoji="1" lang="ja-JP" altLang="en-US" sz="1400" dirty="0"/>
                        <a:t>上記以外の解答</a:t>
                      </a:r>
                    </a:p>
                  </a:txBody>
                  <a:tcPr/>
                </a:tc>
                <a:tc>
                  <a:txBody>
                    <a:bodyPr/>
                    <a:lstStyle/>
                    <a:p>
                      <a:pPr algn="ctr"/>
                      <a:endParaRPr kumimoji="1" lang="ja-JP" altLang="en-US" sz="1400" dirty="0"/>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0.3</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0.3</a:t>
                      </a: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540675280"/>
                  </a:ext>
                </a:extLst>
              </a:tr>
              <a:tr h="293681">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r"/>
                      <a:r>
                        <a:rPr kumimoji="1" lang="en-US" altLang="ja-JP" sz="1400" dirty="0">
                          <a:solidFill>
                            <a:schemeClr val="tx1"/>
                          </a:solidFill>
                        </a:rPr>
                        <a:t>2.0</a:t>
                      </a:r>
                      <a:endParaRPr kumimoji="1" lang="ja-JP" altLang="en-US" sz="1400" dirty="0">
                        <a:solidFill>
                          <a:schemeClr val="tx1"/>
                        </a:solidFill>
                      </a:endParaRPr>
                    </a:p>
                  </a:txBody>
                  <a:tcPr anchor="ctr"/>
                </a:tc>
                <a:tc>
                  <a:txBody>
                    <a:bodyPr/>
                    <a:lstStyle/>
                    <a:p>
                      <a:pPr algn="r"/>
                      <a:r>
                        <a:rPr kumimoji="1" lang="en-US" altLang="ja-JP" sz="1400" dirty="0">
                          <a:solidFill>
                            <a:schemeClr val="tx1"/>
                          </a:solidFill>
                        </a:rPr>
                        <a:t>1.7</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p:sp>
        <p:nvSpPr>
          <p:cNvPr id="19" name="吹き出し: 角を丸めた四角形 18">
            <a:extLst>
              <a:ext uri="{FF2B5EF4-FFF2-40B4-BE49-F238E27FC236}">
                <a16:creationId xmlns:a16="http://schemas.microsoft.com/office/drawing/2014/main" id="{56EEE70B-FC4E-4626-3FD9-D47B5656E6F2}"/>
              </a:ext>
            </a:extLst>
          </p:cNvPr>
          <p:cNvSpPr/>
          <p:nvPr/>
        </p:nvSpPr>
        <p:spPr>
          <a:xfrm>
            <a:off x="7096974" y="485466"/>
            <a:ext cx="1879128" cy="414832"/>
          </a:xfrm>
          <a:prstGeom prst="wedgeRoundRectCallout">
            <a:avLst>
              <a:gd name="adj1" fmla="val 24981"/>
              <a:gd name="adj2" fmla="val 995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100"/>
              </a:lnSpc>
            </a:pPr>
            <a:r>
              <a:rPr lang="ja-JP" altLang="en-US" sz="1200" dirty="0">
                <a:solidFill>
                  <a:schemeClr val="tx1"/>
                </a:solidFill>
                <a:latin typeface="メイリオ" panose="020B0604030504040204" pitchFamily="50" charset="-128"/>
                <a:ea typeface="メイリオ" panose="020B0604030504040204" pitchFamily="50" charset="-128"/>
              </a:rPr>
              <a:t>入力してみましょう。</a:t>
            </a:r>
          </a:p>
        </p:txBody>
      </p:sp>
      <p:pic>
        <p:nvPicPr>
          <p:cNvPr id="21" name="Picture 6" descr="女性教師のイラスト（職業）">
            <a:extLst>
              <a:ext uri="{FF2B5EF4-FFF2-40B4-BE49-F238E27FC236}">
                <a16:creationId xmlns:a16="http://schemas.microsoft.com/office/drawing/2014/main" id="{E551FB6C-0A46-CA6D-E1B4-C4DAEC53F3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245700" y="6148507"/>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22" name="吹き出し: 角を丸めた四角形 21">
            <a:extLst>
              <a:ext uri="{FF2B5EF4-FFF2-40B4-BE49-F238E27FC236}">
                <a16:creationId xmlns:a16="http://schemas.microsoft.com/office/drawing/2014/main" id="{A738E27B-53B3-0EA6-F159-0EE1E3E337CF}"/>
              </a:ext>
            </a:extLst>
          </p:cNvPr>
          <p:cNvSpPr/>
          <p:nvPr/>
        </p:nvSpPr>
        <p:spPr>
          <a:xfrm>
            <a:off x="2119672" y="6141951"/>
            <a:ext cx="5893242" cy="600981"/>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特徴的な傾向があれば、その要因も考えてみましょう。</a:t>
            </a:r>
          </a:p>
        </p:txBody>
      </p:sp>
      <p:sp>
        <p:nvSpPr>
          <p:cNvPr id="7" name="正方形/長方形 6">
            <a:extLst>
              <a:ext uri="{FF2B5EF4-FFF2-40B4-BE49-F238E27FC236}">
                <a16:creationId xmlns:a16="http://schemas.microsoft.com/office/drawing/2014/main" id="{4E522DA0-C806-D87C-21D5-6257C3BD1B1A}"/>
              </a:ext>
            </a:extLst>
          </p:cNvPr>
          <p:cNvSpPr/>
          <p:nvPr/>
        </p:nvSpPr>
        <p:spPr>
          <a:xfrm>
            <a:off x="2627784" y="102544"/>
            <a:ext cx="360040" cy="38350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0629670"/>
      </p:ext>
    </p:extLst>
  </p:cSld>
  <p:clrMapOvr>
    <a:masterClrMapping/>
  </p:clrMapOvr>
  <mc:AlternateContent xmlns:mc="http://schemas.openxmlformats.org/markup-compatibility/2006" xmlns:p14="http://schemas.microsoft.com/office/powerpoint/2010/main">
    <mc:Choice Requires="p14">
      <p:transition spd="med" p14:dur="700" advTm="75209">
        <p:fade/>
      </p:transition>
    </mc:Choice>
    <mc:Fallback xmlns="">
      <p:transition spd="med" advTm="7520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四角形: 角を丸くする 61">
            <a:extLst>
              <a:ext uri="{FF2B5EF4-FFF2-40B4-BE49-F238E27FC236}">
                <a16:creationId xmlns:a16="http://schemas.microsoft.com/office/drawing/2014/main" id="{E214674D-BC1C-E4FA-A2D5-C134BDCEE119}"/>
              </a:ext>
            </a:extLst>
          </p:cNvPr>
          <p:cNvSpPr/>
          <p:nvPr/>
        </p:nvSpPr>
        <p:spPr>
          <a:xfrm>
            <a:off x="6889178" y="1691629"/>
            <a:ext cx="2103545" cy="5067985"/>
          </a:xfrm>
          <a:prstGeom prst="roundRect">
            <a:avLst>
              <a:gd name="adj" fmla="val 9108"/>
            </a:avLst>
          </a:prstGeom>
          <a:solidFill>
            <a:srgbClr val="FFFFCC"/>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E24B5795-490E-DA3B-C6B5-FE0563EA1BE5}"/>
              </a:ext>
            </a:extLst>
          </p:cNvPr>
          <p:cNvSpPr/>
          <p:nvPr/>
        </p:nvSpPr>
        <p:spPr>
          <a:xfrm>
            <a:off x="230431" y="574272"/>
            <a:ext cx="8706265" cy="990114"/>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a:t>
            </a:r>
            <a:endParaRPr kumimoji="1" lang="ja-JP" altLang="en-US" b="1" dirty="0"/>
          </a:p>
        </p:txBody>
      </p:sp>
      <p:sp>
        <p:nvSpPr>
          <p:cNvPr id="16" name="吹き出し: 角を丸めた四角形 15">
            <a:extLst>
              <a:ext uri="{FF2B5EF4-FFF2-40B4-BE49-F238E27FC236}">
                <a16:creationId xmlns:a16="http://schemas.microsoft.com/office/drawing/2014/main" id="{1F88F45E-6C05-0C4A-C284-461369E87B8F}"/>
              </a:ext>
            </a:extLst>
          </p:cNvPr>
          <p:cNvSpPr/>
          <p:nvPr/>
        </p:nvSpPr>
        <p:spPr>
          <a:xfrm>
            <a:off x="6940722" y="3968256"/>
            <a:ext cx="1981109" cy="2598818"/>
          </a:xfrm>
          <a:prstGeom prst="wedgeRoundRectCallout">
            <a:avLst>
              <a:gd name="adj1" fmla="val -5825"/>
              <a:gd name="adj2" fmla="val 542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dirty="0">
                <a:solidFill>
                  <a:srgbClr val="FF0000"/>
                </a:solidFill>
                <a:latin typeface="メイリオ" panose="020B0604030504040204" pitchFamily="50" charset="-128"/>
                <a:ea typeface="メイリオ" panose="020B0604030504040204" pitchFamily="50" charset="-128"/>
              </a:rPr>
              <a:t>「読むこと」の学習では、日常の読書活動と結び付くようにすることも大切です。</a:t>
            </a:r>
            <a:r>
              <a:rPr lang="ja-JP" altLang="en-US" sz="1400" dirty="0">
                <a:solidFill>
                  <a:schemeClr val="tx1"/>
                </a:solidFill>
                <a:latin typeface="メイリオ" panose="020B0604030504040204" pitchFamily="50" charset="-128"/>
                <a:ea typeface="メイリオ" panose="020B0604030504040204" pitchFamily="50" charset="-128"/>
              </a:rPr>
              <a:t>デジタル機器も活用して読書の記録を残し、学年を超えて自らの読書活動を振り返ることができるような取組にも挑戦してください。</a:t>
            </a:r>
          </a:p>
        </p:txBody>
      </p:sp>
      <p:pic>
        <p:nvPicPr>
          <p:cNvPr id="18" name="Picture 6" descr="女性教師のイラスト（職業）">
            <a:extLst>
              <a:ext uri="{FF2B5EF4-FFF2-40B4-BE49-F238E27FC236}">
                <a16:creationId xmlns:a16="http://schemas.microsoft.com/office/drawing/2014/main" id="{A5FC0AAF-82E5-DE4C-142A-C78E9B7DF6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217446" y="6148507"/>
            <a:ext cx="803144" cy="709493"/>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A1E9B08E-47A2-77BD-993F-FF28129C13B1}"/>
              </a:ext>
            </a:extLst>
          </p:cNvPr>
          <p:cNvPicPr>
            <a:picLocks noChangeAspect="1"/>
          </p:cNvPicPr>
          <p:nvPr/>
        </p:nvPicPr>
        <p:blipFill rotWithShape="1">
          <a:blip r:embed="rId4"/>
          <a:srcRect r="13980" b="57828"/>
          <a:stretch/>
        </p:blipFill>
        <p:spPr>
          <a:xfrm>
            <a:off x="6980616" y="2879945"/>
            <a:ext cx="1925807" cy="1122075"/>
          </a:xfrm>
          <a:prstGeom prst="rect">
            <a:avLst/>
          </a:prstGeom>
          <a:ln w="6350">
            <a:solidFill>
              <a:schemeClr val="tx1"/>
            </a:solidFill>
          </a:ln>
        </p:spPr>
      </p:pic>
      <p:sp>
        <p:nvSpPr>
          <p:cNvPr id="5" name="タイトル 1">
            <a:extLst>
              <a:ext uri="{FF2B5EF4-FFF2-40B4-BE49-F238E27FC236}">
                <a16:creationId xmlns:a16="http://schemas.microsoft.com/office/drawing/2014/main" id="{9CDA82FA-9DAB-6835-A0FC-61D98FAAA7BB}"/>
              </a:ext>
            </a:extLst>
          </p:cNvPr>
          <p:cNvSpPr txBox="1">
            <a:spLocks/>
          </p:cNvSpPr>
          <p:nvPr/>
        </p:nvSpPr>
        <p:spPr>
          <a:xfrm>
            <a:off x="-16973" y="12387"/>
            <a:ext cx="9160973" cy="499349"/>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３　一　第３学年及び第４学年</a:t>
            </a:r>
            <a:r>
              <a:rPr lang="en-US" altLang="ja-JP"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知識及び技能</a:t>
            </a:r>
            <a:r>
              <a:rPr lang="en-US" altLang="ja-JP"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（１）カ　授業展開例</a:t>
            </a:r>
            <a:endParaRPr lang="ja-JP" altLang="en-US" sz="20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0" name="グループ化 9">
            <a:extLst>
              <a:ext uri="{FF2B5EF4-FFF2-40B4-BE49-F238E27FC236}">
                <a16:creationId xmlns:a16="http://schemas.microsoft.com/office/drawing/2014/main" id="{AF6E2630-743F-0D91-1115-708600822AA0}"/>
              </a:ext>
            </a:extLst>
          </p:cNvPr>
          <p:cNvGrpSpPr/>
          <p:nvPr/>
        </p:nvGrpSpPr>
        <p:grpSpPr>
          <a:xfrm>
            <a:off x="506264" y="2290334"/>
            <a:ext cx="1974326" cy="898750"/>
            <a:chOff x="916051" y="2112324"/>
            <a:chExt cx="1974326" cy="898750"/>
          </a:xfrm>
        </p:grpSpPr>
        <p:sp>
          <p:nvSpPr>
            <p:cNvPr id="7" name="吹き出し: 角を丸めた四角形 6">
              <a:extLst>
                <a:ext uri="{FF2B5EF4-FFF2-40B4-BE49-F238E27FC236}">
                  <a16:creationId xmlns:a16="http://schemas.microsoft.com/office/drawing/2014/main" id="{79AC4785-50C5-D92F-2121-F2F9756C2F9F}"/>
                </a:ext>
              </a:extLst>
            </p:cNvPr>
            <p:cNvSpPr/>
            <p:nvPr/>
          </p:nvSpPr>
          <p:spPr>
            <a:xfrm>
              <a:off x="916051" y="2112324"/>
              <a:ext cx="1974326" cy="898750"/>
            </a:xfrm>
            <a:prstGeom prst="wedgeRoundRectCallout">
              <a:avLst>
                <a:gd name="adj1" fmla="val -54752"/>
                <a:gd name="adj2" fmla="val -1229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主述の関係についての児童の気付き</a:t>
              </a: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　　の部分の文で、かがやいているのは何だろう。</a:t>
              </a:r>
            </a:p>
          </p:txBody>
        </p:sp>
        <p:sp>
          <p:nvSpPr>
            <p:cNvPr id="8" name="正方形/長方形 7">
              <a:extLst>
                <a:ext uri="{FF2B5EF4-FFF2-40B4-BE49-F238E27FC236}">
                  <a16:creationId xmlns:a16="http://schemas.microsoft.com/office/drawing/2014/main" id="{A13F469A-9BE0-88C1-2747-5EAD0526E466}"/>
                </a:ext>
              </a:extLst>
            </p:cNvPr>
            <p:cNvSpPr/>
            <p:nvPr/>
          </p:nvSpPr>
          <p:spPr>
            <a:xfrm>
              <a:off x="1076367" y="2560390"/>
              <a:ext cx="269872" cy="183003"/>
            </a:xfrm>
            <a:prstGeom prst="rect">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吹き出し: 角を丸めた四角形 10">
            <a:extLst>
              <a:ext uri="{FF2B5EF4-FFF2-40B4-BE49-F238E27FC236}">
                <a16:creationId xmlns:a16="http://schemas.microsoft.com/office/drawing/2014/main" id="{4F997F6F-32A6-18B1-1426-15CA09821353}"/>
              </a:ext>
            </a:extLst>
          </p:cNvPr>
          <p:cNvSpPr/>
          <p:nvPr/>
        </p:nvSpPr>
        <p:spPr>
          <a:xfrm>
            <a:off x="514236" y="3233719"/>
            <a:ext cx="1961103" cy="680645"/>
          </a:xfrm>
          <a:prstGeom prst="wedgeRoundRectCallout">
            <a:avLst>
              <a:gd name="adj1" fmla="val -56427"/>
              <a:gd name="adj2" fmla="val -3537"/>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200" dirty="0">
                <a:latin typeface="メイリオ" panose="020B0604030504040204" pitchFamily="50" charset="-128"/>
                <a:ea typeface="メイリオ" panose="020B0604030504040204" pitchFamily="50" charset="-128"/>
              </a:rPr>
              <a:t>主語は「は」「が」「も」が付いている言葉だから、「もやが」だよ。</a:t>
            </a:r>
            <a:endParaRPr kumimoji="1" lang="ja-JP" altLang="en-US" sz="1200" dirty="0">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1DC9E45A-28D1-29B0-912D-589DA291F5F8}"/>
              </a:ext>
            </a:extLst>
          </p:cNvPr>
          <p:cNvSpPr/>
          <p:nvPr/>
        </p:nvSpPr>
        <p:spPr>
          <a:xfrm>
            <a:off x="498570" y="4455024"/>
            <a:ext cx="1976769" cy="898750"/>
          </a:xfrm>
          <a:prstGeom prst="wedgeRoundRectCallout">
            <a:avLst>
              <a:gd name="adj1" fmla="val -54752"/>
              <a:gd name="adj2" fmla="val -1229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主語と述語をくっつけると文になるんだから、「まぶしく、かがやいている」じゃないかな。</a:t>
            </a:r>
          </a:p>
        </p:txBody>
      </p:sp>
      <p:sp>
        <p:nvSpPr>
          <p:cNvPr id="17" name="吹き出し: 角を丸めた四角形 16">
            <a:extLst>
              <a:ext uri="{FF2B5EF4-FFF2-40B4-BE49-F238E27FC236}">
                <a16:creationId xmlns:a16="http://schemas.microsoft.com/office/drawing/2014/main" id="{4E3E1E05-D121-F612-0D17-46D477F46CEA}"/>
              </a:ext>
            </a:extLst>
          </p:cNvPr>
          <p:cNvSpPr/>
          <p:nvPr/>
        </p:nvSpPr>
        <p:spPr>
          <a:xfrm>
            <a:off x="525291" y="5886080"/>
            <a:ext cx="1957640" cy="873534"/>
          </a:xfrm>
          <a:prstGeom prst="wedgeRoundRectCallout">
            <a:avLst>
              <a:gd name="adj1" fmla="val -54752"/>
              <a:gd name="adj2" fmla="val -1229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「巣は、かがやいている」だと、意味が分かる</a:t>
            </a:r>
            <a:r>
              <a:rPr lang="ja-JP" altLang="en-US" sz="1200" dirty="0">
                <a:latin typeface="メイリオ" panose="020B0604030504040204" pitchFamily="50" charset="-128"/>
                <a:ea typeface="メイリオ" panose="020B0604030504040204" pitchFamily="50" charset="-128"/>
              </a:rPr>
              <a:t>から、主語は「巣は」だね。</a:t>
            </a:r>
            <a:endParaRPr kumimoji="1" lang="ja-JP" altLang="en-US" sz="1200" dirty="0">
              <a:latin typeface="メイリオ" panose="020B0604030504040204" pitchFamily="50" charset="-128"/>
              <a:ea typeface="メイリオ" panose="020B0604030504040204" pitchFamily="50" charset="-128"/>
            </a:endParaRPr>
          </a:p>
        </p:txBody>
      </p:sp>
      <p:sp>
        <p:nvSpPr>
          <p:cNvPr id="42" name="吹き出し: 角を丸めた四角形 41">
            <a:extLst>
              <a:ext uri="{FF2B5EF4-FFF2-40B4-BE49-F238E27FC236}">
                <a16:creationId xmlns:a16="http://schemas.microsoft.com/office/drawing/2014/main" id="{7CB412A9-DCBC-1E23-D455-00A659A7A63F}"/>
              </a:ext>
            </a:extLst>
          </p:cNvPr>
          <p:cNvSpPr/>
          <p:nvPr/>
        </p:nvSpPr>
        <p:spPr>
          <a:xfrm>
            <a:off x="3147990" y="5636182"/>
            <a:ext cx="3671322" cy="854931"/>
          </a:xfrm>
          <a:prstGeom prst="wedgeRoundRectCallout">
            <a:avLst>
              <a:gd name="adj1" fmla="val -54752"/>
              <a:gd name="adj2" fmla="val -12290"/>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1600"/>
              </a:lnSpc>
            </a:pPr>
            <a:endParaRPr lang="en-US" altLang="ja-JP" sz="1200" dirty="0">
              <a:latin typeface="メイリオ" panose="020B0604030504040204" pitchFamily="50" charset="-128"/>
              <a:ea typeface="メイリオ" panose="020B0604030504040204" pitchFamily="50" charset="-128"/>
            </a:endParaRPr>
          </a:p>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pic>
        <p:nvPicPr>
          <p:cNvPr id="2052" name="Picture 4">
            <a:extLst>
              <a:ext uri="{FF2B5EF4-FFF2-40B4-BE49-F238E27FC236}">
                <a16:creationId xmlns:a16="http://schemas.microsoft.com/office/drawing/2014/main" id="{F41C71A7-215E-6090-2C1B-A4F23617E1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 y="2451905"/>
            <a:ext cx="433568" cy="4335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005BE558-2A47-C945-5D94-5FABC59A5B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267" y="5011738"/>
            <a:ext cx="433568" cy="4335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3F1A482D-7292-1226-867F-3FB96C32EA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5649" y="3982890"/>
            <a:ext cx="406330" cy="4063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a:extLst>
              <a:ext uri="{FF2B5EF4-FFF2-40B4-BE49-F238E27FC236}">
                <a16:creationId xmlns:a16="http://schemas.microsoft.com/office/drawing/2014/main" id="{E91D5261-4924-9BA3-3804-20AD02178B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41" y="3999785"/>
            <a:ext cx="389435" cy="38943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88B2C9B-4C65-166D-0FCA-562235B86B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76" y="4659511"/>
            <a:ext cx="389436" cy="3894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4FA1AD3F-799E-7D24-AE40-CCBA7B798B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79" y="5990473"/>
            <a:ext cx="433568" cy="4335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a:extLst>
              <a:ext uri="{FF2B5EF4-FFF2-40B4-BE49-F238E27FC236}">
                <a16:creationId xmlns:a16="http://schemas.microsoft.com/office/drawing/2014/main" id="{142EAEBD-97D5-B75D-C7E1-F143B6C64FE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2412" y="3133781"/>
            <a:ext cx="411261" cy="411261"/>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3D099A58-25EC-7708-350F-FD486613184A}"/>
              </a:ext>
            </a:extLst>
          </p:cNvPr>
          <p:cNvSpPr txBox="1"/>
          <p:nvPr/>
        </p:nvSpPr>
        <p:spPr>
          <a:xfrm>
            <a:off x="6912792" y="2607498"/>
            <a:ext cx="1698941" cy="321242"/>
          </a:xfrm>
          <a:prstGeom prst="rect">
            <a:avLst/>
          </a:prstGeom>
          <a:noFill/>
        </p:spPr>
        <p:txBody>
          <a:bodyPr wrap="square" rtlCol="0">
            <a:spAutoFit/>
          </a:bodyPr>
          <a:lstStyle/>
          <a:p>
            <a:pPr marL="0" marR="0" lvl="0" indent="0" algn="just" defTabSz="914400" rtl="0" eaLnBrk="1" fontAlgn="auto" latinLnBrk="0" hangingPunct="1">
              <a:lnSpc>
                <a:spcPts val="1700"/>
              </a:lnSpc>
              <a:spcBef>
                <a:spcPts val="0"/>
              </a:spcBef>
              <a:spcAft>
                <a:spcPts val="0"/>
              </a:spcAft>
              <a:buClrTx/>
              <a:buSzTx/>
              <a:buFontTx/>
              <a:buNone/>
              <a:tabLst/>
              <a:defRPr/>
            </a:pPr>
            <a:r>
              <a:rPr lang="ja-JP" altLang="en-US" sz="1700" b="1" dirty="0">
                <a:solidFill>
                  <a:srgbClr val="1F497D"/>
                </a:solidFill>
                <a:latin typeface="メイリオ" panose="020B0604030504040204" pitchFamily="50" charset="-128"/>
                <a:ea typeface="メイリオ" panose="020B0604030504040204" pitchFamily="50" charset="-128"/>
              </a:rPr>
              <a:t>３　四より</a:t>
            </a:r>
            <a:endParaRPr kumimoji="1" lang="ja-JP" altLang="en-US" sz="1700" b="1" i="0" u="none" strike="noStrike" kern="1200" cap="none"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DA8FA1BD-4D1E-7359-804B-C0E8B272371F}"/>
              </a:ext>
            </a:extLst>
          </p:cNvPr>
          <p:cNvSpPr/>
          <p:nvPr/>
        </p:nvSpPr>
        <p:spPr>
          <a:xfrm>
            <a:off x="771525" y="135103"/>
            <a:ext cx="295178" cy="27024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D39F2E8-CE27-6928-A6C1-876416D796DD}"/>
              </a:ext>
            </a:extLst>
          </p:cNvPr>
          <p:cNvSpPr/>
          <p:nvPr/>
        </p:nvSpPr>
        <p:spPr>
          <a:xfrm>
            <a:off x="6980616" y="2602259"/>
            <a:ext cx="260656" cy="23593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CAF5C4B2-D8BD-17D5-7336-CD019D3512C5}"/>
              </a:ext>
            </a:extLst>
          </p:cNvPr>
          <p:cNvGrpSpPr/>
          <p:nvPr/>
        </p:nvGrpSpPr>
        <p:grpSpPr>
          <a:xfrm>
            <a:off x="2606956" y="2325979"/>
            <a:ext cx="518884" cy="667340"/>
            <a:chOff x="2595239" y="2167772"/>
            <a:chExt cx="518884" cy="667340"/>
          </a:xfrm>
        </p:grpSpPr>
        <p:pic>
          <p:nvPicPr>
            <p:cNvPr id="2050" name="Picture 2">
              <a:extLst>
                <a:ext uri="{FF2B5EF4-FFF2-40B4-BE49-F238E27FC236}">
                  <a16:creationId xmlns:a16="http://schemas.microsoft.com/office/drawing/2014/main" id="{DA9DECFC-DE38-2967-6776-640F11DB83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10152" y="2167772"/>
              <a:ext cx="424834" cy="42558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1123B8DA-FCA6-D1DA-0CAB-08A4CFB53D73}"/>
                </a:ext>
              </a:extLst>
            </p:cNvPr>
            <p:cNvSpPr txBox="1"/>
            <p:nvPr/>
          </p:nvSpPr>
          <p:spPr>
            <a:xfrm>
              <a:off x="2595239" y="2563243"/>
              <a:ext cx="518884"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grpSp>
      <p:grpSp>
        <p:nvGrpSpPr>
          <p:cNvPr id="47" name="グループ化 46">
            <a:extLst>
              <a:ext uri="{FF2B5EF4-FFF2-40B4-BE49-F238E27FC236}">
                <a16:creationId xmlns:a16="http://schemas.microsoft.com/office/drawing/2014/main" id="{CCED6CC5-F64F-9304-9644-56F81059735A}"/>
              </a:ext>
            </a:extLst>
          </p:cNvPr>
          <p:cNvGrpSpPr/>
          <p:nvPr/>
        </p:nvGrpSpPr>
        <p:grpSpPr>
          <a:xfrm>
            <a:off x="2634199" y="5558425"/>
            <a:ext cx="493751" cy="669548"/>
            <a:chOff x="2641511" y="5496284"/>
            <a:chExt cx="493751" cy="669548"/>
          </a:xfrm>
        </p:grpSpPr>
        <p:pic>
          <p:nvPicPr>
            <p:cNvPr id="52" name="Picture 2">
              <a:extLst>
                <a:ext uri="{FF2B5EF4-FFF2-40B4-BE49-F238E27FC236}">
                  <a16:creationId xmlns:a16="http://schemas.microsoft.com/office/drawing/2014/main" id="{E241C143-D16B-772D-521E-C1E3B21982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3577" y="5496284"/>
              <a:ext cx="424834" cy="42558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CECACC5A-F4E5-45DA-8F39-F6620AB11920}"/>
                </a:ext>
              </a:extLst>
            </p:cNvPr>
            <p:cNvSpPr txBox="1"/>
            <p:nvPr/>
          </p:nvSpPr>
          <p:spPr>
            <a:xfrm>
              <a:off x="2641511" y="5893963"/>
              <a:ext cx="493751"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grpSp>
      <p:grpSp>
        <p:nvGrpSpPr>
          <p:cNvPr id="27" name="グループ化 26">
            <a:extLst>
              <a:ext uri="{FF2B5EF4-FFF2-40B4-BE49-F238E27FC236}">
                <a16:creationId xmlns:a16="http://schemas.microsoft.com/office/drawing/2014/main" id="{4098E330-FFF5-D3CB-BEE9-1BE757A0534B}"/>
              </a:ext>
            </a:extLst>
          </p:cNvPr>
          <p:cNvGrpSpPr/>
          <p:nvPr/>
        </p:nvGrpSpPr>
        <p:grpSpPr>
          <a:xfrm>
            <a:off x="2969873" y="6430903"/>
            <a:ext cx="3798582" cy="451406"/>
            <a:chOff x="3431281" y="6077350"/>
            <a:chExt cx="6732387" cy="451406"/>
          </a:xfrm>
        </p:grpSpPr>
        <p:sp>
          <p:nvSpPr>
            <p:cNvPr id="61" name="テキスト ボックス 60">
              <a:extLst>
                <a:ext uri="{FF2B5EF4-FFF2-40B4-BE49-F238E27FC236}">
                  <a16:creationId xmlns:a16="http://schemas.microsoft.com/office/drawing/2014/main" id="{85772478-9EB0-FB6D-3964-EACD09447715}"/>
                </a:ext>
              </a:extLst>
            </p:cNvPr>
            <p:cNvSpPr txBox="1"/>
            <p:nvPr/>
          </p:nvSpPr>
          <p:spPr>
            <a:xfrm>
              <a:off x="3431281" y="6077350"/>
              <a:ext cx="6732387" cy="451406"/>
            </a:xfrm>
            <a:prstGeom prst="rect">
              <a:avLst/>
            </a:prstGeom>
            <a:noFill/>
          </p:spPr>
          <p:txBody>
            <a:bodyPr wrap="square" rtlCol="0">
              <a:spAutoFit/>
            </a:bodyPr>
            <a:lstStyle/>
            <a:p>
              <a:pPr algn="just">
                <a:lnSpc>
                  <a:spcPts val="1400"/>
                </a:lnSpc>
              </a:pPr>
              <a:r>
                <a:rPr lang="en-US" altLang="ja-JP" sz="1000" dirty="0">
                  <a:solidFill>
                    <a:srgbClr val="002060"/>
                  </a:solidFill>
                  <a:latin typeface="メイリオ" panose="020B0604030504040204" pitchFamily="50" charset="-128"/>
                  <a:ea typeface="メイリオ" panose="020B0604030504040204" pitchFamily="50" charset="-128"/>
                </a:rPr>
                <a:t>※</a:t>
              </a:r>
              <a:r>
                <a:rPr lang="ja-JP" altLang="en-US" sz="1000" dirty="0">
                  <a:solidFill>
                    <a:srgbClr val="002060"/>
                  </a:solidFill>
                  <a:latin typeface="メイリオ" panose="020B0604030504040204" pitchFamily="50" charset="-128"/>
                  <a:ea typeface="メイリオ" panose="020B0604030504040204" pitchFamily="50" charset="-128"/>
                </a:rPr>
                <a:t>３一は第３学年及び第４学年の指導事項を取り上げたものですが、授業展開例は第５学年または第６学年を想定しています。</a:t>
              </a:r>
              <a:endParaRPr lang="en-US" altLang="ja-JP" sz="1000" dirty="0">
                <a:solidFill>
                  <a:srgbClr val="00206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75119ED5-50C2-1F5A-1FA8-44CF0FA5ABE4}"/>
                </a:ext>
              </a:extLst>
            </p:cNvPr>
            <p:cNvSpPr/>
            <p:nvPr/>
          </p:nvSpPr>
          <p:spPr>
            <a:xfrm>
              <a:off x="3834547" y="6153427"/>
              <a:ext cx="204071" cy="108116"/>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a:extLst>
              <a:ext uri="{FF2B5EF4-FFF2-40B4-BE49-F238E27FC236}">
                <a16:creationId xmlns:a16="http://schemas.microsoft.com/office/drawing/2014/main" id="{EE26F43C-FE3D-1D1D-8F34-8F7018A642F2}"/>
              </a:ext>
            </a:extLst>
          </p:cNvPr>
          <p:cNvSpPr txBox="1"/>
          <p:nvPr/>
        </p:nvSpPr>
        <p:spPr>
          <a:xfrm>
            <a:off x="371558" y="964037"/>
            <a:ext cx="8706265" cy="646331"/>
          </a:xfrm>
          <a:prstGeom prst="rect">
            <a:avLst/>
          </a:prstGeom>
          <a:noFill/>
        </p:spPr>
        <p:txBody>
          <a:bodyPr wrap="square" rtlCol="0">
            <a:spAutoFit/>
          </a:bodyPr>
          <a:lstStyle/>
          <a:p>
            <a:pPr algn="just"/>
            <a:r>
              <a:rPr lang="ja-JP" altLang="en-US" b="1" dirty="0">
                <a:solidFill>
                  <a:srgbClr val="002060"/>
                </a:solidFill>
                <a:latin typeface="メイリオ" panose="020B0604030504040204" pitchFamily="50" charset="-128"/>
                <a:ea typeface="メイリオ" panose="020B0604030504040204" pitchFamily="50" charset="-128"/>
              </a:rPr>
              <a:t>　文の主述の関係や修飾・被修飾の関係などを理解することが文章の内容理解や</a:t>
            </a:r>
            <a:endParaRPr lang="en-US" altLang="ja-JP" b="1" dirty="0">
              <a:solidFill>
                <a:srgbClr val="002060"/>
              </a:solidFill>
              <a:latin typeface="メイリオ" panose="020B0604030504040204" pitchFamily="50" charset="-128"/>
              <a:ea typeface="メイリオ" panose="020B0604030504040204" pitchFamily="50" charset="-128"/>
            </a:endParaRPr>
          </a:p>
          <a:p>
            <a:pPr algn="just"/>
            <a:r>
              <a:rPr lang="ja-JP" altLang="en-US" b="1" dirty="0">
                <a:solidFill>
                  <a:srgbClr val="002060"/>
                </a:solidFill>
                <a:latin typeface="メイリオ" panose="020B0604030504040204" pitchFamily="50" charset="-128"/>
                <a:ea typeface="メイリオ" panose="020B0604030504040204" pitchFamily="50" charset="-128"/>
              </a:rPr>
              <a:t>解釈につながるような活動を取り入れましょう。</a:t>
            </a:r>
            <a:endParaRPr lang="en-US" altLang="ja-JP" dirty="0">
              <a:solidFill>
                <a:srgbClr val="002060"/>
              </a:solidFill>
              <a:latin typeface="メイリオ" panose="020B0604030504040204" pitchFamily="50" charset="-128"/>
              <a:ea typeface="メイリオ" panose="020B0604030504040204" pitchFamily="50" charset="-128"/>
            </a:endParaRPr>
          </a:p>
        </p:txBody>
      </p:sp>
      <p:pic>
        <p:nvPicPr>
          <p:cNvPr id="33" name="図 32">
            <a:extLst>
              <a:ext uri="{FF2B5EF4-FFF2-40B4-BE49-F238E27FC236}">
                <a16:creationId xmlns:a16="http://schemas.microsoft.com/office/drawing/2014/main" id="{8A5A1242-C25A-D144-55F3-6106CA856B5A}"/>
              </a:ext>
            </a:extLst>
          </p:cNvPr>
          <p:cNvPicPr>
            <a:picLocks noChangeAspect="1"/>
          </p:cNvPicPr>
          <p:nvPr/>
        </p:nvPicPr>
        <p:blipFill>
          <a:blip r:embed="rId11"/>
          <a:stretch>
            <a:fillRect/>
          </a:stretch>
        </p:blipFill>
        <p:spPr>
          <a:xfrm>
            <a:off x="6879735" y="1521386"/>
            <a:ext cx="1164437" cy="731583"/>
          </a:xfrm>
          <a:prstGeom prst="rect">
            <a:avLst/>
          </a:prstGeom>
        </p:spPr>
      </p:pic>
      <p:sp>
        <p:nvSpPr>
          <p:cNvPr id="34" name="四角形: 角を丸くする 33">
            <a:extLst>
              <a:ext uri="{FF2B5EF4-FFF2-40B4-BE49-F238E27FC236}">
                <a16:creationId xmlns:a16="http://schemas.microsoft.com/office/drawing/2014/main" id="{CCBB70AA-70D5-0B6F-8E8B-B90C5CAF0296}"/>
              </a:ext>
            </a:extLst>
          </p:cNvPr>
          <p:cNvSpPr/>
          <p:nvPr/>
        </p:nvSpPr>
        <p:spPr>
          <a:xfrm>
            <a:off x="6923532" y="2205246"/>
            <a:ext cx="2041946" cy="356631"/>
          </a:xfrm>
          <a:prstGeom prst="roundRect">
            <a:avLst>
              <a:gd name="adj" fmla="val 47891"/>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lnSpc>
                <a:spcPts val="1100"/>
              </a:lnSpc>
            </a:pPr>
            <a:endParaRPr kumimoji="1" lang="ja-JP" altLang="en-US" sz="1000" b="1" dirty="0">
              <a:solidFill>
                <a:schemeClr val="tx1"/>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8F5184A8-EF31-6DD0-F057-20726810E1B2}"/>
              </a:ext>
            </a:extLst>
          </p:cNvPr>
          <p:cNvSpPr txBox="1"/>
          <p:nvPr/>
        </p:nvSpPr>
        <p:spPr>
          <a:xfrm>
            <a:off x="6830920" y="2286285"/>
            <a:ext cx="2220060" cy="240450"/>
          </a:xfrm>
          <a:prstGeom prst="rect">
            <a:avLst/>
          </a:prstGeom>
          <a:noFill/>
        </p:spPr>
        <p:txBody>
          <a:bodyPr wrap="square" rtlCol="0">
            <a:spAutoFit/>
          </a:bodyPr>
          <a:lstStyle/>
          <a:p>
            <a:pPr algn="ctr">
              <a:lnSpc>
                <a:spcPts val="1100"/>
              </a:lnSpc>
            </a:pPr>
            <a:r>
              <a:rPr kumimoji="1" lang="ja-JP" altLang="en-US" sz="1100" b="1" dirty="0">
                <a:solidFill>
                  <a:schemeClr val="tx1"/>
                </a:solidFill>
                <a:latin typeface="メイリオ" panose="020B0604030504040204" pitchFamily="50" charset="-128"/>
                <a:ea typeface="メイリオ" panose="020B0604030504040204" pitchFamily="50" charset="-128"/>
              </a:rPr>
              <a:t>クラウド等を用いた記録の蓄積</a:t>
            </a:r>
          </a:p>
        </p:txBody>
      </p:sp>
      <p:sp>
        <p:nvSpPr>
          <p:cNvPr id="38" name="吹き出し: 角を丸めた四角形 37">
            <a:extLst>
              <a:ext uri="{FF2B5EF4-FFF2-40B4-BE49-F238E27FC236}">
                <a16:creationId xmlns:a16="http://schemas.microsoft.com/office/drawing/2014/main" id="{5CFF6057-A43D-8344-992F-3426D973962E}"/>
              </a:ext>
            </a:extLst>
          </p:cNvPr>
          <p:cNvSpPr/>
          <p:nvPr/>
        </p:nvSpPr>
        <p:spPr>
          <a:xfrm>
            <a:off x="7753856" y="1514609"/>
            <a:ext cx="1308733" cy="474348"/>
          </a:xfrm>
          <a:prstGeom prst="wedgeRoundRectCallout">
            <a:avLst>
              <a:gd name="adj1" fmla="val -57593"/>
              <a:gd name="adj2" fmla="val 3304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読書に</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つなげよう！</a:t>
            </a:r>
          </a:p>
        </p:txBody>
      </p:sp>
      <p:sp>
        <p:nvSpPr>
          <p:cNvPr id="37" name="吹き出し: 角を丸めた四角形 36">
            <a:extLst>
              <a:ext uri="{FF2B5EF4-FFF2-40B4-BE49-F238E27FC236}">
                <a16:creationId xmlns:a16="http://schemas.microsoft.com/office/drawing/2014/main" id="{7580DE05-50A1-0CE5-DB65-F70015B799C2}"/>
              </a:ext>
            </a:extLst>
          </p:cNvPr>
          <p:cNvSpPr/>
          <p:nvPr/>
        </p:nvSpPr>
        <p:spPr>
          <a:xfrm>
            <a:off x="3151862" y="4936937"/>
            <a:ext cx="3662311" cy="644529"/>
          </a:xfrm>
          <a:prstGeom prst="wedgeRoundRectCallout">
            <a:avLst>
              <a:gd name="adj1" fmla="val -52983"/>
              <a:gd name="adj2" fmla="val -6833"/>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9" name="吹き出し: 角を丸めた四角形 38">
            <a:extLst>
              <a:ext uri="{FF2B5EF4-FFF2-40B4-BE49-F238E27FC236}">
                <a16:creationId xmlns:a16="http://schemas.microsoft.com/office/drawing/2014/main" id="{8D38697E-C412-7765-521C-FB61899F18DF}"/>
              </a:ext>
            </a:extLst>
          </p:cNvPr>
          <p:cNvSpPr/>
          <p:nvPr/>
        </p:nvSpPr>
        <p:spPr>
          <a:xfrm>
            <a:off x="527281" y="3961749"/>
            <a:ext cx="1954259" cy="429126"/>
          </a:xfrm>
          <a:prstGeom prst="wedgeRoundRectCallout">
            <a:avLst>
              <a:gd name="adj1" fmla="val -54752"/>
              <a:gd name="adj2" fmla="val -1229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「もやが、かがやいている」の？</a:t>
            </a:r>
          </a:p>
        </p:txBody>
      </p:sp>
      <p:sp>
        <p:nvSpPr>
          <p:cNvPr id="40" name="吹き出し: 角を丸めた四角形 39">
            <a:extLst>
              <a:ext uri="{FF2B5EF4-FFF2-40B4-BE49-F238E27FC236}">
                <a16:creationId xmlns:a16="http://schemas.microsoft.com/office/drawing/2014/main" id="{EA2D12B2-89C1-7118-97B3-E273832AE859}"/>
              </a:ext>
            </a:extLst>
          </p:cNvPr>
          <p:cNvSpPr/>
          <p:nvPr/>
        </p:nvSpPr>
        <p:spPr>
          <a:xfrm>
            <a:off x="535405" y="5398409"/>
            <a:ext cx="1945185" cy="433568"/>
          </a:xfrm>
          <a:prstGeom prst="wedgeRoundRectCallout">
            <a:avLst>
              <a:gd name="adj1" fmla="val -54752"/>
              <a:gd name="adj2" fmla="val -1229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それだと「何が」になっていないよ。</a:t>
            </a:r>
          </a:p>
        </p:txBody>
      </p:sp>
      <p:pic>
        <p:nvPicPr>
          <p:cNvPr id="41" name="Picture 6">
            <a:extLst>
              <a:ext uri="{FF2B5EF4-FFF2-40B4-BE49-F238E27FC236}">
                <a16:creationId xmlns:a16="http://schemas.microsoft.com/office/drawing/2014/main" id="{8A6C0CA1-E797-3515-A6E8-1601F8A2B41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59" y="3285147"/>
            <a:ext cx="399770" cy="3997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a:extLst>
              <a:ext uri="{FF2B5EF4-FFF2-40B4-BE49-F238E27FC236}">
                <a16:creationId xmlns:a16="http://schemas.microsoft.com/office/drawing/2014/main" id="{5EEFA482-0C26-86A6-3D74-7EFC39132A2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56" y="5381706"/>
            <a:ext cx="399770" cy="39977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グループ化 44">
            <a:extLst>
              <a:ext uri="{FF2B5EF4-FFF2-40B4-BE49-F238E27FC236}">
                <a16:creationId xmlns:a16="http://schemas.microsoft.com/office/drawing/2014/main" id="{B152104C-7BD4-7D8E-D059-F3643C0E0707}"/>
              </a:ext>
            </a:extLst>
          </p:cNvPr>
          <p:cNvGrpSpPr/>
          <p:nvPr/>
        </p:nvGrpSpPr>
        <p:grpSpPr>
          <a:xfrm>
            <a:off x="3154627" y="2191404"/>
            <a:ext cx="3857820" cy="694730"/>
            <a:chOff x="3154466" y="1832005"/>
            <a:chExt cx="3857820" cy="694730"/>
          </a:xfrm>
        </p:grpSpPr>
        <p:sp>
          <p:nvSpPr>
            <p:cNvPr id="19" name="吹き出し: 角を丸めた四角形 18">
              <a:extLst>
                <a:ext uri="{FF2B5EF4-FFF2-40B4-BE49-F238E27FC236}">
                  <a16:creationId xmlns:a16="http://schemas.microsoft.com/office/drawing/2014/main" id="{50AC37DF-3841-3200-018F-7BFDD5E14CA1}"/>
                </a:ext>
              </a:extLst>
            </p:cNvPr>
            <p:cNvSpPr/>
            <p:nvPr/>
          </p:nvSpPr>
          <p:spPr>
            <a:xfrm>
              <a:off x="3154466" y="1832005"/>
              <a:ext cx="3647505" cy="694730"/>
            </a:xfrm>
            <a:prstGeom prst="wedgeRoundRectCallout">
              <a:avLst>
                <a:gd name="adj1" fmla="val -54752"/>
                <a:gd name="adj2" fmla="val -12290"/>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どうして、巣がかがやいている</a:t>
              </a:r>
              <a:r>
                <a:rPr lang="ja-JP" altLang="en-US" sz="1200" dirty="0">
                  <a:latin typeface="メイリオ" panose="020B0604030504040204" pitchFamily="50" charset="-128"/>
                  <a:ea typeface="メイリオ" panose="020B0604030504040204" pitchFamily="50" charset="-128"/>
                </a:rPr>
                <a:t>様子が、このように詳しく表されているのでしょうね。</a:t>
              </a:r>
              <a:endParaRPr kumimoji="1" lang="ja-JP" altLang="en-US" sz="12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85951679-B462-B952-902F-29D1AE66E948}"/>
                </a:ext>
              </a:extLst>
            </p:cNvPr>
            <p:cNvSpPr txBox="1"/>
            <p:nvPr/>
          </p:nvSpPr>
          <p:spPr>
            <a:xfrm>
              <a:off x="3154467" y="1847580"/>
              <a:ext cx="3857819" cy="300082"/>
            </a:xfrm>
            <a:prstGeom prst="rect">
              <a:avLst/>
            </a:prstGeom>
            <a:noFill/>
          </p:spPr>
          <p:txBody>
            <a:bodyPr wrap="square" rtlCol="0">
              <a:spAutoFit/>
            </a:bodyPr>
            <a:lstStyle/>
            <a:p>
              <a:pPr>
                <a:lnSpc>
                  <a:spcPts val="1600"/>
                </a:lnSpc>
              </a:pP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主述の関係の理解を文章の解釈に</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つなげる発問</a:t>
              </a:r>
              <a:r>
                <a:rPr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endParaRPr kumimoji="1" lang="en-US" altLang="ja-JP" sz="18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grpSp>
      <p:sp>
        <p:nvSpPr>
          <p:cNvPr id="13" name="テキスト ボックス 12">
            <a:extLst>
              <a:ext uri="{FF2B5EF4-FFF2-40B4-BE49-F238E27FC236}">
                <a16:creationId xmlns:a16="http://schemas.microsoft.com/office/drawing/2014/main" id="{D9F99E2D-094B-C506-B276-600489BDA030}"/>
              </a:ext>
            </a:extLst>
          </p:cNvPr>
          <p:cNvSpPr txBox="1"/>
          <p:nvPr/>
        </p:nvSpPr>
        <p:spPr>
          <a:xfrm>
            <a:off x="110704" y="1619845"/>
            <a:ext cx="6752871" cy="639919"/>
          </a:xfrm>
          <a:prstGeom prst="rect">
            <a:avLst/>
          </a:prstGeom>
          <a:noFill/>
        </p:spPr>
        <p:txBody>
          <a:bodyPr wrap="square" rtlCol="0">
            <a:spAutoFit/>
          </a:bodyPr>
          <a:lstStyle/>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活動例</a:t>
            </a:r>
            <a:endParaRPr lang="en-US" altLang="ja-JP" sz="1400" dirty="0">
              <a:solidFill>
                <a:srgbClr val="002060"/>
              </a:solidFill>
              <a:latin typeface="メイリオ" panose="020B0604030504040204" pitchFamily="50" charset="-128"/>
              <a:ea typeface="メイリオ" panose="020B0604030504040204" pitchFamily="50" charset="-128"/>
            </a:endParaRPr>
          </a:p>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文章を読んで考えたことや気付いたことを話し合う際、文の主述の関係を捉えることが文章の内容の解釈につながるような発問をする。</a:t>
            </a:r>
            <a:endParaRPr lang="en-US" altLang="ja-JP" sz="1400" dirty="0">
              <a:solidFill>
                <a:srgbClr val="002060"/>
              </a:solidFill>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B7FB2145-0699-1809-5854-FDA78B4648A2}"/>
              </a:ext>
            </a:extLst>
          </p:cNvPr>
          <p:cNvGrpSpPr/>
          <p:nvPr/>
        </p:nvGrpSpPr>
        <p:grpSpPr>
          <a:xfrm>
            <a:off x="3138420" y="3597416"/>
            <a:ext cx="3713149" cy="1352417"/>
            <a:chOff x="3148068" y="3717438"/>
            <a:chExt cx="3713149" cy="1352417"/>
          </a:xfrm>
        </p:grpSpPr>
        <p:sp>
          <p:nvSpPr>
            <p:cNvPr id="26" name="吹き出し: 角を丸めた四角形 25">
              <a:extLst>
                <a:ext uri="{FF2B5EF4-FFF2-40B4-BE49-F238E27FC236}">
                  <a16:creationId xmlns:a16="http://schemas.microsoft.com/office/drawing/2014/main" id="{F3D5E24A-18AD-AE1D-C1A5-587D509C71FF}"/>
                </a:ext>
              </a:extLst>
            </p:cNvPr>
            <p:cNvSpPr/>
            <p:nvPr/>
          </p:nvSpPr>
          <p:spPr>
            <a:xfrm>
              <a:off x="3148068" y="3717438"/>
              <a:ext cx="3663789" cy="1294300"/>
            </a:xfrm>
            <a:prstGeom prst="wedgeRoundRectCallout">
              <a:avLst>
                <a:gd name="adj1" fmla="val -53741"/>
                <a:gd name="adj2" fmla="val -1229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AAD914D5-784E-BA18-74A1-9C73275F5F84}"/>
                </a:ext>
              </a:extLst>
            </p:cNvPr>
            <p:cNvSpPr txBox="1"/>
            <p:nvPr/>
          </p:nvSpPr>
          <p:spPr>
            <a:xfrm>
              <a:off x="3151438" y="3746416"/>
              <a:ext cx="3709779" cy="1323439"/>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最初の、「ひさしぶりに、だれかとゆっくり話でもしたいがな」という言葉や、最後にひとつぶのひかりに食いついた部分を結び付けると、オニグモじいさん自身も、こんなきれいなものを食べる存在であればよかったのに、と思っていることを暗に表しているような気がするな。</a:t>
              </a:r>
            </a:p>
          </p:txBody>
        </p:sp>
      </p:grpSp>
      <p:grpSp>
        <p:nvGrpSpPr>
          <p:cNvPr id="25" name="グループ化 24">
            <a:extLst>
              <a:ext uri="{FF2B5EF4-FFF2-40B4-BE49-F238E27FC236}">
                <a16:creationId xmlns:a16="http://schemas.microsoft.com/office/drawing/2014/main" id="{564D15AF-7425-1154-542F-DA9874175C4B}"/>
              </a:ext>
            </a:extLst>
          </p:cNvPr>
          <p:cNvGrpSpPr/>
          <p:nvPr/>
        </p:nvGrpSpPr>
        <p:grpSpPr>
          <a:xfrm>
            <a:off x="3135704" y="2907665"/>
            <a:ext cx="3709779" cy="707886"/>
            <a:chOff x="3135704" y="2907665"/>
            <a:chExt cx="3709779" cy="707886"/>
          </a:xfrm>
        </p:grpSpPr>
        <p:sp>
          <p:nvSpPr>
            <p:cNvPr id="35" name="吹き出し: 角を丸めた四角形 34">
              <a:extLst>
                <a:ext uri="{FF2B5EF4-FFF2-40B4-BE49-F238E27FC236}">
                  <a16:creationId xmlns:a16="http://schemas.microsoft.com/office/drawing/2014/main" id="{8A3FAE56-C0DB-F9D1-F9F4-4FB851E05BA6}"/>
                </a:ext>
              </a:extLst>
            </p:cNvPr>
            <p:cNvSpPr/>
            <p:nvPr/>
          </p:nvSpPr>
          <p:spPr>
            <a:xfrm>
              <a:off x="3166735" y="2918117"/>
              <a:ext cx="3618196" cy="626925"/>
            </a:xfrm>
            <a:prstGeom prst="wedgeRoundRectCallout">
              <a:avLst>
                <a:gd name="adj1" fmla="val -53488"/>
                <a:gd name="adj2" fmla="val -10893"/>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endParaRPr kumimoji="1" lang="ja-JP" altLang="en-US" sz="12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3D7B99C2-3402-77B9-A58F-C55F19C31BF2}"/>
                </a:ext>
              </a:extLst>
            </p:cNvPr>
            <p:cNvSpPr txBox="1"/>
            <p:nvPr/>
          </p:nvSpPr>
          <p:spPr>
            <a:xfrm>
              <a:off x="3135704" y="2907665"/>
              <a:ext cx="3709779" cy="707886"/>
            </a:xfrm>
            <a:prstGeom prst="rect">
              <a:avLst/>
            </a:prstGeom>
            <a:noFill/>
          </p:spPr>
          <p:txBody>
            <a:bodyPr wrap="square" rtlCol="0">
              <a:spAutoFit/>
            </a:bodyPr>
            <a:lstStyle/>
            <a:p>
              <a:pPr>
                <a:lnSpc>
                  <a:spcPts val="1600"/>
                </a:lnSpc>
              </a:pPr>
              <a:r>
                <a:rPr kumimoji="1" lang="ja-JP" altLang="en-US" sz="1200" dirty="0">
                  <a:latin typeface="メイリオ" panose="020B0604030504040204" pitchFamily="50" charset="-128"/>
                  <a:ea typeface="メイリオ" panose="020B0604030504040204" pitchFamily="50" charset="-128"/>
                </a:rPr>
                <a:t>オニグモじいさんが朝日のひかりを食べているとハエの女の子が信じていることが分かるように、巣がかがやく様子が詳しく書かれているのではないかな。</a:t>
              </a:r>
            </a:p>
          </p:txBody>
        </p:sp>
      </p:grpSp>
      <p:sp>
        <p:nvSpPr>
          <p:cNvPr id="23" name="テキスト ボックス 22">
            <a:extLst>
              <a:ext uri="{FF2B5EF4-FFF2-40B4-BE49-F238E27FC236}">
                <a16:creationId xmlns:a16="http://schemas.microsoft.com/office/drawing/2014/main" id="{E04C5155-A5C6-CDA7-5FA8-27295C156E72}"/>
              </a:ext>
            </a:extLst>
          </p:cNvPr>
          <p:cNvSpPr txBox="1"/>
          <p:nvPr/>
        </p:nvSpPr>
        <p:spPr>
          <a:xfrm>
            <a:off x="3131079" y="4926095"/>
            <a:ext cx="3709779" cy="707886"/>
          </a:xfrm>
          <a:prstGeom prst="rect">
            <a:avLst/>
          </a:prstGeom>
          <a:noFill/>
        </p:spPr>
        <p:txBody>
          <a:bodyPr wrap="square" rtlCol="0">
            <a:spAutoFit/>
          </a:bodyPr>
          <a:lstStyle/>
          <a:p>
            <a:pPr>
              <a:lnSpc>
                <a:spcPts val="1600"/>
              </a:lnSpc>
            </a:pPr>
            <a:r>
              <a:rPr lang="ja-JP" altLang="en-US" sz="1200" dirty="0">
                <a:latin typeface="メイリオ" panose="020B0604030504040204" pitchFamily="50" charset="-128"/>
                <a:ea typeface="メイリオ" panose="020B0604030504040204" pitchFamily="50" charset="-128"/>
              </a:rPr>
              <a:t>かがやいているのは巣だと分かったら、ハエの女の子の目線でこの文が読めたし、オニグモじいさんの悲しさまで感じられるようになったよ。</a:t>
            </a:r>
            <a:endParaRPr kumimoji="1" lang="ja-JP" altLang="en-US" sz="12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A7ADD5C0-C73C-55A4-6843-727FD04D104D}"/>
              </a:ext>
            </a:extLst>
          </p:cNvPr>
          <p:cNvSpPr txBox="1"/>
          <p:nvPr/>
        </p:nvSpPr>
        <p:spPr>
          <a:xfrm>
            <a:off x="3141789" y="5607112"/>
            <a:ext cx="3709779" cy="913070"/>
          </a:xfrm>
          <a:prstGeom prst="rect">
            <a:avLst/>
          </a:prstGeom>
          <a:noFill/>
        </p:spPr>
        <p:txBody>
          <a:bodyPr wrap="square" rtlCol="0">
            <a:spAutoFit/>
          </a:bodyPr>
          <a:lstStyle/>
          <a:p>
            <a:pPr>
              <a:lnSpc>
                <a:spcPts val="1600"/>
              </a:lnSpc>
            </a:pPr>
            <a:r>
              <a:rPr kumimoji="1"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r>
              <a:rPr kumimoji="1" lang="ja-JP" altLang="en-US" sz="1200" b="1" dirty="0">
                <a:solidFill>
                  <a:schemeClr val="tx2">
                    <a:lumMod val="60000"/>
                    <a:lumOff val="40000"/>
                  </a:schemeClr>
                </a:solidFill>
                <a:latin typeface="メイリオ" panose="020B0604030504040204" pitchFamily="50" charset="-128"/>
                <a:ea typeface="メイリオ" panose="020B0604030504040204" pitchFamily="50" charset="-128"/>
              </a:rPr>
              <a:t>児童の気付きへの価値付け</a:t>
            </a:r>
            <a:r>
              <a:rPr kumimoji="1" lang="en-US" altLang="ja-JP" sz="1200" b="1" dirty="0">
                <a:solidFill>
                  <a:schemeClr val="tx2">
                    <a:lumMod val="60000"/>
                    <a:lumOff val="40000"/>
                  </a:schemeClr>
                </a:solidFill>
                <a:latin typeface="メイリオ" panose="020B0604030504040204" pitchFamily="50" charset="-128"/>
                <a:ea typeface="メイリオ" panose="020B0604030504040204" pitchFamily="50" charset="-128"/>
              </a:rPr>
              <a:t>】</a:t>
            </a:r>
          </a:p>
          <a:p>
            <a:pPr>
              <a:lnSpc>
                <a:spcPts val="1600"/>
              </a:lnSpc>
            </a:pPr>
            <a:r>
              <a:rPr kumimoji="1" lang="ja-JP" altLang="en-US" sz="1200" dirty="0">
                <a:latin typeface="メイリオ" panose="020B0604030504040204" pitchFamily="50" charset="-128"/>
                <a:ea typeface="メイリオ" panose="020B0604030504040204" pitchFamily="50" charset="-128"/>
              </a:rPr>
              <a:t>主述の関係を整理することが、表現の効果</a:t>
            </a:r>
            <a:r>
              <a:rPr lang="ja-JP" altLang="en-US" sz="1200" dirty="0">
                <a:latin typeface="メイリオ" panose="020B0604030504040204" pitchFamily="50" charset="-128"/>
                <a:ea typeface="メイリオ" panose="020B0604030504040204" pitchFamily="50" charset="-128"/>
              </a:rPr>
              <a:t>を考えたり、人物像を想像したりすることに</a:t>
            </a:r>
            <a:r>
              <a:rPr kumimoji="1" lang="ja-JP" altLang="en-US" sz="1200" dirty="0">
                <a:latin typeface="メイリオ" panose="020B0604030504040204" pitchFamily="50" charset="-128"/>
                <a:ea typeface="メイリオ" panose="020B0604030504040204" pitchFamily="50" charset="-128"/>
              </a:rPr>
              <a:t>つながったのですね。</a:t>
            </a:r>
          </a:p>
        </p:txBody>
      </p:sp>
      <p:sp>
        <p:nvSpPr>
          <p:cNvPr id="30" name="四角形: 角を丸くする 29">
            <a:extLst>
              <a:ext uri="{FF2B5EF4-FFF2-40B4-BE49-F238E27FC236}">
                <a16:creationId xmlns:a16="http://schemas.microsoft.com/office/drawing/2014/main" id="{52CDD80C-15EE-FB95-64D1-AD7AB9FF026B}"/>
              </a:ext>
            </a:extLst>
          </p:cNvPr>
          <p:cNvSpPr/>
          <p:nvPr/>
        </p:nvSpPr>
        <p:spPr>
          <a:xfrm>
            <a:off x="256963" y="561516"/>
            <a:ext cx="3775611" cy="353723"/>
          </a:xfrm>
          <a:prstGeom prst="roundRect">
            <a:avLst>
              <a:gd name="adj" fmla="val 16950"/>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500"/>
              </a:lnSpc>
            </a:pP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Tree>
    <p:extLst>
      <p:ext uri="{BB962C8B-B14F-4D97-AF65-F5344CB8AC3E}">
        <p14:creationId xmlns:p14="http://schemas.microsoft.com/office/powerpoint/2010/main" val="3344589277"/>
      </p:ext>
    </p:extLst>
  </p:cSld>
  <p:clrMapOvr>
    <a:masterClrMapping/>
  </p:clrMapOvr>
  <mc:AlternateContent xmlns:mc="http://schemas.openxmlformats.org/markup-compatibility/2006" xmlns:p14="http://schemas.microsoft.com/office/powerpoint/2010/main">
    <mc:Choice Requires="p14">
      <p:transition spd="med" p14:dur="700" advTm="112945">
        <p:fade/>
      </p:transition>
    </mc:Choice>
    <mc:Fallback xmlns="">
      <p:transition spd="med" advTm="11294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545F926F-7895-411E-9A9D-7E35951A110C}"/>
              </a:ext>
            </a:extLst>
          </p:cNvPr>
          <p:cNvPicPr>
            <a:picLocks noChangeAspect="1"/>
          </p:cNvPicPr>
          <p:nvPr/>
        </p:nvPicPr>
        <p:blipFill>
          <a:blip r:embed="rId3"/>
          <a:stretch>
            <a:fillRect/>
          </a:stretch>
        </p:blipFill>
        <p:spPr>
          <a:xfrm>
            <a:off x="2749625" y="4132210"/>
            <a:ext cx="2326431" cy="2696247"/>
          </a:xfrm>
          <a:prstGeom prst="rect">
            <a:avLst/>
          </a:prstGeom>
        </p:spPr>
      </p:pic>
      <p:sp>
        <p:nvSpPr>
          <p:cNvPr id="6" name="タイトル 1"/>
          <p:cNvSpPr txBox="1">
            <a:spLocks/>
          </p:cNvSpPr>
          <p:nvPr/>
        </p:nvSpPr>
        <p:spPr>
          <a:xfrm>
            <a:off x="0" y="13398"/>
            <a:ext cx="9144000" cy="589391"/>
          </a:xfrm>
          <a:prstGeom prst="rect">
            <a:avLst/>
          </a:prstGeom>
          <a:solidFill>
            <a:srgbClr val="002060"/>
          </a:solidFill>
        </p:spPr>
        <p:txBody>
          <a:bodyPr vert="horz" wrap="square" lIns="0" tIns="144000" rIns="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１ 三　第５学年及び第６学年「Ａ　話すこと・聞くこと」（１）ア（内容の検討）</a:t>
            </a:r>
            <a:endPar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4403" y="722525"/>
            <a:ext cx="9417963"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目的や意図に応じて、集めた材料を分類したり関係付けたり</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して、伝え合う内容を検討することができるかどうかをみる。</a:t>
            </a:r>
          </a:p>
        </p:txBody>
      </p:sp>
      <p:sp>
        <p:nvSpPr>
          <p:cNvPr id="12" name="角丸四角形 7">
            <a:extLst>
              <a:ext uri="{FF2B5EF4-FFF2-40B4-BE49-F238E27FC236}">
                <a16:creationId xmlns:a16="http://schemas.microsoft.com/office/drawing/2014/main" id="{0836D8C7-8DCC-1E5F-6CFC-342D79D23890}"/>
              </a:ext>
            </a:extLst>
          </p:cNvPr>
          <p:cNvSpPr/>
          <p:nvPr/>
        </p:nvSpPr>
        <p:spPr>
          <a:xfrm>
            <a:off x="122405" y="5582698"/>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66.5</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63.8</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kumimoji="1" lang="en-US" altLang="ja-JP" sz="2400" b="1" dirty="0">
                <a:solidFill>
                  <a:srgbClr val="FF0000"/>
                </a:solidFill>
                <a:latin typeface="メイリオ" panose="020B0604030504040204" pitchFamily="50" charset="-128"/>
                <a:ea typeface="メイリオ" panose="020B0604030504040204" pitchFamily="50" charset="-128"/>
              </a:rPr>
              <a:t>2</a:t>
            </a:r>
            <a:r>
              <a:rPr lang="en-US" altLang="ja-JP" sz="2400" b="1" dirty="0">
                <a:solidFill>
                  <a:srgbClr val="FF0000"/>
                </a:solidFill>
                <a:latin typeface="メイリオ" panose="020B0604030504040204" pitchFamily="50" charset="-128"/>
                <a:ea typeface="メイリオ" panose="020B0604030504040204" pitchFamily="50" charset="-128"/>
              </a:rPr>
              <a:t>.7</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pic>
        <p:nvPicPr>
          <p:cNvPr id="15" name="図 14">
            <a:extLst>
              <a:ext uri="{FF2B5EF4-FFF2-40B4-BE49-F238E27FC236}">
                <a16:creationId xmlns:a16="http://schemas.microsoft.com/office/drawing/2014/main" id="{570BA86F-A0B3-4EA7-CED8-3E1DF6B3D9EB}"/>
              </a:ext>
            </a:extLst>
          </p:cNvPr>
          <p:cNvPicPr>
            <a:picLocks noChangeAspect="1"/>
          </p:cNvPicPr>
          <p:nvPr/>
        </p:nvPicPr>
        <p:blipFill>
          <a:blip r:embed="rId4"/>
          <a:stretch>
            <a:fillRect/>
          </a:stretch>
        </p:blipFill>
        <p:spPr>
          <a:xfrm>
            <a:off x="251519" y="1422470"/>
            <a:ext cx="2378227" cy="4013059"/>
          </a:xfrm>
          <a:prstGeom prst="rect">
            <a:avLst/>
          </a:prstGeom>
        </p:spPr>
      </p:pic>
      <p:pic>
        <p:nvPicPr>
          <p:cNvPr id="17" name="図 16">
            <a:extLst>
              <a:ext uri="{FF2B5EF4-FFF2-40B4-BE49-F238E27FC236}">
                <a16:creationId xmlns:a16="http://schemas.microsoft.com/office/drawing/2014/main" id="{08BDF31D-2310-2817-79A7-B90336B7CDB8}"/>
              </a:ext>
            </a:extLst>
          </p:cNvPr>
          <p:cNvPicPr>
            <a:picLocks noChangeAspect="1"/>
          </p:cNvPicPr>
          <p:nvPr/>
        </p:nvPicPr>
        <p:blipFill>
          <a:blip r:embed="rId5"/>
          <a:stretch>
            <a:fillRect/>
          </a:stretch>
        </p:blipFill>
        <p:spPr>
          <a:xfrm>
            <a:off x="8460432" y="1484784"/>
            <a:ext cx="589691" cy="5283598"/>
          </a:xfrm>
          <a:prstGeom prst="rect">
            <a:avLst/>
          </a:prstGeom>
        </p:spPr>
      </p:pic>
      <p:pic>
        <p:nvPicPr>
          <p:cNvPr id="19" name="図 18">
            <a:extLst>
              <a:ext uri="{FF2B5EF4-FFF2-40B4-BE49-F238E27FC236}">
                <a16:creationId xmlns:a16="http://schemas.microsoft.com/office/drawing/2014/main" id="{B5C2B7C2-93B3-36F1-CF24-EC66F67813F6}"/>
              </a:ext>
            </a:extLst>
          </p:cNvPr>
          <p:cNvPicPr>
            <a:picLocks noChangeAspect="1"/>
          </p:cNvPicPr>
          <p:nvPr/>
        </p:nvPicPr>
        <p:blipFill>
          <a:blip r:embed="rId6"/>
          <a:stretch>
            <a:fillRect/>
          </a:stretch>
        </p:blipFill>
        <p:spPr>
          <a:xfrm>
            <a:off x="5252678" y="1484784"/>
            <a:ext cx="3114067" cy="2696248"/>
          </a:xfrm>
          <a:prstGeom prst="rect">
            <a:avLst/>
          </a:prstGeom>
        </p:spPr>
      </p:pic>
      <p:pic>
        <p:nvPicPr>
          <p:cNvPr id="21" name="図 20">
            <a:extLst>
              <a:ext uri="{FF2B5EF4-FFF2-40B4-BE49-F238E27FC236}">
                <a16:creationId xmlns:a16="http://schemas.microsoft.com/office/drawing/2014/main" id="{49E77B60-AF83-968A-270C-5F2BD0990E0F}"/>
              </a:ext>
            </a:extLst>
          </p:cNvPr>
          <p:cNvPicPr>
            <a:picLocks noChangeAspect="1"/>
          </p:cNvPicPr>
          <p:nvPr/>
        </p:nvPicPr>
        <p:blipFill>
          <a:blip r:embed="rId7"/>
          <a:stretch>
            <a:fillRect/>
          </a:stretch>
        </p:blipFill>
        <p:spPr>
          <a:xfrm>
            <a:off x="5364088" y="4273670"/>
            <a:ext cx="3011687" cy="2523842"/>
          </a:xfrm>
          <a:prstGeom prst="rect">
            <a:avLst/>
          </a:prstGeom>
        </p:spPr>
      </p:pic>
      <p:pic>
        <p:nvPicPr>
          <p:cNvPr id="23" name="図 22">
            <a:extLst>
              <a:ext uri="{FF2B5EF4-FFF2-40B4-BE49-F238E27FC236}">
                <a16:creationId xmlns:a16="http://schemas.microsoft.com/office/drawing/2014/main" id="{ADE3BB06-8006-800F-780A-C968898826AE}"/>
              </a:ext>
            </a:extLst>
          </p:cNvPr>
          <p:cNvPicPr>
            <a:picLocks noChangeAspect="1"/>
          </p:cNvPicPr>
          <p:nvPr/>
        </p:nvPicPr>
        <p:blipFill>
          <a:blip r:embed="rId8"/>
          <a:stretch>
            <a:fillRect/>
          </a:stretch>
        </p:blipFill>
        <p:spPr>
          <a:xfrm>
            <a:off x="2749624" y="1340768"/>
            <a:ext cx="2446311" cy="2795093"/>
          </a:xfrm>
          <a:prstGeom prst="rect">
            <a:avLst/>
          </a:prstGeom>
        </p:spPr>
      </p:pic>
      <p:sp>
        <p:nvSpPr>
          <p:cNvPr id="2" name="正方形/長方形 1">
            <a:extLst>
              <a:ext uri="{FF2B5EF4-FFF2-40B4-BE49-F238E27FC236}">
                <a16:creationId xmlns:a16="http://schemas.microsoft.com/office/drawing/2014/main" id="{A691508E-0401-819B-34C9-C0797B071D4B}"/>
              </a:ext>
            </a:extLst>
          </p:cNvPr>
          <p:cNvSpPr/>
          <p:nvPr/>
        </p:nvSpPr>
        <p:spPr>
          <a:xfrm>
            <a:off x="548979" y="184469"/>
            <a:ext cx="313612" cy="26610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6977489"/>
      </p:ext>
    </p:extLst>
  </p:cSld>
  <p:clrMapOvr>
    <a:masterClrMapping/>
  </p:clrMapOvr>
  <mc:AlternateContent xmlns:mc="http://schemas.openxmlformats.org/markup-compatibility/2006" xmlns:p14="http://schemas.microsoft.com/office/powerpoint/2010/main">
    <mc:Choice Requires="p14">
      <p:transition spd="med" p14:dur="700" advTm="60933">
        <p:fade/>
      </p:transition>
    </mc:Choice>
    <mc:Fallback xmlns="">
      <p:transition spd="med" advTm="6093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15640F4F-8C3A-C10D-D16F-08278D201D69}"/>
              </a:ext>
            </a:extLst>
          </p:cNvPr>
          <p:cNvSpPr/>
          <p:nvPr/>
        </p:nvSpPr>
        <p:spPr>
          <a:xfrm>
            <a:off x="107504" y="4112413"/>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en-US" altLang="ja-JP" sz="3200" b="1" dirty="0">
                <a:solidFill>
                  <a:schemeClr val="tx2"/>
                </a:solidFill>
                <a:latin typeface="メイリオ" panose="020B0604030504040204" pitchFamily="50" charset="-128"/>
                <a:ea typeface="メイリオ" panose="020B0604030504040204" pitchFamily="50" charset="-128"/>
              </a:rPr>
              <a:t>3</a:t>
            </a: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B58AABE6-F214-64C5-DA38-D7B0C409A0BB}"/>
              </a:ext>
            </a:extLst>
          </p:cNvPr>
          <p:cNvGraphicFramePr>
            <a:graphicFrameLocks noGrp="1"/>
          </p:cNvGraphicFramePr>
          <p:nvPr>
            <p:extLst>
              <p:ext uri="{D42A27DB-BD31-4B8C-83A1-F6EECF244321}">
                <p14:modId xmlns:p14="http://schemas.microsoft.com/office/powerpoint/2010/main" val="1032651398"/>
              </p:ext>
            </p:extLst>
          </p:nvPr>
        </p:nvGraphicFramePr>
        <p:xfrm>
          <a:off x="143507" y="1131895"/>
          <a:ext cx="8892991" cy="2858902"/>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1030102">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　答</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１　と解答しているもの。</a:t>
                      </a:r>
                    </a:p>
                  </a:txBody>
                  <a:tcP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marL="0" indent="0" algn="r"/>
                      <a:r>
                        <a:rPr kumimoji="1" lang="en-US" altLang="ja-JP" sz="1400" dirty="0">
                          <a:solidFill>
                            <a:schemeClr val="tx1"/>
                          </a:solidFill>
                        </a:rPr>
                        <a:t>5.1</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r"/>
                      <a:r>
                        <a:rPr kumimoji="1" lang="en-US" altLang="ja-JP" sz="1400" dirty="0">
                          <a:solidFill>
                            <a:schemeClr val="tx1"/>
                          </a:solidFill>
                        </a:rPr>
                        <a:t>4.6</a:t>
                      </a:r>
                      <a:endParaRPr kumimoji="1" lang="ja-JP" altLang="en-US" sz="14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211177">
                <a:tc>
                  <a:txBody>
                    <a:bodyPr/>
                    <a:lstStyle/>
                    <a:p>
                      <a:pPr marL="0" indent="0" algn="ctr"/>
                      <a:r>
                        <a:rPr kumimoji="1" lang="ja-JP" altLang="en-US" sz="1400" dirty="0"/>
                        <a:t>２</a:t>
                      </a:r>
                    </a:p>
                  </a:txBody>
                  <a:tcPr anchor="ctr">
                    <a:solidFill>
                      <a:schemeClr val="accent5">
                        <a:lumMod val="20000"/>
                        <a:lumOff val="80000"/>
                      </a:schemeClr>
                    </a:solidFill>
                  </a:tcPr>
                </a:tc>
                <a:tc>
                  <a:txBody>
                    <a:bodyPr/>
                    <a:lstStyle/>
                    <a:p>
                      <a:pPr algn="just"/>
                      <a:r>
                        <a:rPr kumimoji="1" lang="ja-JP" altLang="en-US" sz="1400" dirty="0"/>
                        <a:t>２　と解答しているもの。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13.4</a:t>
                      </a: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12.3</a:t>
                      </a:r>
                      <a:endParaRPr kumimoji="1" lang="ja-JP" altLang="en-US" sz="14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219737149"/>
                  </a:ext>
                </a:extLst>
              </a:tr>
              <a:tr h="192841">
                <a:tc>
                  <a:txBody>
                    <a:bodyPr/>
                    <a:lstStyle/>
                    <a:p>
                      <a:pPr algn="ctr"/>
                      <a:r>
                        <a:rPr kumimoji="1" lang="ja-JP" altLang="en-US" sz="1400" dirty="0"/>
                        <a:t>３</a:t>
                      </a:r>
                    </a:p>
                  </a:txBody>
                  <a:tcPr anchor="ctr">
                    <a:solidFill>
                      <a:schemeClr val="accent2">
                        <a:lumMod val="20000"/>
                        <a:lumOff val="80000"/>
                      </a:schemeClr>
                    </a:solidFill>
                  </a:tcPr>
                </a:tc>
                <a:tc>
                  <a:txBody>
                    <a:bodyPr/>
                    <a:lstStyle/>
                    <a:p>
                      <a:pPr algn="just"/>
                      <a:r>
                        <a:rPr kumimoji="1" lang="ja-JP" altLang="en-US" sz="1400" dirty="0"/>
                        <a:t>３　と解答しているもの。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16.6</a:t>
                      </a:r>
                    </a:p>
                  </a:txBody>
                  <a:tcPr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15.6</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1580398011"/>
                  </a:ext>
                </a:extLst>
              </a:tr>
              <a:tr h="211177">
                <a:tc>
                  <a:txBody>
                    <a:bodyPr/>
                    <a:lstStyle/>
                    <a:p>
                      <a:pPr algn="ctr"/>
                      <a:r>
                        <a:rPr kumimoji="1" lang="ja-JP" altLang="en-US" sz="1400" dirty="0"/>
                        <a:t>４</a:t>
                      </a:r>
                    </a:p>
                  </a:txBody>
                  <a:tcPr anchor="ctr">
                    <a:noFill/>
                  </a:tcPr>
                </a:tc>
                <a:tc>
                  <a:txBody>
                    <a:bodyPr/>
                    <a:lstStyle/>
                    <a:p>
                      <a:pPr algn="just"/>
                      <a:r>
                        <a:rPr kumimoji="1" lang="ja-JP" altLang="en-US" sz="1400" dirty="0"/>
                        <a:t>４　と解答しているもの。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63.8</a:t>
                      </a: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66.5</a:t>
                      </a: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3730291628"/>
                  </a:ext>
                </a:extLst>
              </a:tr>
              <a:tr h="211177">
                <a:tc>
                  <a:txBody>
                    <a:bodyPr/>
                    <a:lstStyle/>
                    <a:p>
                      <a:pPr algn="ctr"/>
                      <a:r>
                        <a:rPr kumimoji="1" lang="en-US" altLang="ja-JP" sz="1400" dirty="0"/>
                        <a:t>99</a:t>
                      </a:r>
                      <a:endParaRPr kumimoji="1" lang="ja-JP" altLang="en-US" sz="1400" dirty="0"/>
                    </a:p>
                  </a:txBody>
                  <a:tcPr anchor="ctr"/>
                </a:tc>
                <a:tc>
                  <a:txBody>
                    <a:bodyPr/>
                    <a:lstStyle/>
                    <a:p>
                      <a:pPr algn="just"/>
                      <a:r>
                        <a:rPr kumimoji="1" lang="ja-JP" altLang="en-US" sz="1400" dirty="0"/>
                        <a:t>上記以外の解答</a:t>
                      </a:r>
                    </a:p>
                  </a:txBody>
                  <a:tcPr/>
                </a:tc>
                <a:tc>
                  <a:txBody>
                    <a:bodyPr/>
                    <a:lstStyle/>
                    <a:p>
                      <a:pPr algn="ctr"/>
                      <a:endParaRPr kumimoji="1" lang="ja-JP" altLang="en-US" sz="1400"/>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0.1</a:t>
                      </a: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540675280"/>
                  </a:ext>
                </a:extLst>
              </a:tr>
              <a:tr h="231531">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r"/>
                      <a:r>
                        <a:rPr kumimoji="1" lang="en-US" altLang="ja-JP" sz="1400" dirty="0">
                          <a:solidFill>
                            <a:schemeClr val="tx1"/>
                          </a:solidFill>
                        </a:rPr>
                        <a:t>0.9</a:t>
                      </a:r>
                      <a:endParaRPr kumimoji="1" lang="ja-JP" altLang="en-US" sz="1400" dirty="0">
                        <a:solidFill>
                          <a:schemeClr val="tx1"/>
                        </a:solidFill>
                      </a:endParaRPr>
                    </a:p>
                  </a:txBody>
                  <a:tcPr anchor="ctr"/>
                </a:tc>
                <a:tc>
                  <a:txBody>
                    <a:bodyPr/>
                    <a:lstStyle/>
                    <a:p>
                      <a:pPr algn="r"/>
                      <a:r>
                        <a:rPr kumimoji="1" lang="en-US" altLang="ja-JP" sz="1400" dirty="0">
                          <a:solidFill>
                            <a:schemeClr val="tx1"/>
                          </a:solidFill>
                        </a:rPr>
                        <a:t>0.7</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p:sp>
        <p:nvSpPr>
          <p:cNvPr id="17" name="四角形: 角を丸くする 16">
            <a:extLst>
              <a:ext uri="{FF2B5EF4-FFF2-40B4-BE49-F238E27FC236}">
                <a16:creationId xmlns:a16="http://schemas.microsoft.com/office/drawing/2014/main" id="{6686C14F-CA56-7A80-9D2E-C9BFBB08F2FE}"/>
              </a:ext>
            </a:extLst>
          </p:cNvPr>
          <p:cNvSpPr/>
          <p:nvPr/>
        </p:nvSpPr>
        <p:spPr>
          <a:xfrm>
            <a:off x="107505" y="4121020"/>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B759039E-BEA5-D969-86E7-87CB59718035}"/>
              </a:ext>
            </a:extLst>
          </p:cNvPr>
          <p:cNvSpPr/>
          <p:nvPr/>
        </p:nvSpPr>
        <p:spPr>
          <a:xfrm>
            <a:off x="1871699" y="4239704"/>
            <a:ext cx="7218068" cy="1736223"/>
          </a:xfrm>
          <a:prstGeom prst="roundRect">
            <a:avLst>
              <a:gd name="adj" fmla="val 638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1700"/>
              </a:lnSpc>
            </a:pPr>
            <a:r>
              <a:rPr lang="ja-JP" altLang="en-US" sz="1700" b="1" dirty="0">
                <a:solidFill>
                  <a:schemeClr val="tx2"/>
                </a:solidFill>
                <a:latin typeface="メイリオ" panose="020B0604030504040204" pitchFamily="50" charset="-128"/>
                <a:ea typeface="メイリオ" panose="020B0604030504040204" pitchFamily="50" charset="-128"/>
              </a:rPr>
              <a:t>　</a:t>
            </a:r>
            <a:endParaRPr kumimoji="1" lang="ja-JP" altLang="en-US" sz="1700" b="1" dirty="0">
              <a:solidFill>
                <a:schemeClr val="tx2"/>
              </a:solidFill>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D6539B7B-E764-8BB7-B3B4-B9D1382FE89B}"/>
              </a:ext>
            </a:extLst>
          </p:cNvPr>
          <p:cNvSpPr/>
          <p:nvPr/>
        </p:nvSpPr>
        <p:spPr>
          <a:xfrm>
            <a:off x="1871699" y="4114964"/>
            <a:ext cx="7218068" cy="414832"/>
          </a:xfrm>
          <a:prstGeom prst="roundRect">
            <a:avLst>
              <a:gd name="adj" fmla="val 25820"/>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a:t>
            </a:r>
            <a:r>
              <a:rPr lang="ja-JP" altLang="en-US" b="1">
                <a:solidFill>
                  <a:schemeClr val="bg1"/>
                </a:solidFill>
                <a:latin typeface="メイリオ" panose="020B0604030504040204" pitchFamily="50" charset="-128"/>
                <a:ea typeface="メイリオ" panose="020B0604030504040204" pitchFamily="50" charset="-128"/>
              </a:rPr>
              <a:t>につまずいて</a:t>
            </a:r>
            <a:r>
              <a:rPr lang="ja-JP" altLang="en-US" b="1" dirty="0">
                <a:solidFill>
                  <a:schemeClr val="bg1"/>
                </a:solidFill>
                <a:latin typeface="メイリオ" panose="020B0604030504040204" pitchFamily="50" charset="-128"/>
                <a:ea typeface="メイリオ" panose="020B0604030504040204" pitchFamily="50" charset="-128"/>
              </a:rPr>
              <a:t>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矢印: 右 11">
            <a:extLst>
              <a:ext uri="{FF2B5EF4-FFF2-40B4-BE49-F238E27FC236}">
                <a16:creationId xmlns:a16="http://schemas.microsoft.com/office/drawing/2014/main" id="{121D5AE4-832A-1861-BF27-B3EE62C205F1}"/>
              </a:ext>
            </a:extLst>
          </p:cNvPr>
          <p:cNvSpPr/>
          <p:nvPr/>
        </p:nvSpPr>
        <p:spPr>
          <a:xfrm>
            <a:off x="1520660" y="4613258"/>
            <a:ext cx="266759"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0CE1552-947B-F820-EF8B-C7CF4FDD52FC}"/>
              </a:ext>
            </a:extLst>
          </p:cNvPr>
          <p:cNvSpPr txBox="1"/>
          <p:nvPr/>
        </p:nvSpPr>
        <p:spPr>
          <a:xfrm>
            <a:off x="54233" y="4584777"/>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3" name="吹き出し: 角を丸めた四角形 2">
            <a:extLst>
              <a:ext uri="{FF2B5EF4-FFF2-40B4-BE49-F238E27FC236}">
                <a16:creationId xmlns:a16="http://schemas.microsoft.com/office/drawing/2014/main" id="{6F234CAB-C15C-02FC-3450-A0947330EF25}"/>
              </a:ext>
            </a:extLst>
          </p:cNvPr>
          <p:cNvSpPr/>
          <p:nvPr/>
        </p:nvSpPr>
        <p:spPr>
          <a:xfrm>
            <a:off x="2082489" y="6100667"/>
            <a:ext cx="6012209" cy="557555"/>
          </a:xfrm>
          <a:prstGeom prst="wedgeRoundRectCallout">
            <a:avLst>
              <a:gd name="adj1" fmla="val 53996"/>
              <a:gd name="adj2" fmla="val 342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特徴的な傾向があれば、その要因も考えてみましょう。</a:t>
            </a:r>
          </a:p>
        </p:txBody>
      </p:sp>
      <p:sp>
        <p:nvSpPr>
          <p:cNvPr id="5" name="吹き出し: 角を丸めた四角形 4">
            <a:extLst>
              <a:ext uri="{FF2B5EF4-FFF2-40B4-BE49-F238E27FC236}">
                <a16:creationId xmlns:a16="http://schemas.microsoft.com/office/drawing/2014/main" id="{EA43F950-DB67-B337-EB2C-8CBC9F76E260}"/>
              </a:ext>
            </a:extLst>
          </p:cNvPr>
          <p:cNvSpPr/>
          <p:nvPr/>
        </p:nvSpPr>
        <p:spPr>
          <a:xfrm>
            <a:off x="7020272" y="637904"/>
            <a:ext cx="1879128" cy="414832"/>
          </a:xfrm>
          <a:prstGeom prst="wedgeRoundRectCallout">
            <a:avLst>
              <a:gd name="adj1" fmla="val 24981"/>
              <a:gd name="adj2" fmla="val 995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100"/>
              </a:lnSpc>
            </a:pPr>
            <a:r>
              <a:rPr lang="ja-JP" altLang="en-US" sz="1200" dirty="0">
                <a:solidFill>
                  <a:schemeClr val="tx1"/>
                </a:solidFill>
                <a:latin typeface="メイリオ" panose="020B0604030504040204" pitchFamily="50" charset="-128"/>
                <a:ea typeface="メイリオ" panose="020B0604030504040204" pitchFamily="50" charset="-128"/>
              </a:rPr>
              <a:t>入力してみましょう。</a:t>
            </a:r>
          </a:p>
        </p:txBody>
      </p:sp>
      <p:pic>
        <p:nvPicPr>
          <p:cNvPr id="6" name="Picture 6" descr="女性教師のイラスト（職業）">
            <a:extLst>
              <a:ext uri="{FF2B5EF4-FFF2-40B4-BE49-F238E27FC236}">
                <a16:creationId xmlns:a16="http://schemas.microsoft.com/office/drawing/2014/main" id="{21E8B1C5-82D2-B468-88D4-FEE7D34428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233354" y="6148507"/>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24" name="タイトル 1">
            <a:extLst>
              <a:ext uri="{FF2B5EF4-FFF2-40B4-BE49-F238E27FC236}">
                <a16:creationId xmlns:a16="http://schemas.microsoft.com/office/drawing/2014/main" id="{4FC050B3-11A5-265C-AE3A-A07B6C3A3BA6}"/>
              </a:ext>
            </a:extLst>
          </p:cNvPr>
          <p:cNvSpPr txBox="1">
            <a:spLocks/>
          </p:cNvSpPr>
          <p:nvPr/>
        </p:nvSpPr>
        <p:spPr>
          <a:xfrm>
            <a:off x="0" y="-4501"/>
            <a:ext cx="9144000" cy="589391"/>
          </a:xfrm>
          <a:prstGeom prst="rect">
            <a:avLst/>
          </a:prstGeom>
          <a:solidFill>
            <a:srgbClr val="002060"/>
          </a:solidFill>
        </p:spPr>
        <p:txBody>
          <a:bodyPr vert="horz" wrap="square" lIns="0" tIns="144000" rIns="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１ 三　解答類型分析シート</a:t>
            </a:r>
            <a:endParaRPr lang="en-US" altLang="ja-JP"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E1B32241-42B3-1824-7C51-777052F5E396}"/>
              </a:ext>
            </a:extLst>
          </p:cNvPr>
          <p:cNvSpPr txBox="1"/>
          <p:nvPr/>
        </p:nvSpPr>
        <p:spPr>
          <a:xfrm>
            <a:off x="1898335" y="4613258"/>
            <a:ext cx="7164796" cy="1407437"/>
          </a:xfrm>
          <a:prstGeom prst="rect">
            <a:avLst/>
          </a:prstGeom>
          <a:noFill/>
        </p:spPr>
        <p:txBody>
          <a:bodyPr wrap="square" rtlCol="0">
            <a:spAutoFit/>
          </a:bodyPr>
          <a:lstStyle/>
          <a:p>
            <a:pPr marL="0" marR="0" lvl="0" indent="0" algn="just" defTabSz="914400" rtl="0" eaLnBrk="1" fontAlgn="auto" latinLnBrk="0" hangingPunct="1">
              <a:lnSpc>
                <a:spcPts val="17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　自分の学校に関係する情報を整理していることを捉えることはできていますが、複数の情報をまとめて伝えていることを捉えることができていないと考えられます。</a:t>
            </a:r>
            <a:endParaRPr kumimoji="1" lang="en-US" altLang="ja-JP" sz="1600" b="1" i="0" u="none" strike="noStrike" kern="1200" cap="none"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ts val="17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　話したり聞いたりする活動の前に作成した、話題に応じて集めた材料を分類したり関係付けたりした</a:t>
            </a:r>
            <a:r>
              <a:rPr kumimoji="1" lang="ja-JP" altLang="en-US" sz="16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資料が、</a:t>
            </a:r>
            <a:r>
              <a:rPr kumimoji="1" lang="ja-JP" altLang="en-US" sz="1600" b="1" i="0" u="none" strike="noStrike" kern="1200" cap="none"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実際に自分が話す際にどのように役立ったのかについて振り返り、実感するような学習活動が求められます。</a:t>
            </a:r>
          </a:p>
        </p:txBody>
      </p:sp>
      <p:sp>
        <p:nvSpPr>
          <p:cNvPr id="4" name="正方形/長方形 3">
            <a:extLst>
              <a:ext uri="{FF2B5EF4-FFF2-40B4-BE49-F238E27FC236}">
                <a16:creationId xmlns:a16="http://schemas.microsoft.com/office/drawing/2014/main" id="{131497F5-5A7F-8D54-CBC3-2853F91890BB}"/>
              </a:ext>
            </a:extLst>
          </p:cNvPr>
          <p:cNvSpPr/>
          <p:nvPr/>
        </p:nvSpPr>
        <p:spPr>
          <a:xfrm>
            <a:off x="2771800" y="93165"/>
            <a:ext cx="360040" cy="38350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06187"/>
      </p:ext>
    </p:extLst>
  </p:cSld>
  <p:clrMapOvr>
    <a:masterClrMapping/>
  </p:clrMapOvr>
  <mc:AlternateContent xmlns:mc="http://schemas.openxmlformats.org/markup-compatibility/2006" xmlns:p14="http://schemas.microsoft.com/office/powerpoint/2010/main">
    <mc:Choice Requires="p14">
      <p:transition spd="med" p14:dur="700" advTm="72873">
        <p:fade/>
      </p:transition>
    </mc:Choice>
    <mc:Fallback xmlns="">
      <p:transition spd="med" advTm="7287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24B5795-490E-DA3B-C6B5-FE0563EA1BE5}"/>
              </a:ext>
            </a:extLst>
          </p:cNvPr>
          <p:cNvSpPr/>
          <p:nvPr/>
        </p:nvSpPr>
        <p:spPr>
          <a:xfrm>
            <a:off x="193470" y="524580"/>
            <a:ext cx="8791954" cy="1536268"/>
          </a:xfrm>
          <a:prstGeom prst="roundRect">
            <a:avLst>
              <a:gd name="adj" fmla="val 7583"/>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p:txBody>
      </p:sp>
      <p:pic>
        <p:nvPicPr>
          <p:cNvPr id="1030" name="Picture 6" descr="女性教師のイラスト（職業）">
            <a:extLst>
              <a:ext uri="{FF2B5EF4-FFF2-40B4-BE49-F238E27FC236}">
                <a16:creationId xmlns:a16="http://schemas.microsoft.com/office/drawing/2014/main" id="{5197DEFB-16C1-1F57-726A-37C118F908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1593190" y="6119931"/>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DBDF15E6-D796-F78A-A724-E308C5DE4645}"/>
              </a:ext>
            </a:extLst>
          </p:cNvPr>
          <p:cNvSpPr txBox="1"/>
          <p:nvPr/>
        </p:nvSpPr>
        <p:spPr>
          <a:xfrm>
            <a:off x="126184" y="2103735"/>
            <a:ext cx="8858647" cy="639919"/>
          </a:xfrm>
          <a:prstGeom prst="rect">
            <a:avLst/>
          </a:prstGeom>
          <a:noFill/>
        </p:spPr>
        <p:txBody>
          <a:bodyPr wrap="square" rtlCol="0">
            <a:spAutoFit/>
          </a:bodyPr>
          <a:lstStyle/>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活動例</a:t>
            </a:r>
            <a:endParaRPr lang="en-US" altLang="ja-JP" sz="1400" dirty="0">
              <a:solidFill>
                <a:srgbClr val="002060"/>
              </a:solidFill>
              <a:latin typeface="メイリオ" panose="020B0604030504040204" pitchFamily="50" charset="-128"/>
              <a:ea typeface="メイリオ" panose="020B0604030504040204" pitchFamily="50" charset="-128"/>
            </a:endParaRPr>
          </a:p>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各児童が、自分が話した様子を録画したビデオを見ながら学習活動全体を振り返り、</a:t>
            </a:r>
            <a:r>
              <a:rPr lang="en-US" altLang="ja-JP" sz="1400" dirty="0">
                <a:solidFill>
                  <a:srgbClr val="002060"/>
                </a:solidFill>
                <a:latin typeface="メイリオ" panose="020B0604030504040204" pitchFamily="50" charset="-128"/>
                <a:ea typeface="メイリオ" panose="020B0604030504040204" pitchFamily="50" charset="-128"/>
              </a:rPr>
              <a:t>Google</a:t>
            </a:r>
            <a:r>
              <a:rPr lang="ja-JP" altLang="en-US" sz="1400" dirty="0">
                <a:solidFill>
                  <a:srgbClr val="002060"/>
                </a:solidFill>
                <a:latin typeface="メイリオ" panose="020B0604030504040204" pitchFamily="50" charset="-128"/>
                <a:ea typeface="メイリオ" panose="020B0604030504040204" pitchFamily="50" charset="-128"/>
              </a:rPr>
              <a:t> スライドなどに気付いたことを記入し、学級で共有する。</a:t>
            </a:r>
            <a:endParaRPr lang="en-US" altLang="ja-JP" sz="1400" dirty="0">
              <a:solidFill>
                <a:srgbClr val="002060"/>
              </a:solidFill>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BC8A932D-6D10-30C9-EF7F-BF3A18273499}"/>
              </a:ext>
            </a:extLst>
          </p:cNvPr>
          <p:cNvSpPr txBox="1">
            <a:spLocks/>
          </p:cNvSpPr>
          <p:nvPr/>
        </p:nvSpPr>
        <p:spPr>
          <a:xfrm>
            <a:off x="3101" y="12443"/>
            <a:ext cx="9144000" cy="467863"/>
          </a:xfrm>
          <a:prstGeom prst="rect">
            <a:avLst/>
          </a:prstGeom>
          <a:solidFill>
            <a:srgbClr val="002060"/>
          </a:solidFill>
        </p:spPr>
        <p:txBody>
          <a:bodyPr vert="horz" wrap="square" lIns="0" tIns="144000" rIns="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国語 １ 三　第５学年及び第６学年　Ａ（１）ア（内容の検討）授業展開例</a:t>
            </a:r>
            <a:endParaRPr lang="en-US" altLang="ja-JP"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985DEC1B-5561-0B92-FFAA-5CAB18AD3FE3}"/>
              </a:ext>
            </a:extLst>
          </p:cNvPr>
          <p:cNvSpPr/>
          <p:nvPr/>
        </p:nvSpPr>
        <p:spPr>
          <a:xfrm>
            <a:off x="1168414" y="4834891"/>
            <a:ext cx="3146234" cy="877310"/>
          </a:xfrm>
          <a:prstGeom prst="wedgeRoundRectCallout">
            <a:avLst>
              <a:gd name="adj1" fmla="val -55982"/>
              <a:gd name="adj2" fmla="val -30699"/>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話が続いていくと、聞いて答えることに一生懸命になってしまって、メモに整理したことを確認する余裕がなくなった。</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メイリオ" panose="020B0604030504040204" pitchFamily="50" charset="-128"/>
                <a:ea typeface="メイリオ" panose="020B0604030504040204" pitchFamily="50" charset="-128"/>
              </a:rPr>
              <a:t>まとめていたことを活用できなくて残念。</a:t>
            </a:r>
          </a:p>
        </p:txBody>
      </p:sp>
      <p:sp>
        <p:nvSpPr>
          <p:cNvPr id="15" name="吹き出し: 角を丸めた四角形 14">
            <a:extLst>
              <a:ext uri="{FF2B5EF4-FFF2-40B4-BE49-F238E27FC236}">
                <a16:creationId xmlns:a16="http://schemas.microsoft.com/office/drawing/2014/main" id="{58907EA8-39BE-5705-DEB4-91852480AA2B}"/>
              </a:ext>
            </a:extLst>
          </p:cNvPr>
          <p:cNvSpPr/>
          <p:nvPr/>
        </p:nvSpPr>
        <p:spPr>
          <a:xfrm>
            <a:off x="1184328" y="4137383"/>
            <a:ext cx="3130320" cy="646321"/>
          </a:xfrm>
          <a:prstGeom prst="wedgeRoundRectCallout">
            <a:avLst>
              <a:gd name="adj1" fmla="val -55079"/>
              <a:gd name="adj2" fmla="val 42228"/>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200" dirty="0">
                <a:latin typeface="メイリオ" panose="020B0604030504040204" pitchFamily="50" charset="-128"/>
                <a:ea typeface="メイリオ" panose="020B0604030504040204" pitchFamily="50" charset="-128"/>
              </a:rPr>
              <a:t>このとき、どうして聞き手は「よく分からなかった」と言ったんだろう</a:t>
            </a:r>
            <a:r>
              <a:rPr lang="ja-JP" altLang="en-US" sz="1200" dirty="0">
                <a:solidFill>
                  <a:schemeClr val="tx1"/>
                </a:solidFill>
                <a:latin typeface="メイリオ" panose="020B0604030504040204" pitchFamily="50" charset="-128"/>
                <a:ea typeface="メイリオ" panose="020B0604030504040204" pitchFamily="50" charset="-128"/>
              </a:rPr>
              <a:t>。自分の返したことは、答えになっていたかな。</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535A12CC-B292-5789-3C32-EEFC6DBAE70C}"/>
              </a:ext>
            </a:extLst>
          </p:cNvPr>
          <p:cNvSpPr txBox="1"/>
          <p:nvPr/>
        </p:nvSpPr>
        <p:spPr>
          <a:xfrm>
            <a:off x="147490" y="4251170"/>
            <a:ext cx="1730217" cy="460382"/>
          </a:xfrm>
          <a:prstGeom prst="rect">
            <a:avLst/>
          </a:prstGeom>
          <a:noFill/>
        </p:spPr>
        <p:txBody>
          <a:bodyPr wrap="square" rtlCol="0">
            <a:spAutoFit/>
          </a:bodyPr>
          <a:lstStyle/>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個人での</a:t>
            </a:r>
            <a:endParaRPr lang="en-US" altLang="ja-JP" sz="1400" dirty="0">
              <a:solidFill>
                <a:srgbClr val="002060"/>
              </a:solidFill>
              <a:latin typeface="メイリオ" panose="020B0604030504040204" pitchFamily="50" charset="-128"/>
              <a:ea typeface="メイリオ" panose="020B0604030504040204" pitchFamily="50" charset="-128"/>
            </a:endParaRPr>
          </a:p>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振り返り</a:t>
            </a:r>
            <a:endParaRPr lang="en-US" altLang="ja-JP" sz="1400" dirty="0">
              <a:solidFill>
                <a:srgbClr val="002060"/>
              </a:solidFill>
              <a:latin typeface="メイリオ" panose="020B0604030504040204" pitchFamily="50" charset="-128"/>
              <a:ea typeface="メイリオ" panose="020B0604030504040204" pitchFamily="50" charset="-128"/>
            </a:endParaRPr>
          </a:p>
        </p:txBody>
      </p:sp>
      <p:pic>
        <p:nvPicPr>
          <p:cNvPr id="20" name="Picture 6">
            <a:extLst>
              <a:ext uri="{FF2B5EF4-FFF2-40B4-BE49-F238E27FC236}">
                <a16:creationId xmlns:a16="http://schemas.microsoft.com/office/drawing/2014/main" id="{D025C0DF-07FA-7841-431F-F253785866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9500"/>
          <a:stretch/>
        </p:blipFill>
        <p:spPr bwMode="auto">
          <a:xfrm flipH="1">
            <a:off x="4220059" y="5155392"/>
            <a:ext cx="957994" cy="7917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91E8BB6-E672-25A0-07D7-5B4041A2B18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6188"/>
          <a:stretch/>
        </p:blipFill>
        <p:spPr bwMode="auto">
          <a:xfrm>
            <a:off x="4375103" y="3171782"/>
            <a:ext cx="1399447" cy="871558"/>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355B93A4-A9F0-B78A-2AB8-CC08962DCF31}"/>
              </a:ext>
            </a:extLst>
          </p:cNvPr>
          <p:cNvSpPr txBox="1"/>
          <p:nvPr/>
        </p:nvSpPr>
        <p:spPr>
          <a:xfrm>
            <a:off x="4389424" y="3010715"/>
            <a:ext cx="1730217" cy="460382"/>
          </a:xfrm>
          <a:prstGeom prst="rect">
            <a:avLst/>
          </a:prstGeom>
          <a:noFill/>
        </p:spPr>
        <p:txBody>
          <a:bodyPr wrap="square" rtlCol="0">
            <a:spAutoFit/>
          </a:bodyPr>
          <a:lstStyle/>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小グループでの</a:t>
            </a:r>
            <a:endParaRPr lang="en-US" altLang="ja-JP" sz="1400" dirty="0">
              <a:solidFill>
                <a:srgbClr val="002060"/>
              </a:solidFill>
              <a:latin typeface="メイリオ" panose="020B0604030504040204" pitchFamily="50" charset="-128"/>
              <a:ea typeface="メイリオ" panose="020B0604030504040204" pitchFamily="50" charset="-128"/>
            </a:endParaRPr>
          </a:p>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交流</a:t>
            </a:r>
            <a:endParaRPr lang="en-US" altLang="ja-JP" sz="1400" dirty="0">
              <a:solidFill>
                <a:srgbClr val="002060"/>
              </a:solidFill>
              <a:latin typeface="メイリオ" panose="020B0604030504040204" pitchFamily="50" charset="-128"/>
              <a:ea typeface="メイリオ" panose="020B0604030504040204" pitchFamily="50" charset="-128"/>
            </a:endParaRPr>
          </a:p>
        </p:txBody>
      </p:sp>
      <p:sp>
        <p:nvSpPr>
          <p:cNvPr id="23" name="吹き出し: 角を丸めた四角形 22">
            <a:extLst>
              <a:ext uri="{FF2B5EF4-FFF2-40B4-BE49-F238E27FC236}">
                <a16:creationId xmlns:a16="http://schemas.microsoft.com/office/drawing/2014/main" id="{D471AC24-8BEF-98DF-DE4A-2AE3A9C615CA}"/>
              </a:ext>
            </a:extLst>
          </p:cNvPr>
          <p:cNvSpPr/>
          <p:nvPr/>
        </p:nvSpPr>
        <p:spPr>
          <a:xfrm>
            <a:off x="5900386" y="3908642"/>
            <a:ext cx="3003619" cy="693600"/>
          </a:xfrm>
          <a:prstGeom prst="wedgeRoundRectCallout">
            <a:avLst>
              <a:gd name="adj1" fmla="val -56332"/>
              <a:gd name="adj2" fmla="val -25253"/>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広島さん</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なるほど。</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lang="ja-JP" altLang="en-US" sz="1200" dirty="0">
                <a:latin typeface="メイリオ" panose="020B0604030504040204" pitchFamily="50" charset="-128"/>
                <a:ea typeface="メイリオ" panose="020B0604030504040204" pitchFamily="50" charset="-128"/>
              </a:rPr>
              <a:t>他に</a:t>
            </a:r>
            <a:r>
              <a:rPr kumimoji="1" lang="ja-JP" altLang="en-US" sz="1200" dirty="0">
                <a:latin typeface="メイリオ" panose="020B0604030504040204" pitchFamily="50" charset="-128"/>
                <a:ea typeface="メイリオ" panose="020B0604030504040204" pitchFamily="50" charset="-128"/>
              </a:rPr>
              <a:t>、聞かれたら答えることを整理していたのに、うまく使えなかったんだ。</a:t>
            </a:r>
          </a:p>
        </p:txBody>
      </p:sp>
      <p:sp>
        <p:nvSpPr>
          <p:cNvPr id="24" name="吹き出し: 角を丸めた四角形 23">
            <a:extLst>
              <a:ext uri="{FF2B5EF4-FFF2-40B4-BE49-F238E27FC236}">
                <a16:creationId xmlns:a16="http://schemas.microsoft.com/office/drawing/2014/main" id="{2EC26274-CCAA-5025-EA10-EBBC7EC0074E}"/>
              </a:ext>
            </a:extLst>
          </p:cNvPr>
          <p:cNvSpPr/>
          <p:nvPr/>
        </p:nvSpPr>
        <p:spPr>
          <a:xfrm>
            <a:off x="5907762" y="4622562"/>
            <a:ext cx="3003619" cy="446673"/>
          </a:xfrm>
          <a:prstGeom prst="wedgeRoundRectCallout">
            <a:avLst>
              <a:gd name="adj1" fmla="val -55498"/>
              <a:gd name="adj2" fmla="val -37504"/>
              <a:gd name="adj3" fmla="val 16667"/>
            </a:avLst>
          </a:prstGeom>
          <a:solidFill>
            <a:srgbClr val="FFFFCC"/>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ということは、メモの整理のしかたは良かったんだね。</a:t>
            </a:r>
          </a:p>
        </p:txBody>
      </p:sp>
      <p:sp>
        <p:nvSpPr>
          <p:cNvPr id="25" name="吹き出し: 角を丸めた四角形 24">
            <a:extLst>
              <a:ext uri="{FF2B5EF4-FFF2-40B4-BE49-F238E27FC236}">
                <a16:creationId xmlns:a16="http://schemas.microsoft.com/office/drawing/2014/main" id="{B5BF2C6E-A2DB-7650-ECB9-27D59C9E60C9}"/>
              </a:ext>
            </a:extLst>
          </p:cNvPr>
          <p:cNvSpPr/>
          <p:nvPr/>
        </p:nvSpPr>
        <p:spPr>
          <a:xfrm>
            <a:off x="5907762" y="2554142"/>
            <a:ext cx="3003619" cy="639919"/>
          </a:xfrm>
          <a:prstGeom prst="wedgeRoundRectCallout">
            <a:avLst>
              <a:gd name="adj1" fmla="val -55081"/>
              <a:gd name="adj2" fmla="val 48791"/>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広島さん</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（ビデオを見せながら）ここで、聞き手はどうして「よく分からなかった」って言ったのかな。</a:t>
            </a:r>
            <a:endParaRPr kumimoji="1" lang="ja-JP" altLang="en-US" sz="1200" dirty="0">
              <a:latin typeface="メイリオ" panose="020B0604030504040204" pitchFamily="50" charset="-128"/>
              <a:ea typeface="メイリオ" panose="020B0604030504040204" pitchFamily="50" charset="-128"/>
            </a:endParaRPr>
          </a:p>
        </p:txBody>
      </p:sp>
      <p:sp>
        <p:nvSpPr>
          <p:cNvPr id="26" name="吹き出し: 角を丸めた四角形 25">
            <a:extLst>
              <a:ext uri="{FF2B5EF4-FFF2-40B4-BE49-F238E27FC236}">
                <a16:creationId xmlns:a16="http://schemas.microsoft.com/office/drawing/2014/main" id="{BA74F11F-8D75-601D-4E9C-CCFB69B199E7}"/>
              </a:ext>
            </a:extLst>
          </p:cNvPr>
          <p:cNvSpPr/>
          <p:nvPr/>
        </p:nvSpPr>
        <p:spPr>
          <a:xfrm>
            <a:off x="5900387" y="3237039"/>
            <a:ext cx="3003619" cy="639919"/>
          </a:xfrm>
          <a:prstGeom prst="wedgeRoundRectCallout">
            <a:avLst>
              <a:gd name="adj1" fmla="val -53120"/>
              <a:gd name="adj2" fmla="val 7753"/>
              <a:gd name="adj3" fmla="val 16667"/>
            </a:avLst>
          </a:prstGeom>
          <a:solidFill>
            <a:schemeClr val="accent1">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200" dirty="0">
                <a:latin typeface="メイリオ" panose="020B0604030504040204" pitchFamily="50" charset="-128"/>
                <a:ea typeface="メイリオ" panose="020B0604030504040204" pitchFamily="50" charset="-128"/>
              </a:rPr>
              <a:t>文が長すぎたんじゃない？聞き間違いをしないように、言葉によっては言い換えることも必要なんじゃないかな。</a:t>
            </a:r>
            <a:endParaRPr kumimoji="1" lang="ja-JP" altLang="en-US" sz="1200" dirty="0">
              <a:latin typeface="メイリオ" panose="020B0604030504040204" pitchFamily="50" charset="-128"/>
              <a:ea typeface="メイリオ" panose="020B0604030504040204" pitchFamily="50" charset="-128"/>
            </a:endParaRPr>
          </a:p>
        </p:txBody>
      </p:sp>
      <p:sp>
        <p:nvSpPr>
          <p:cNvPr id="27" name="吹き出し: 角を丸めた四角形 26">
            <a:extLst>
              <a:ext uri="{FF2B5EF4-FFF2-40B4-BE49-F238E27FC236}">
                <a16:creationId xmlns:a16="http://schemas.microsoft.com/office/drawing/2014/main" id="{1BEEAF90-2A7E-AD6A-311C-FE92B46B5F72}"/>
              </a:ext>
            </a:extLst>
          </p:cNvPr>
          <p:cNvSpPr/>
          <p:nvPr/>
        </p:nvSpPr>
        <p:spPr>
          <a:xfrm>
            <a:off x="4984028" y="5127839"/>
            <a:ext cx="4124476" cy="1089315"/>
          </a:xfrm>
          <a:prstGeom prst="wedgeRoundRectCallout">
            <a:avLst>
              <a:gd name="adj1" fmla="val -51808"/>
              <a:gd name="adj2" fmla="val 14243"/>
              <a:gd name="adj3" fmla="val 16667"/>
            </a:avLst>
          </a:prstGeom>
          <a:solidFill>
            <a:srgbClr val="FFEBFF"/>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いいところに気付いたね。伝えたい情報は整理できていたのだから、今回の学習で身に付けたかった力は付けられているよ。でも、話すときにうまく活用できなかった、という悩みについて、○○さんがヒントになることをまとめているから、スライドを見てみてはどうかな？</a:t>
            </a:r>
          </a:p>
        </p:txBody>
      </p:sp>
      <p:sp>
        <p:nvSpPr>
          <p:cNvPr id="6" name="テキスト ボックス 5">
            <a:extLst>
              <a:ext uri="{FF2B5EF4-FFF2-40B4-BE49-F238E27FC236}">
                <a16:creationId xmlns:a16="http://schemas.microsoft.com/office/drawing/2014/main" id="{BADA8BDC-F8AC-25C4-C016-5196B51A32FD}"/>
              </a:ext>
            </a:extLst>
          </p:cNvPr>
          <p:cNvSpPr txBox="1"/>
          <p:nvPr/>
        </p:nvSpPr>
        <p:spPr>
          <a:xfrm>
            <a:off x="408427" y="3697401"/>
            <a:ext cx="1182907" cy="280846"/>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広島さん</a:t>
            </a:r>
            <a:endParaRPr lang="en-US" altLang="ja-JP" sz="1100" dirty="0">
              <a:solidFill>
                <a:srgbClr val="002060"/>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DBDAC52-2413-81F8-40DB-88C43F3063CD}"/>
              </a:ext>
            </a:extLst>
          </p:cNvPr>
          <p:cNvSpPr/>
          <p:nvPr/>
        </p:nvSpPr>
        <p:spPr>
          <a:xfrm>
            <a:off x="1250107" y="129369"/>
            <a:ext cx="250642" cy="26610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E01D5BDE-46FC-6852-B171-652E5F4D9AB6}"/>
              </a:ext>
            </a:extLst>
          </p:cNvPr>
          <p:cNvGrpSpPr/>
          <p:nvPr/>
        </p:nvGrpSpPr>
        <p:grpSpPr>
          <a:xfrm>
            <a:off x="2555776" y="6268341"/>
            <a:ext cx="6459583" cy="505846"/>
            <a:chOff x="897472" y="6268341"/>
            <a:chExt cx="8117887" cy="505846"/>
          </a:xfrm>
        </p:grpSpPr>
        <p:sp>
          <p:nvSpPr>
            <p:cNvPr id="3" name="吹き出し: 角を丸めた四角形 2">
              <a:extLst>
                <a:ext uri="{FF2B5EF4-FFF2-40B4-BE49-F238E27FC236}">
                  <a16:creationId xmlns:a16="http://schemas.microsoft.com/office/drawing/2014/main" id="{9A3B2029-1797-8A7E-C969-BD3F1FA1A54B}"/>
                </a:ext>
              </a:extLst>
            </p:cNvPr>
            <p:cNvSpPr/>
            <p:nvPr/>
          </p:nvSpPr>
          <p:spPr>
            <a:xfrm>
              <a:off x="897472" y="6268341"/>
              <a:ext cx="8117887" cy="505846"/>
            </a:xfrm>
            <a:prstGeom prst="wedgeRoundRectCallout">
              <a:avLst>
                <a:gd name="adj1" fmla="val -52239"/>
                <a:gd name="adj2" fmla="val 210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１ の場面設定のように、他学級や他校との交流の場面を取り入れるなど、児童がより主体的に学習に向かうことができる場の設定の工夫も大切ですね。</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EC741C7-FFA9-D57C-8CA6-4B23FFA2B762}"/>
                </a:ext>
              </a:extLst>
            </p:cNvPr>
            <p:cNvSpPr/>
            <p:nvPr/>
          </p:nvSpPr>
          <p:spPr>
            <a:xfrm>
              <a:off x="999881" y="6309320"/>
              <a:ext cx="259567" cy="216024"/>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FFEE00F9-F9E2-E057-22A2-C61F2EE22F9C}"/>
              </a:ext>
            </a:extLst>
          </p:cNvPr>
          <p:cNvGrpSpPr/>
          <p:nvPr/>
        </p:nvGrpSpPr>
        <p:grpSpPr>
          <a:xfrm>
            <a:off x="115716" y="4611965"/>
            <a:ext cx="1024744" cy="1015138"/>
            <a:chOff x="196638" y="4755026"/>
            <a:chExt cx="1024744" cy="1015138"/>
          </a:xfrm>
        </p:grpSpPr>
        <p:pic>
          <p:nvPicPr>
            <p:cNvPr id="31" name="Picture 4">
              <a:extLst>
                <a:ext uri="{FF2B5EF4-FFF2-40B4-BE49-F238E27FC236}">
                  <a16:creationId xmlns:a16="http://schemas.microsoft.com/office/drawing/2014/main" id="{A933F042-56D7-A799-ACC0-CE1C3188B8F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71" t="17393" r="67899" b="72121"/>
            <a:stretch/>
          </p:blipFill>
          <p:spPr bwMode="auto">
            <a:xfrm rot="482156">
              <a:off x="196638" y="4941083"/>
              <a:ext cx="142797" cy="11875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a:extLst>
                <a:ext uri="{FF2B5EF4-FFF2-40B4-BE49-F238E27FC236}">
                  <a16:creationId xmlns:a16="http://schemas.microsoft.com/office/drawing/2014/main" id="{7F5CB27A-0E58-6E4C-70FE-3F359956CE2F}"/>
                </a:ext>
              </a:extLst>
            </p:cNvPr>
            <p:cNvGrpSpPr/>
            <p:nvPr/>
          </p:nvGrpSpPr>
          <p:grpSpPr>
            <a:xfrm>
              <a:off x="219841" y="4755026"/>
              <a:ext cx="1001541" cy="1015138"/>
              <a:chOff x="207929" y="4751779"/>
              <a:chExt cx="1001541" cy="1015138"/>
            </a:xfrm>
          </p:grpSpPr>
          <p:pic>
            <p:nvPicPr>
              <p:cNvPr id="8" name="Picture 4">
                <a:extLst>
                  <a:ext uri="{FF2B5EF4-FFF2-40B4-BE49-F238E27FC236}">
                    <a16:creationId xmlns:a16="http://schemas.microsoft.com/office/drawing/2014/main" id="{1AFEF988-A23F-4CA1-A091-FB4FACF92E5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3" t="23345" r="5242"/>
              <a:stretch/>
            </p:blipFill>
            <p:spPr bwMode="auto">
              <a:xfrm>
                <a:off x="301370" y="4944025"/>
                <a:ext cx="908100" cy="8228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a:extLst>
                  <a:ext uri="{FF2B5EF4-FFF2-40B4-BE49-F238E27FC236}">
                    <a16:creationId xmlns:a16="http://schemas.microsoft.com/office/drawing/2014/main" id="{139B98E2-814B-1B7C-7FFC-1485B4AA034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854" t="14011" r="36273" b="68948"/>
              <a:stretch/>
            </p:blipFill>
            <p:spPr bwMode="auto">
              <a:xfrm>
                <a:off x="207929" y="4751779"/>
                <a:ext cx="479250" cy="2383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52291D6C-41D0-FD6E-0160-77D599D6B37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01" t="33268" r="83146" b="51994"/>
              <a:stretch/>
            </p:blipFill>
            <p:spPr bwMode="auto">
              <a:xfrm>
                <a:off x="255131" y="5041314"/>
                <a:ext cx="122170" cy="15821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 name="グループ化 36">
            <a:extLst>
              <a:ext uri="{FF2B5EF4-FFF2-40B4-BE49-F238E27FC236}">
                <a16:creationId xmlns:a16="http://schemas.microsoft.com/office/drawing/2014/main" id="{919DD2E4-1A4B-8059-8C81-378D38A928AE}"/>
              </a:ext>
            </a:extLst>
          </p:cNvPr>
          <p:cNvGrpSpPr/>
          <p:nvPr/>
        </p:nvGrpSpPr>
        <p:grpSpPr>
          <a:xfrm>
            <a:off x="43599" y="3142885"/>
            <a:ext cx="1065721" cy="712874"/>
            <a:chOff x="0" y="2965457"/>
            <a:chExt cx="1402731" cy="973661"/>
          </a:xfrm>
        </p:grpSpPr>
        <p:pic>
          <p:nvPicPr>
            <p:cNvPr id="1026" name="Picture 2">
              <a:extLst>
                <a:ext uri="{FF2B5EF4-FFF2-40B4-BE49-F238E27FC236}">
                  <a16:creationId xmlns:a16="http://schemas.microsoft.com/office/drawing/2014/main" id="{FA4C3756-5634-D290-436D-A57E51780A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004" y="2965457"/>
              <a:ext cx="1194727" cy="6463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a:extLst>
                <a:ext uri="{FF2B5EF4-FFF2-40B4-BE49-F238E27FC236}">
                  <a16:creationId xmlns:a16="http://schemas.microsoft.com/office/drawing/2014/main" id="{350878D5-68E7-5AB9-6AE2-58B3BA512E3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44" t="17918" r="40967" b="47013"/>
            <a:stretch/>
          </p:blipFill>
          <p:spPr bwMode="auto">
            <a:xfrm>
              <a:off x="395536" y="3005458"/>
              <a:ext cx="394944" cy="438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A89117-399B-3151-C7E8-0DCE0230756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882" b="45407"/>
            <a:stretch/>
          </p:blipFill>
          <p:spPr bwMode="auto">
            <a:xfrm>
              <a:off x="0" y="3320847"/>
              <a:ext cx="768289" cy="618271"/>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a:extLst>
                <a:ext uri="{FF2B5EF4-FFF2-40B4-BE49-F238E27FC236}">
                  <a16:creationId xmlns:a16="http://schemas.microsoft.com/office/drawing/2014/main" id="{581E67F4-939E-C8D9-9B12-613EA401373D}"/>
                </a:ext>
              </a:extLst>
            </p:cNvPr>
            <p:cNvGrpSpPr/>
            <p:nvPr/>
          </p:nvGrpSpPr>
          <p:grpSpPr>
            <a:xfrm>
              <a:off x="755576" y="3090121"/>
              <a:ext cx="489207" cy="353794"/>
              <a:chOff x="-194682" y="-103390"/>
              <a:chExt cx="5629275" cy="3893278"/>
            </a:xfrm>
          </p:grpSpPr>
          <p:pic>
            <p:nvPicPr>
              <p:cNvPr id="33" name="Picture 8">
                <a:extLst>
                  <a:ext uri="{FF2B5EF4-FFF2-40B4-BE49-F238E27FC236}">
                    <a16:creationId xmlns:a16="http://schemas.microsoft.com/office/drawing/2014/main" id="{A2B0D954-42FA-41E7-F2CA-537C718F8E7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43151"/>
              <a:stretch/>
            </p:blipFill>
            <p:spPr bwMode="auto">
              <a:xfrm>
                <a:off x="-194682" y="-103390"/>
                <a:ext cx="5629275" cy="389327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グループ化 34">
                <a:extLst>
                  <a:ext uri="{FF2B5EF4-FFF2-40B4-BE49-F238E27FC236}">
                    <a16:creationId xmlns:a16="http://schemas.microsoft.com/office/drawing/2014/main" id="{DE3F2E73-63DA-BEF0-7E9C-AAAF1D8C9F86}"/>
                  </a:ext>
                </a:extLst>
              </p:cNvPr>
              <p:cNvGrpSpPr/>
              <p:nvPr/>
            </p:nvGrpSpPr>
            <p:grpSpPr>
              <a:xfrm rot="652960" flipH="1">
                <a:off x="496857" y="123868"/>
                <a:ext cx="2727789" cy="3520657"/>
                <a:chOff x="2293253" y="471323"/>
                <a:chExt cx="2781573" cy="3597610"/>
              </a:xfrm>
            </p:grpSpPr>
            <p:pic>
              <p:nvPicPr>
                <p:cNvPr id="1034" name="Picture 10">
                  <a:extLst>
                    <a:ext uri="{FF2B5EF4-FFF2-40B4-BE49-F238E27FC236}">
                      <a16:creationId xmlns:a16="http://schemas.microsoft.com/office/drawing/2014/main" id="{91855CFD-A64D-16FA-531C-4F3005FE65A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7515"/>
                <a:stretch/>
              </p:blipFill>
              <p:spPr bwMode="auto">
                <a:xfrm>
                  <a:off x="3347864" y="471323"/>
                  <a:ext cx="1726962" cy="35976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B9CC5CE5-1CFE-3BDE-1E7E-66A072B6D55A}"/>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988" t="67403" r="38103"/>
                <a:stretch/>
              </p:blipFill>
              <p:spPr bwMode="auto">
                <a:xfrm>
                  <a:off x="2293253" y="2887342"/>
                  <a:ext cx="1543507" cy="1172704"/>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8" name="テキスト ボックス 37">
            <a:extLst>
              <a:ext uri="{FF2B5EF4-FFF2-40B4-BE49-F238E27FC236}">
                <a16:creationId xmlns:a16="http://schemas.microsoft.com/office/drawing/2014/main" id="{77D51E91-EA21-580C-B6B7-BF6ABEA65D5D}"/>
              </a:ext>
            </a:extLst>
          </p:cNvPr>
          <p:cNvSpPr txBox="1"/>
          <p:nvPr/>
        </p:nvSpPr>
        <p:spPr>
          <a:xfrm>
            <a:off x="101832" y="2955830"/>
            <a:ext cx="1730217" cy="280846"/>
          </a:xfrm>
          <a:prstGeom prst="rect">
            <a:avLst/>
          </a:prstGeom>
          <a:noFill/>
        </p:spPr>
        <p:txBody>
          <a:bodyPr wrap="square" rtlCol="0">
            <a:spAutoFit/>
          </a:bodyPr>
          <a:lstStyle/>
          <a:p>
            <a:pPr algn="just">
              <a:lnSpc>
                <a:spcPts val="1400"/>
              </a:lnSpc>
            </a:pPr>
            <a:r>
              <a:rPr lang="ja-JP" altLang="en-US" sz="1400" dirty="0">
                <a:solidFill>
                  <a:srgbClr val="002060"/>
                </a:solidFill>
                <a:latin typeface="メイリオ" panose="020B0604030504040204" pitchFamily="50" charset="-128"/>
                <a:ea typeface="メイリオ" panose="020B0604030504040204" pitchFamily="50" charset="-128"/>
              </a:rPr>
              <a:t>録画の活用</a:t>
            </a:r>
            <a:endParaRPr lang="en-US" altLang="ja-JP" sz="1400" dirty="0">
              <a:solidFill>
                <a:srgbClr val="002060"/>
              </a:solidFill>
              <a:latin typeface="メイリオ" panose="020B0604030504040204" pitchFamily="50" charset="-128"/>
              <a:ea typeface="メイリオ" panose="020B0604030504040204" pitchFamily="50" charset="-128"/>
            </a:endParaRPr>
          </a:p>
        </p:txBody>
      </p:sp>
      <p:sp>
        <p:nvSpPr>
          <p:cNvPr id="39" name="吹き出し: 角を丸めた四角形 38">
            <a:extLst>
              <a:ext uri="{FF2B5EF4-FFF2-40B4-BE49-F238E27FC236}">
                <a16:creationId xmlns:a16="http://schemas.microsoft.com/office/drawing/2014/main" id="{A3FCE96D-5B48-C03A-8753-6787E9D28719}"/>
              </a:ext>
            </a:extLst>
          </p:cNvPr>
          <p:cNvSpPr/>
          <p:nvPr/>
        </p:nvSpPr>
        <p:spPr>
          <a:xfrm>
            <a:off x="1166079" y="3067562"/>
            <a:ext cx="3053980" cy="646321"/>
          </a:xfrm>
          <a:prstGeom prst="wedgeRoundRectCallout">
            <a:avLst>
              <a:gd name="adj1" fmla="val -55079"/>
              <a:gd name="adj2" fmla="val 42228"/>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録画を見ると、自分がどのように話していたか、これまで気付かなかったことにも気付けるなあ。</a:t>
            </a:r>
          </a:p>
        </p:txBody>
      </p:sp>
      <p:sp>
        <p:nvSpPr>
          <p:cNvPr id="42" name="テキスト ボックス 41">
            <a:extLst>
              <a:ext uri="{FF2B5EF4-FFF2-40B4-BE49-F238E27FC236}">
                <a16:creationId xmlns:a16="http://schemas.microsoft.com/office/drawing/2014/main" id="{D40459C5-E884-76D1-54CA-D4E41422239F}"/>
              </a:ext>
            </a:extLst>
          </p:cNvPr>
          <p:cNvSpPr txBox="1"/>
          <p:nvPr/>
        </p:nvSpPr>
        <p:spPr>
          <a:xfrm>
            <a:off x="142676" y="5502375"/>
            <a:ext cx="1182907" cy="280846"/>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広島さん</a:t>
            </a:r>
            <a:endParaRPr lang="en-US" altLang="ja-JP" sz="1100" dirty="0">
              <a:solidFill>
                <a:srgbClr val="002060"/>
              </a:solidFill>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A4C4486F-7403-3052-B0D0-CAFA852CF881}"/>
              </a:ext>
            </a:extLst>
          </p:cNvPr>
          <p:cNvSpPr txBox="1"/>
          <p:nvPr/>
        </p:nvSpPr>
        <p:spPr>
          <a:xfrm>
            <a:off x="4704937" y="4062758"/>
            <a:ext cx="1182907" cy="280846"/>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広島さん</a:t>
            </a:r>
            <a:endParaRPr lang="en-US" altLang="ja-JP" sz="1100" dirty="0">
              <a:solidFill>
                <a:srgbClr val="002060"/>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98A03D2D-F2D5-52AB-3D78-EA237CA7D79C}"/>
              </a:ext>
            </a:extLst>
          </p:cNvPr>
          <p:cNvSpPr txBox="1"/>
          <p:nvPr/>
        </p:nvSpPr>
        <p:spPr>
          <a:xfrm>
            <a:off x="339823" y="926324"/>
            <a:ext cx="7088805" cy="1200329"/>
          </a:xfrm>
          <a:prstGeom prst="rect">
            <a:avLst/>
          </a:prstGeom>
          <a:noFill/>
        </p:spPr>
        <p:txBody>
          <a:bodyPr wrap="square" rtlCol="0">
            <a:spAutoFit/>
          </a:bodyPr>
          <a:lstStyle/>
          <a:p>
            <a:pPr algn="just"/>
            <a:r>
              <a:rPr lang="ja-JP" altLang="en-US" b="1" dirty="0">
                <a:solidFill>
                  <a:srgbClr val="002060"/>
                </a:solidFill>
                <a:latin typeface="メイリオ" panose="020B0604030504040204" pitchFamily="50" charset="-128"/>
                <a:ea typeface="メイリオ" panose="020B0604030504040204" pitchFamily="50" charset="-128"/>
              </a:rPr>
              <a:t>　</a:t>
            </a:r>
            <a:r>
              <a:rPr lang="ja-JP" altLang="en-US" sz="1800" b="1" dirty="0">
                <a:solidFill>
                  <a:srgbClr val="002060"/>
                </a:solidFill>
                <a:latin typeface="メイリオ" panose="020B0604030504040204" pitchFamily="50" charset="-128"/>
                <a:ea typeface="メイリオ" panose="020B0604030504040204" pitchFamily="50" charset="-128"/>
              </a:rPr>
              <a:t>デジタル機器を活用し、話したり聞いたりする姿を録画・録音しておき、振り返りの場面で活用するなど、話したり聞いたりする際に考えたり表現したりしたことを客観的に見つめ直すことができる活動を取り入れましょう。</a:t>
            </a:r>
            <a:endParaRPr lang="en-US" altLang="ja-JP" dirty="0">
              <a:solidFill>
                <a:srgbClr val="002060"/>
              </a:solidFill>
              <a:latin typeface="メイリオ" panose="020B0604030504040204" pitchFamily="50" charset="-128"/>
              <a:ea typeface="メイリオ" panose="020B0604030504040204" pitchFamily="50" charset="-128"/>
            </a:endParaRPr>
          </a:p>
        </p:txBody>
      </p:sp>
      <p:sp>
        <p:nvSpPr>
          <p:cNvPr id="46" name="四角形: 角を丸くする 45">
            <a:extLst>
              <a:ext uri="{FF2B5EF4-FFF2-40B4-BE49-F238E27FC236}">
                <a16:creationId xmlns:a16="http://schemas.microsoft.com/office/drawing/2014/main" id="{84C5B4AC-C20C-E7C8-56A8-FE55C7DD2661}"/>
              </a:ext>
            </a:extLst>
          </p:cNvPr>
          <p:cNvSpPr/>
          <p:nvPr/>
        </p:nvSpPr>
        <p:spPr>
          <a:xfrm>
            <a:off x="7533006" y="606337"/>
            <a:ext cx="1359052" cy="1385606"/>
          </a:xfrm>
          <a:prstGeom prst="roundRect">
            <a:avLst>
              <a:gd name="adj" fmla="val 15223"/>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sz="1200" b="1" dirty="0">
              <a:solidFill>
                <a:schemeClr val="tx1"/>
              </a:solidFill>
            </a:endParaRPr>
          </a:p>
        </p:txBody>
      </p:sp>
      <p:pic>
        <p:nvPicPr>
          <p:cNvPr id="47" name="図 46">
            <a:extLst>
              <a:ext uri="{FF2B5EF4-FFF2-40B4-BE49-F238E27FC236}">
                <a16:creationId xmlns:a16="http://schemas.microsoft.com/office/drawing/2014/main" id="{43C409EC-5235-8A79-4697-8C395690AE92}"/>
              </a:ext>
            </a:extLst>
          </p:cNvPr>
          <p:cNvPicPr>
            <a:picLocks noChangeAspect="1"/>
          </p:cNvPicPr>
          <p:nvPr/>
        </p:nvPicPr>
        <p:blipFill>
          <a:blip r:embed="rId13"/>
          <a:stretch>
            <a:fillRect/>
          </a:stretch>
        </p:blipFill>
        <p:spPr>
          <a:xfrm>
            <a:off x="7617935" y="609185"/>
            <a:ext cx="1164437" cy="731583"/>
          </a:xfrm>
          <a:prstGeom prst="rect">
            <a:avLst/>
          </a:prstGeom>
        </p:spPr>
      </p:pic>
      <p:sp>
        <p:nvSpPr>
          <p:cNvPr id="48" name="テキスト ボックス 47">
            <a:extLst>
              <a:ext uri="{FF2B5EF4-FFF2-40B4-BE49-F238E27FC236}">
                <a16:creationId xmlns:a16="http://schemas.microsoft.com/office/drawing/2014/main" id="{9561CFFA-85B1-2032-D2B1-BEE961545514}"/>
              </a:ext>
            </a:extLst>
          </p:cNvPr>
          <p:cNvSpPr txBox="1"/>
          <p:nvPr/>
        </p:nvSpPr>
        <p:spPr>
          <a:xfrm>
            <a:off x="7561890" y="1548303"/>
            <a:ext cx="1399447" cy="452688"/>
          </a:xfrm>
          <a:prstGeom prst="rect">
            <a:avLst/>
          </a:prstGeom>
          <a:noFill/>
        </p:spPr>
        <p:txBody>
          <a:bodyPr wrap="square" rtlCol="0">
            <a:spAutoFit/>
          </a:bodyPr>
          <a:lstStyle/>
          <a:p>
            <a:pPr algn="just">
              <a:lnSpc>
                <a:spcPts val="1400"/>
              </a:lnSpc>
            </a:pPr>
            <a:r>
              <a:rPr lang="ja-JP" altLang="en-US" sz="1000" b="1" dirty="0">
                <a:latin typeface="メイリオ" panose="020B0604030504040204" pitchFamily="50" charset="-128"/>
                <a:ea typeface="メイリオ" panose="020B0604030504040204" pitchFamily="50" charset="-128"/>
              </a:rPr>
              <a:t>プレゼンテーションソフト</a:t>
            </a:r>
            <a:endParaRPr lang="en-US" altLang="ja-JP" sz="1000" b="1"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A74C7062-A285-74A3-1728-EA691202FB97}"/>
              </a:ext>
            </a:extLst>
          </p:cNvPr>
          <p:cNvSpPr txBox="1"/>
          <p:nvPr/>
        </p:nvSpPr>
        <p:spPr>
          <a:xfrm>
            <a:off x="7615912" y="1299140"/>
            <a:ext cx="1399447" cy="271869"/>
          </a:xfrm>
          <a:prstGeom prst="rect">
            <a:avLst/>
          </a:prstGeom>
          <a:noFill/>
        </p:spPr>
        <p:txBody>
          <a:bodyPr wrap="square" rtlCol="0">
            <a:spAutoFit/>
          </a:bodyPr>
          <a:lstStyle/>
          <a:p>
            <a:pPr algn="just">
              <a:lnSpc>
                <a:spcPts val="1400"/>
              </a:lnSpc>
            </a:pPr>
            <a:r>
              <a:rPr lang="ja-JP" altLang="en-US" sz="1050" b="1" dirty="0">
                <a:latin typeface="メイリオ" panose="020B0604030504040204" pitchFamily="50" charset="-128"/>
                <a:ea typeface="メイリオ" panose="020B0604030504040204" pitchFamily="50" charset="-128"/>
              </a:rPr>
              <a:t>録画・録音機能</a:t>
            </a:r>
            <a:endParaRPr lang="en-US" altLang="ja-JP" sz="105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BB64B2C-886A-1E3C-CFD3-902A89510083}"/>
              </a:ext>
            </a:extLst>
          </p:cNvPr>
          <p:cNvSpPr txBox="1"/>
          <p:nvPr/>
        </p:nvSpPr>
        <p:spPr>
          <a:xfrm>
            <a:off x="4483429" y="4935265"/>
            <a:ext cx="493751" cy="271869"/>
          </a:xfrm>
          <a:prstGeom prst="rect">
            <a:avLst/>
          </a:prstGeom>
          <a:noFill/>
        </p:spPr>
        <p:txBody>
          <a:bodyPr wrap="square" rtlCol="0">
            <a:spAutoFit/>
          </a:bodyPr>
          <a:lstStyle/>
          <a:p>
            <a:pPr algn="just">
              <a:lnSpc>
                <a:spcPts val="1400"/>
              </a:lnSpc>
            </a:pPr>
            <a:r>
              <a:rPr lang="ja-JP" altLang="en-US" sz="1100" dirty="0">
                <a:solidFill>
                  <a:srgbClr val="002060"/>
                </a:solidFill>
                <a:latin typeface="メイリオ" panose="020B0604030504040204" pitchFamily="50" charset="-128"/>
                <a:ea typeface="メイリオ" panose="020B0604030504040204" pitchFamily="50" charset="-128"/>
              </a:rPr>
              <a:t>先生</a:t>
            </a:r>
            <a:endParaRPr lang="en-US" altLang="ja-JP" sz="1100" dirty="0">
              <a:solidFill>
                <a:srgbClr val="002060"/>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EEDB3109-7473-FDD9-1867-A8170FD99804}"/>
              </a:ext>
            </a:extLst>
          </p:cNvPr>
          <p:cNvSpPr/>
          <p:nvPr/>
        </p:nvSpPr>
        <p:spPr>
          <a:xfrm>
            <a:off x="224077" y="548591"/>
            <a:ext cx="3775611" cy="353723"/>
          </a:xfrm>
          <a:prstGeom prst="roundRect">
            <a:avLst>
              <a:gd name="adj" fmla="val 16950"/>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500"/>
              </a:lnSpc>
            </a:pP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16" name="矢印: 下 15">
            <a:extLst>
              <a:ext uri="{FF2B5EF4-FFF2-40B4-BE49-F238E27FC236}">
                <a16:creationId xmlns:a16="http://schemas.microsoft.com/office/drawing/2014/main" id="{FA006723-1648-2B4B-7CE6-4D1A3E43416B}"/>
              </a:ext>
            </a:extLst>
          </p:cNvPr>
          <p:cNvSpPr/>
          <p:nvPr/>
        </p:nvSpPr>
        <p:spPr>
          <a:xfrm>
            <a:off x="494135" y="3969546"/>
            <a:ext cx="227507" cy="21820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403F5E92-687B-41BA-5870-D9422902C235}"/>
              </a:ext>
            </a:extLst>
          </p:cNvPr>
          <p:cNvSpPr/>
          <p:nvPr/>
        </p:nvSpPr>
        <p:spPr>
          <a:xfrm>
            <a:off x="513550" y="5768824"/>
            <a:ext cx="227507" cy="21820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chemeClr val="dk1"/>
              </a:solidFill>
            </a:endParaRPr>
          </a:p>
        </p:txBody>
      </p:sp>
      <p:sp>
        <p:nvSpPr>
          <p:cNvPr id="19" name="矢印: 下 18">
            <a:extLst>
              <a:ext uri="{FF2B5EF4-FFF2-40B4-BE49-F238E27FC236}">
                <a16:creationId xmlns:a16="http://schemas.microsoft.com/office/drawing/2014/main" id="{DC2D5E23-C23F-9A7D-66AB-FAF98B615EFD}"/>
              </a:ext>
            </a:extLst>
          </p:cNvPr>
          <p:cNvSpPr/>
          <p:nvPr/>
        </p:nvSpPr>
        <p:spPr>
          <a:xfrm>
            <a:off x="4921086" y="2734414"/>
            <a:ext cx="227507" cy="21820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chemeClr val="dk1"/>
              </a:solidFill>
            </a:endParaRPr>
          </a:p>
        </p:txBody>
      </p:sp>
      <p:sp>
        <p:nvSpPr>
          <p:cNvPr id="21" name="矢印: 下 20">
            <a:extLst>
              <a:ext uri="{FF2B5EF4-FFF2-40B4-BE49-F238E27FC236}">
                <a16:creationId xmlns:a16="http://schemas.microsoft.com/office/drawing/2014/main" id="{0E516907-F313-668A-D196-FBB4FBCE5157}"/>
              </a:ext>
            </a:extLst>
          </p:cNvPr>
          <p:cNvSpPr/>
          <p:nvPr/>
        </p:nvSpPr>
        <p:spPr>
          <a:xfrm>
            <a:off x="4921086" y="4481361"/>
            <a:ext cx="227507" cy="21820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chemeClr val="dk1"/>
              </a:solidFill>
            </a:endParaRPr>
          </a:p>
        </p:txBody>
      </p:sp>
    </p:spTree>
    <p:extLst>
      <p:ext uri="{BB962C8B-B14F-4D97-AF65-F5344CB8AC3E}">
        <p14:creationId xmlns:p14="http://schemas.microsoft.com/office/powerpoint/2010/main" val="1078690609"/>
      </p:ext>
    </p:extLst>
  </p:cSld>
  <p:clrMapOvr>
    <a:masterClrMapping/>
  </p:clrMapOvr>
  <mc:AlternateContent xmlns:mc="http://schemas.openxmlformats.org/markup-compatibility/2006" xmlns:p14="http://schemas.microsoft.com/office/powerpoint/2010/main">
    <mc:Choice Requires="p14">
      <p:transition spd="med" p14:dur="700" advTm="64224">
        <p:fade/>
      </p:transition>
    </mc:Choice>
    <mc:Fallback xmlns="">
      <p:transition spd="med" advTm="64224">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1948</Words>
  <Application>Microsoft Office PowerPoint</Application>
  <PresentationFormat>画面に合わせる (4:3)</PresentationFormat>
  <Paragraphs>199</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2021-05-21T04:04:56Z</dcterms:created>
  <dcterms:modified xsi:type="dcterms:W3CDTF">2024-07-29T00:13:59Z</dcterms:modified>
</cp:coreProperties>
</file>