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829" r:id="rId2"/>
    <p:sldId id="808" r:id="rId3"/>
    <p:sldId id="801" r:id="rId4"/>
    <p:sldId id="802" r:id="rId5"/>
    <p:sldId id="803" r:id="rId6"/>
    <p:sldId id="804" r:id="rId7"/>
    <p:sldId id="805" r:id="rId8"/>
    <p:sldId id="830" r:id="rId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FFCC"/>
    <a:srgbClr val="008000"/>
    <a:srgbClr val="00FF00"/>
    <a:srgbClr val="FF6600"/>
    <a:srgbClr val="66FFFF"/>
    <a:srgbClr val="FFCCFF"/>
    <a:srgbClr val="FF99FF"/>
    <a:srgbClr val="33CC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11" autoAdjust="0"/>
    <p:restoredTop sz="94458" autoAdjust="0"/>
  </p:normalViewPr>
  <p:slideViewPr>
    <p:cSldViewPr>
      <p:cViewPr varScale="1">
        <p:scale>
          <a:sx n="82" d="100"/>
          <a:sy n="82" d="100"/>
        </p:scale>
        <p:origin x="1627" y="67"/>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2604"/>
    </p:cViewPr>
  </p:sorterViewPr>
  <p:notesViewPr>
    <p:cSldViewPr>
      <p:cViewPr varScale="1">
        <p:scale>
          <a:sx n="67" d="100"/>
          <a:sy n="67" d="100"/>
        </p:scale>
        <p:origin x="291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dirty="0"/>
          </a:p>
        </p:txBody>
      </p:sp>
    </p:spTree>
    <p:extLst>
      <p:ext uri="{BB962C8B-B14F-4D97-AF65-F5344CB8AC3E}">
        <p14:creationId xmlns:p14="http://schemas.microsoft.com/office/powerpoint/2010/main" val="7266640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71" tIns="45687" rIns="91371" bIns="4568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6332"/>
          </a:xfrm>
          <a:prstGeom prst="rect">
            <a:avLst/>
          </a:prstGeom>
        </p:spPr>
        <p:txBody>
          <a:bodyPr vert="horz" lIns="91371" tIns="45687" rIns="91371" bIns="45687" rtlCol="0"/>
          <a:lstStyle>
            <a:lvl1pPr algn="r">
              <a:defRPr sz="1200"/>
            </a:lvl1pPr>
          </a:lstStyle>
          <a:p>
            <a:fld id="{9733562D-1299-48A2-BD81-91D7B5205E3A}"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71" tIns="45687" rIns="91371" bIns="45687" rtlCol="0" anchor="ctr"/>
          <a:lstStyle/>
          <a:p>
            <a:endParaRPr lang="ja-JP" altLang="en-US"/>
          </a:p>
        </p:txBody>
      </p:sp>
      <p:sp>
        <p:nvSpPr>
          <p:cNvPr id="5" name="ノート プレースホルダー 4"/>
          <p:cNvSpPr>
            <a:spLocks noGrp="1"/>
          </p:cNvSpPr>
          <p:nvPr>
            <p:ph type="body" sz="quarter" idx="3"/>
          </p:nvPr>
        </p:nvSpPr>
        <p:spPr>
          <a:xfrm>
            <a:off x="679768" y="4715159"/>
            <a:ext cx="5438140" cy="4466987"/>
          </a:xfrm>
          <a:prstGeom prst="rect">
            <a:avLst/>
          </a:prstGeom>
        </p:spPr>
        <p:txBody>
          <a:bodyPr vert="horz" lIns="91371" tIns="45687" rIns="91371" bIns="4568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71" tIns="45687" rIns="91371" bIns="4568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59" cy="496332"/>
          </a:xfrm>
          <a:prstGeom prst="rect">
            <a:avLst/>
          </a:prstGeom>
        </p:spPr>
        <p:txBody>
          <a:bodyPr vert="horz" lIns="91371" tIns="45687" rIns="91371" bIns="45687" rtlCol="0" anchor="b"/>
          <a:lstStyle>
            <a:lvl1pPr algn="r">
              <a:defRPr sz="1200"/>
            </a:lvl1pPr>
          </a:lstStyle>
          <a:p>
            <a:fld id="{58395BCB-1F8F-4B91-8FA2-45D8F81DAB3A}" type="slidenum">
              <a:rPr kumimoji="1" lang="ja-JP" altLang="en-US" smtClean="0"/>
              <a:t>‹#›</a:t>
            </a:fld>
            <a:endParaRPr kumimoji="1" lang="ja-JP" altLang="en-US"/>
          </a:p>
        </p:txBody>
      </p:sp>
    </p:spTree>
    <p:extLst>
      <p:ext uri="{BB962C8B-B14F-4D97-AF65-F5344CB8AC3E}">
        <p14:creationId xmlns:p14="http://schemas.microsoft.com/office/powerpoint/2010/main" val="4614569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76923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060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3</a:t>
            </a:fld>
            <a:endParaRPr kumimoji="1" lang="ja-JP" altLang="en-US" dirty="0"/>
          </a:p>
        </p:txBody>
      </p:sp>
    </p:spTree>
    <p:extLst>
      <p:ext uri="{BB962C8B-B14F-4D97-AF65-F5344CB8AC3E}">
        <p14:creationId xmlns:p14="http://schemas.microsoft.com/office/powerpoint/2010/main" val="90146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4</a:t>
            </a:fld>
            <a:endParaRPr kumimoji="1" lang="ja-JP" altLang="en-US" dirty="0"/>
          </a:p>
        </p:txBody>
      </p:sp>
    </p:spTree>
    <p:extLst>
      <p:ext uri="{BB962C8B-B14F-4D97-AF65-F5344CB8AC3E}">
        <p14:creationId xmlns:p14="http://schemas.microsoft.com/office/powerpoint/2010/main" val="3171630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5</a:t>
            </a:fld>
            <a:endParaRPr kumimoji="1" lang="ja-JP" altLang="en-US" dirty="0"/>
          </a:p>
        </p:txBody>
      </p:sp>
    </p:spTree>
    <p:extLst>
      <p:ext uri="{BB962C8B-B14F-4D97-AF65-F5344CB8AC3E}">
        <p14:creationId xmlns:p14="http://schemas.microsoft.com/office/powerpoint/2010/main" val="184727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6</a:t>
            </a:fld>
            <a:endParaRPr kumimoji="1" lang="ja-JP" altLang="en-US" dirty="0"/>
          </a:p>
        </p:txBody>
      </p:sp>
    </p:spTree>
    <p:extLst>
      <p:ext uri="{BB962C8B-B14F-4D97-AF65-F5344CB8AC3E}">
        <p14:creationId xmlns:p14="http://schemas.microsoft.com/office/powerpoint/2010/main" val="3111221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7</a:t>
            </a:fld>
            <a:endParaRPr kumimoji="1" lang="ja-JP" altLang="en-US" dirty="0"/>
          </a:p>
        </p:txBody>
      </p:sp>
    </p:spTree>
    <p:extLst>
      <p:ext uri="{BB962C8B-B14F-4D97-AF65-F5344CB8AC3E}">
        <p14:creationId xmlns:p14="http://schemas.microsoft.com/office/powerpoint/2010/main" val="62049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3027"/>
            <a:endParaRPr kumimoji="1" lang="ja-JP" altLang="en-US" dirty="0"/>
          </a:p>
        </p:txBody>
      </p:sp>
      <p:sp>
        <p:nvSpPr>
          <p:cNvPr id="4" name="スライド番号プレースホルダー 3"/>
          <p:cNvSpPr>
            <a:spLocks noGrp="1"/>
          </p:cNvSpPr>
          <p:nvPr>
            <p:ph type="sldNum" sz="quarter" idx="10"/>
          </p:nvPr>
        </p:nvSpPr>
        <p:spPr/>
        <p:txBody>
          <a:bodyPr/>
          <a:lstStyle/>
          <a:p>
            <a:fld id="{58395BCB-1F8F-4B91-8FA2-45D8F81DAB3A}" type="slidenum">
              <a:rPr kumimoji="1" lang="ja-JP" altLang="en-US" smtClean="0"/>
              <a:t>8</a:t>
            </a:fld>
            <a:endParaRPr kumimoji="1" lang="ja-JP" altLang="en-US" dirty="0"/>
          </a:p>
        </p:txBody>
      </p:sp>
    </p:spTree>
    <p:extLst>
      <p:ext uri="{BB962C8B-B14F-4D97-AF65-F5344CB8AC3E}">
        <p14:creationId xmlns:p14="http://schemas.microsoft.com/office/powerpoint/2010/main" val="1808160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4FFACCB-87D8-4013-B270-466EAC09485C}"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54595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0517A-8DD7-4342-834E-BB0CB6696AF6}"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094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7"/>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545C884-CE34-49C5-A2F1-4B38C654D21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9037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7E3CED3-B71F-47BF-8DB8-D50A838535C0}"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269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84B73E7-E489-4223-B4FE-47FB4B01B3D1}" type="datetime1">
              <a:rPr kumimoji="1" lang="ja-JP" altLang="en-US" smtClean="0"/>
              <a:t>2024/7/29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41495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EBC7186-A9E0-42A5-B105-A83A08D50DB6}"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316146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505A418-BDDE-4B28-AECE-9E7408A749B0}" type="datetime1">
              <a:rPr kumimoji="1" lang="ja-JP" altLang="en-US" smtClean="0"/>
              <a:t>2024/7/29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41504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B66DAC2-7EC4-431A-BC6B-64B58E64389E}" type="datetime1">
              <a:rPr kumimoji="1" lang="ja-JP" altLang="en-US" smtClean="0"/>
              <a:t>2024/7/29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07159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D72A8E-EF89-4F7E-B82A-07D448D4E7E6}" type="datetime1">
              <a:rPr kumimoji="1" lang="ja-JP" altLang="en-US" smtClean="0"/>
              <a:t>2024/7/29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61193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32F26DC-2BF3-45F2-9444-945A4ADA29A0}"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76607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83179E0-57B6-4DB3-A838-5299B02DFC81}" type="datetime1">
              <a:rPr kumimoji="1" lang="ja-JP" altLang="en-US" smtClean="0"/>
              <a:t>2024/7/29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196902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F06012-F969-40DB-9A69-FA93389E2490}" type="datetime1">
              <a:rPr kumimoji="1" lang="ja-JP" altLang="en-US" smtClean="0"/>
              <a:t>2024/7/29</a:t>
            </a:fld>
            <a:endParaRPr kumimoji="1" lang="ja-JP" altLang="en-US"/>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8CF0E-0782-404B-9537-ACFFA41CEAE1}" type="slidenum">
              <a:rPr kumimoji="1" lang="ja-JP" altLang="en-US" smtClean="0"/>
              <a:t>‹#›</a:t>
            </a:fld>
            <a:endParaRPr kumimoji="1" lang="ja-JP" altLang="en-US"/>
          </a:p>
        </p:txBody>
      </p:sp>
    </p:spTree>
    <p:extLst>
      <p:ext uri="{BB962C8B-B14F-4D97-AF65-F5344CB8AC3E}">
        <p14:creationId xmlns:p14="http://schemas.microsoft.com/office/powerpoint/2010/main" val="2891102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5" Type="http://schemas.openxmlformats.org/officeDocument/2006/relationships/image" Target="../media/image4.png"/><Relationship Id="rId10" Type="http://schemas.openxmlformats.org/officeDocument/2006/relationships/image" Target="../media/image15.png"/><Relationship Id="rId4" Type="http://schemas.openxmlformats.org/officeDocument/2006/relationships/notesSlide" Target="../notesSlides/notesSlide8.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1289472"/>
            <a:ext cx="9144000" cy="1440633"/>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ct val="100000"/>
              </a:lnSpc>
            </a:pPr>
            <a:r>
              <a:rPr lang="ja-JP" altLang="en-US"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令和６年度 全国学力・学習状況調査</a:t>
            </a: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800"/>
              </a:lnSpc>
            </a:pPr>
            <a:endParaRPr lang="en-US" altLang="ja-JP" sz="3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ts val="300"/>
              </a:lnSpc>
            </a:pPr>
            <a:endParaRPr lang="en-US" altLang="ja-JP" sz="2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00000"/>
              </a:lnSpc>
            </a:pPr>
            <a:r>
              <a:rPr lang="ja-JP" altLang="en-US" sz="40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小学校　算数　</a:t>
            </a:r>
            <a:r>
              <a:rPr lang="ja-JP" altLang="en-US"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授業展開例</a:t>
            </a:r>
            <a:endParaRPr lang="en-US" altLang="ja-JP" sz="4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四角形: 角を丸くする 2">
            <a:extLst>
              <a:ext uri="{FF2B5EF4-FFF2-40B4-BE49-F238E27FC236}">
                <a16:creationId xmlns:a16="http://schemas.microsoft.com/office/drawing/2014/main" id="{6C12B6D4-7050-F076-E7CC-3317162B86F9}"/>
              </a:ext>
            </a:extLst>
          </p:cNvPr>
          <p:cNvSpPr/>
          <p:nvPr/>
        </p:nvSpPr>
        <p:spPr>
          <a:xfrm>
            <a:off x="323528" y="3429000"/>
            <a:ext cx="8568952" cy="3147025"/>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sz="1800" b="1" dirty="0">
                <a:solidFill>
                  <a:srgbClr val="002060"/>
                </a:solidFill>
                <a:latin typeface="メイリオ" panose="020B0604030504040204" pitchFamily="50" charset="-128"/>
                <a:ea typeface="メイリオ" panose="020B0604030504040204" pitchFamily="50" charset="-128"/>
              </a:rPr>
              <a:t>○ 「知識・技能」、「思考・判断・表現」の問題を１問ずつ取り上げています。</a:t>
            </a:r>
            <a:endParaRPr lang="en-US" altLang="ja-JP" sz="1800"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kumimoji="1" lang="ja-JP" altLang="en-US" b="1" dirty="0">
                <a:solidFill>
                  <a:srgbClr val="002060"/>
                </a:solidFill>
                <a:latin typeface="メイリオ" panose="020B0604030504040204" pitchFamily="50" charset="-128"/>
                <a:ea typeface="メイリオ" panose="020B0604030504040204" pitchFamily="50" charset="-128"/>
              </a:rPr>
              <a:t>○ 各問題の２枚目の「解答類型分析シート」には、自校の反応率や人数を入力できるようになっています。自校の児童生徒にどのような解答の傾向があったのか、分析してみましょう。</a:t>
            </a:r>
            <a:endParaRPr kumimoji="1" lang="en-US" altLang="ja-JP" b="1" dirty="0">
              <a:solidFill>
                <a:srgbClr val="002060"/>
              </a:solidFill>
              <a:latin typeface="メイリオ" panose="020B0604030504040204" pitchFamily="50" charset="-128"/>
              <a:ea typeface="メイリオ" panose="020B0604030504040204" pitchFamily="50" charset="-128"/>
            </a:endParaRPr>
          </a:p>
          <a:p>
            <a:pPr marL="263525" indent="-263525" algn="just">
              <a:lnSpc>
                <a:spcPts val="3200"/>
              </a:lnSpc>
            </a:pPr>
            <a:r>
              <a:rPr lang="ja-JP" altLang="en-US" b="1" dirty="0">
                <a:solidFill>
                  <a:srgbClr val="002060"/>
                </a:solidFill>
                <a:latin typeface="メイリオ" panose="020B0604030504040204" pitchFamily="50" charset="-128"/>
                <a:ea typeface="メイリオ" panose="020B0604030504040204" pitchFamily="50" charset="-128"/>
              </a:rPr>
              <a:t>○ 各問題の３枚目には、授業改善のヒントになるような授業展開例を示しています。自校の児童生徒の実態を踏まえながら、自校ではどのような授業改善を行うか、校内研修等で共有してみましょう。</a:t>
            </a:r>
            <a:endParaRPr kumimoji="1" lang="ja-JP" altLang="en-US" b="1" dirty="0"/>
          </a:p>
        </p:txBody>
      </p:sp>
    </p:spTree>
    <p:extLst>
      <p:ext uri="{BB962C8B-B14F-4D97-AF65-F5344CB8AC3E}">
        <p14:creationId xmlns:p14="http://schemas.microsoft.com/office/powerpoint/2010/main" val="60173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73CA89C-EE2D-8B98-4D4C-0458743EF3F7}"/>
              </a:ext>
            </a:extLst>
          </p:cNvPr>
          <p:cNvSpPr txBox="1">
            <a:spLocks/>
          </p:cNvSpPr>
          <p:nvPr/>
        </p:nvSpPr>
        <p:spPr>
          <a:xfrm>
            <a:off x="-16974" y="10127"/>
            <a:ext cx="9160973"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小学校　算数　設問を取り上げた意図　　</a:t>
            </a:r>
          </a:p>
        </p:txBody>
      </p:sp>
      <p:sp>
        <p:nvSpPr>
          <p:cNvPr id="4" name="吹き出し: 角を丸めた四角形 3">
            <a:extLst>
              <a:ext uri="{FF2B5EF4-FFF2-40B4-BE49-F238E27FC236}">
                <a16:creationId xmlns:a16="http://schemas.microsoft.com/office/drawing/2014/main" id="{1A26C7F5-DAC7-FFFF-94A9-187EF543CC08}"/>
              </a:ext>
            </a:extLst>
          </p:cNvPr>
          <p:cNvSpPr/>
          <p:nvPr/>
        </p:nvSpPr>
        <p:spPr>
          <a:xfrm>
            <a:off x="504677" y="692696"/>
            <a:ext cx="8550365" cy="2741851"/>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知識及び技能</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３２「直径の長さ、円周の長さ、円周率の関係について理解しているかどうかをみる」問題</a:t>
            </a:r>
            <a:endParaRPr lang="ja-JP" altLang="en-US" sz="1800" b="0" i="0" u="none" strike="noStrike" baseline="0" dirty="0">
              <a:solidFill>
                <a:srgbClr val="000000"/>
              </a:solidFill>
              <a:latin typeface="GEKHIB+MS"/>
            </a:endParaRPr>
          </a:p>
          <a:p>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立体の具体物と、平面上に表された見取図や</a:t>
            </a:r>
            <a:r>
              <a:rPr lang="ja-JP" altLang="en-US" sz="2200" b="1">
                <a:solidFill>
                  <a:srgbClr val="FF0000"/>
                </a:solidFill>
                <a:latin typeface="メイリオ" panose="020B0604030504040204" pitchFamily="50" charset="-128"/>
                <a:ea typeface="メイリオ" panose="020B0604030504040204" pitchFamily="50" charset="-128"/>
              </a:rPr>
              <a:t>展開図を結び付け、</a:t>
            </a:r>
            <a:r>
              <a:rPr lang="ja-JP" altLang="en-US" sz="2200" b="1" dirty="0">
                <a:solidFill>
                  <a:srgbClr val="FF0000"/>
                </a:solidFill>
                <a:latin typeface="メイリオ" panose="020B0604030504040204" pitchFamily="50" charset="-128"/>
                <a:ea typeface="メイリオ" panose="020B0604030504040204" pitchFamily="50" charset="-128"/>
              </a:rPr>
              <a:t>実感をもって理解できるようにしていますか。</a:t>
            </a:r>
            <a:endParaRPr lang="en-US" altLang="ja-JP" sz="2200" dirty="0">
              <a:solidFill>
                <a:schemeClr val="tx1"/>
              </a:solidFill>
              <a:latin typeface="メイリオ" panose="020B0604030504040204" pitchFamily="50" charset="-128"/>
              <a:ea typeface="メイリオ" panose="020B0604030504040204" pitchFamily="50" charset="-128"/>
            </a:endParaRPr>
          </a:p>
          <a:p>
            <a:pPr>
              <a:lnSpc>
                <a:spcPts val="7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「授業改善のヒント」では、デジタル機器を使い、円柱を展開する様子を見ながら、具体物、見取図と展開図と結び付けて理解する場面を取り上げています。</a:t>
            </a:r>
          </a:p>
        </p:txBody>
      </p:sp>
      <p:pic>
        <p:nvPicPr>
          <p:cNvPr id="2" name="Picture 6" descr="女性教師のイラスト（職業）">
            <a:extLst>
              <a:ext uri="{FF2B5EF4-FFF2-40B4-BE49-F238E27FC236}">
                <a16:creationId xmlns:a16="http://schemas.microsoft.com/office/drawing/2014/main" id="{B6297C6B-525C-F269-7358-2E5C8A30F6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8958" y="571032"/>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6" name="吹き出し: 角を丸めた四角形 5">
            <a:extLst>
              <a:ext uri="{FF2B5EF4-FFF2-40B4-BE49-F238E27FC236}">
                <a16:creationId xmlns:a16="http://schemas.microsoft.com/office/drawing/2014/main" id="{008A0EDA-FBDF-B9CA-E94F-802A0B76D6A4}"/>
              </a:ext>
            </a:extLst>
          </p:cNvPr>
          <p:cNvSpPr/>
          <p:nvPr/>
        </p:nvSpPr>
        <p:spPr>
          <a:xfrm>
            <a:off x="642103" y="3573016"/>
            <a:ext cx="8412939" cy="3163730"/>
          </a:xfrm>
          <a:prstGeom prst="wedgeRoundRectCallout">
            <a:avLst>
              <a:gd name="adj1" fmla="val -51006"/>
              <a:gd name="adj2" fmla="val -330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思考力、判断力、表現力等</a:t>
            </a:r>
            <a:r>
              <a:rPr lang="en-US" altLang="ja-JP" b="1" dirty="0">
                <a:solidFill>
                  <a:schemeClr val="tx1"/>
                </a:solidFill>
                <a:latin typeface="メイリオ" panose="020B0604030504040204" pitchFamily="50" charset="-128"/>
                <a:ea typeface="メイリオ" panose="020B0604030504040204" pitchFamily="50" charset="-128"/>
              </a:rPr>
              <a:t>〕</a:t>
            </a:r>
            <a:r>
              <a:rPr lang="ja-JP" altLang="en-US" b="1" dirty="0">
                <a:solidFill>
                  <a:schemeClr val="tx1"/>
                </a:solidFill>
                <a:latin typeface="メイリオ" panose="020B0604030504040204" pitchFamily="50" charset="-128"/>
                <a:ea typeface="メイリオ" panose="020B0604030504040204" pitchFamily="50" charset="-128"/>
              </a:rPr>
              <a:t>４（３）「道のりが等しい場合の速さについて、時間を基に判断し、その理由を言葉や数を用いて記述できるかどうかをみる」問題</a:t>
            </a:r>
            <a:endParaRPr lang="en-US" altLang="ja-JP" b="1" dirty="0">
              <a:solidFill>
                <a:schemeClr val="tx1"/>
              </a:solidFill>
              <a:latin typeface="メイリオ" panose="020B0604030504040204" pitchFamily="50" charset="-128"/>
              <a:ea typeface="メイリオ" panose="020B0604030504040204" pitchFamily="50" charset="-128"/>
            </a:endParaRPr>
          </a:p>
          <a:p>
            <a:endParaRPr lang="en-US" altLang="ja-JP" b="1" dirty="0">
              <a:solidFill>
                <a:schemeClr val="tx1"/>
              </a:solidFill>
              <a:latin typeface="メイリオ" panose="020B0604030504040204" pitchFamily="50" charset="-128"/>
              <a:ea typeface="メイリオ" panose="020B0604030504040204" pitchFamily="50" charset="-128"/>
            </a:endParaRPr>
          </a:p>
          <a:p>
            <a:r>
              <a:rPr lang="ja-JP" altLang="en-US" sz="2200" b="1" dirty="0">
                <a:solidFill>
                  <a:srgbClr val="FF0000"/>
                </a:solidFill>
                <a:latin typeface="メイリオ" panose="020B0604030504040204" pitchFamily="50" charset="-128"/>
                <a:ea typeface="メイリオ" panose="020B0604030504040204" pitchFamily="50" charset="-128"/>
              </a:rPr>
              <a:t>速さなど単位量あたりの大きさについて、計算して求めるだけでなく、二つの数量の大きさを比べ、求め方を分かりやすく言葉で説明する機会を設けていますか。</a:t>
            </a:r>
            <a:endParaRPr lang="en-US" altLang="ja-JP" sz="2200" b="1" dirty="0">
              <a:solidFill>
                <a:srgbClr val="FF0000"/>
              </a:solidFill>
              <a:latin typeface="メイリオ" panose="020B0604030504040204" pitchFamily="50" charset="-128"/>
              <a:ea typeface="メイリオ" panose="020B0604030504040204" pitchFamily="50" charset="-128"/>
            </a:endParaRPr>
          </a:p>
          <a:p>
            <a:pPr>
              <a:lnSpc>
                <a:spcPts val="1100"/>
              </a:lnSpc>
            </a:pPr>
            <a:endParaRPr lang="en-US" altLang="ja-JP" sz="1600" b="1" dirty="0">
              <a:solidFill>
                <a:srgbClr val="0070C0"/>
              </a:solidFill>
              <a:latin typeface="メイリオ" panose="020B0604030504040204" pitchFamily="50" charset="-128"/>
              <a:ea typeface="メイリオ" panose="020B0604030504040204" pitchFamily="50" charset="-128"/>
            </a:endParaRPr>
          </a:p>
          <a:p>
            <a:r>
              <a:rPr lang="ja-JP" altLang="en-US" sz="1600" b="1" dirty="0">
                <a:solidFill>
                  <a:srgbClr val="0070C0"/>
                </a:solidFill>
                <a:latin typeface="メイリオ" panose="020B0604030504040204" pitchFamily="50" charset="-128"/>
                <a:ea typeface="メイリオ" panose="020B0604030504040204" pitchFamily="50" charset="-128"/>
              </a:rPr>
              <a:t>「授業改善のヒント」では、「単位量当たりの大きさ」についてデジタル機器上で操作したり、表にまとめたりして考察し、二つの数量の大きさを比べ、表現する場面を取り上げています。</a:t>
            </a:r>
          </a:p>
        </p:txBody>
      </p:sp>
      <p:pic>
        <p:nvPicPr>
          <p:cNvPr id="3" name="Picture 6" descr="女性教師のイラスト（職業）">
            <a:extLst>
              <a:ext uri="{FF2B5EF4-FFF2-40B4-BE49-F238E27FC236}">
                <a16:creationId xmlns:a16="http://schemas.microsoft.com/office/drawing/2014/main" id="{799F8787-3EFF-D53C-BEE7-37806CC8F69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8958" y="3622317"/>
            <a:ext cx="803144" cy="709493"/>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a:extLst>
              <a:ext uri="{FF2B5EF4-FFF2-40B4-BE49-F238E27FC236}">
                <a16:creationId xmlns:a16="http://schemas.microsoft.com/office/drawing/2014/main" id="{2CB2EB61-F6E3-2B62-781E-48C112F01A66}"/>
              </a:ext>
            </a:extLst>
          </p:cNvPr>
          <p:cNvSpPr/>
          <p:nvPr/>
        </p:nvSpPr>
        <p:spPr>
          <a:xfrm>
            <a:off x="2565301" y="965661"/>
            <a:ext cx="216024" cy="31486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A36F9671-2E00-0C11-3F93-6781F401064F}"/>
              </a:ext>
            </a:extLst>
          </p:cNvPr>
          <p:cNvSpPr/>
          <p:nvPr/>
        </p:nvSpPr>
        <p:spPr>
          <a:xfrm>
            <a:off x="4111377" y="3645024"/>
            <a:ext cx="216024" cy="282155"/>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821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　立体図形の性質</a:t>
            </a:r>
          </a:p>
        </p:txBody>
      </p:sp>
      <p:sp>
        <p:nvSpPr>
          <p:cNvPr id="5" name="テキスト ボックス 4"/>
          <p:cNvSpPr txBox="1"/>
          <p:nvPr/>
        </p:nvSpPr>
        <p:spPr>
          <a:xfrm>
            <a:off x="-16973" y="776898"/>
            <a:ext cx="8648521"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直径の長さ、円周の長さ、円周率の関係について理解して</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いるかどうかをみる。</a:t>
            </a:r>
            <a:endParaRPr lang="en-US" altLang="ja-JP" sz="2000" b="1" dirty="0">
              <a:latin typeface="メイリオ" panose="020B0604030504040204" pitchFamily="50" charset="-128"/>
              <a:ea typeface="メイリオ" panose="020B0604030504040204" pitchFamily="50" charset="-128"/>
            </a:endParaRPr>
          </a:p>
        </p:txBody>
      </p:sp>
      <p:sp>
        <p:nvSpPr>
          <p:cNvPr id="12" name="角丸四角形 7">
            <a:extLst>
              <a:ext uri="{FF2B5EF4-FFF2-40B4-BE49-F238E27FC236}">
                <a16:creationId xmlns:a16="http://schemas.microsoft.com/office/drawing/2014/main" id="{0836D8C7-8DCC-1E5F-6CFC-342D79D23890}"/>
              </a:ext>
            </a:extLst>
          </p:cNvPr>
          <p:cNvSpPr/>
          <p:nvPr/>
        </p:nvSpPr>
        <p:spPr>
          <a:xfrm>
            <a:off x="107504" y="5280062"/>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72.6</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71.3</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dirty="0">
                <a:solidFill>
                  <a:srgbClr val="FF0000"/>
                </a:solidFill>
                <a:latin typeface="メイリオ" panose="020B0604030504040204" pitchFamily="50" charset="-128"/>
                <a:ea typeface="メイリオ" panose="020B0604030504040204" pitchFamily="50" charset="-128"/>
              </a:rPr>
              <a:t>1.3</a:t>
            </a:r>
            <a:r>
              <a:rPr kumimoji="1" lang="ja-JP" altLang="en-US" sz="2400" b="1" dirty="0">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
        <p:nvSpPr>
          <p:cNvPr id="8" name="テキスト ボックス 7">
            <a:extLst>
              <a:ext uri="{FF2B5EF4-FFF2-40B4-BE49-F238E27FC236}">
                <a16:creationId xmlns:a16="http://schemas.microsoft.com/office/drawing/2014/main" id="{5A260DCA-A67F-9CB0-1B9E-29D10E95FBE9}"/>
              </a:ext>
            </a:extLst>
          </p:cNvPr>
          <p:cNvSpPr txBox="1"/>
          <p:nvPr/>
        </p:nvSpPr>
        <p:spPr>
          <a:xfrm>
            <a:off x="2627784" y="5246992"/>
            <a:ext cx="8136904" cy="1554913"/>
          </a:xfrm>
          <a:prstGeom prst="rect">
            <a:avLst/>
          </a:prstGeom>
          <a:noFill/>
        </p:spPr>
        <p:txBody>
          <a:bodyPr wrap="square" rtlCol="0">
            <a:spAutoFit/>
          </a:bodyPr>
          <a:lstStyle/>
          <a:p>
            <a:pPr algn="just">
              <a:lnSpc>
                <a:spcPts val="19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解答類型１の誤答</a:t>
            </a:r>
            <a:r>
              <a:rPr lang="en-US" altLang="ja-JP" sz="1400" b="1" dirty="0">
                <a:latin typeface="メイリオ" panose="020B0604030504040204" pitchFamily="50" charset="-128"/>
                <a:ea typeface="メイリオ" panose="020B0604030504040204" pitchFamily="50" charset="-128"/>
              </a:rPr>
              <a:t>】</a:t>
            </a:r>
          </a:p>
          <a:p>
            <a:pPr algn="just">
              <a:lnSpc>
                <a:spcPts val="1900"/>
              </a:lnSpc>
            </a:pPr>
            <a:r>
              <a:rPr lang="ja-JP" altLang="en-US" sz="1400" b="1" dirty="0">
                <a:latin typeface="メイリオ" panose="020B0604030504040204" pitchFamily="50" charset="-128"/>
                <a:ea typeface="メイリオ" panose="020B0604030504040204" pitchFamily="50" charset="-128"/>
              </a:rPr>
              <a:t>　円周の長さを半径の長さの約</a:t>
            </a:r>
            <a:r>
              <a:rPr lang="en-US" altLang="ja-JP" sz="1400" b="1" dirty="0">
                <a:latin typeface="メイリオ" panose="020B0604030504040204" pitchFamily="50" charset="-128"/>
                <a:ea typeface="メイリオ" panose="020B0604030504040204" pitchFamily="50" charset="-128"/>
              </a:rPr>
              <a:t>3.14</a:t>
            </a:r>
            <a:r>
              <a:rPr lang="ja-JP" altLang="en-US" sz="1400" b="1" dirty="0">
                <a:latin typeface="メイリオ" panose="020B0604030504040204" pitchFamily="50" charset="-128"/>
                <a:ea typeface="メイリオ" panose="020B0604030504040204" pitchFamily="50" charset="-128"/>
              </a:rPr>
              <a:t>倍であると誤って捉えていると考えられる。</a:t>
            </a:r>
            <a:endParaRPr lang="en-US" altLang="ja-JP" sz="1400" b="1" dirty="0">
              <a:latin typeface="メイリオ" panose="020B0604030504040204" pitchFamily="50" charset="-128"/>
              <a:ea typeface="メイリオ" panose="020B0604030504040204" pitchFamily="50" charset="-128"/>
            </a:endParaRPr>
          </a:p>
          <a:p>
            <a:pPr algn="just">
              <a:lnSpc>
                <a:spcPts val="19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解答類型２の誤答</a:t>
            </a:r>
            <a:r>
              <a:rPr lang="en-US" altLang="ja-JP" sz="1400" b="1" dirty="0">
                <a:latin typeface="メイリオ" panose="020B0604030504040204" pitchFamily="50" charset="-128"/>
                <a:ea typeface="メイリオ" panose="020B0604030504040204" pitchFamily="50" charset="-128"/>
              </a:rPr>
              <a:t>】</a:t>
            </a:r>
          </a:p>
          <a:p>
            <a:pPr algn="just">
              <a:lnSpc>
                <a:spcPts val="1900"/>
              </a:lnSpc>
            </a:pPr>
            <a:r>
              <a:rPr lang="ja-JP" altLang="en-US" sz="1400" b="1" dirty="0">
                <a:latin typeface="メイリオ" panose="020B0604030504040204" pitchFamily="50" charset="-128"/>
                <a:ea typeface="メイリオ" panose="020B0604030504040204" pitchFamily="50" charset="-128"/>
              </a:rPr>
              <a:t>　円周の長さを直径の長さの２倍であると誤って捉えていると考えられる。</a:t>
            </a:r>
            <a:endParaRPr lang="en-US" altLang="ja-JP" sz="1400" b="1" dirty="0">
              <a:latin typeface="メイリオ" panose="020B0604030504040204" pitchFamily="50" charset="-128"/>
              <a:ea typeface="メイリオ" panose="020B0604030504040204" pitchFamily="50" charset="-128"/>
            </a:endParaRPr>
          </a:p>
          <a:p>
            <a:pPr algn="just">
              <a:lnSpc>
                <a:spcPts val="1900"/>
              </a:lnSpc>
            </a:pPr>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解答類型４の誤答</a:t>
            </a:r>
            <a:r>
              <a:rPr lang="en-US" altLang="ja-JP" sz="1400" b="1" dirty="0">
                <a:latin typeface="メイリオ" panose="020B0604030504040204" pitchFamily="50" charset="-128"/>
                <a:ea typeface="メイリオ" panose="020B0604030504040204" pitchFamily="50" charset="-128"/>
              </a:rPr>
              <a:t>】</a:t>
            </a:r>
          </a:p>
          <a:p>
            <a:pPr algn="just">
              <a:lnSpc>
                <a:spcPts val="1900"/>
              </a:lnSpc>
            </a:pPr>
            <a:r>
              <a:rPr lang="ja-JP" altLang="en-US" sz="1400" b="1" dirty="0">
                <a:latin typeface="メイリオ" panose="020B0604030504040204" pitchFamily="50" charset="-128"/>
                <a:ea typeface="メイリオ" panose="020B0604030504040204" pitchFamily="50" charset="-128"/>
              </a:rPr>
              <a:t>　円周の長さを直径の長さの４倍であると誤って捉えていると考えられる。</a:t>
            </a:r>
            <a:endParaRPr lang="en-US" altLang="ja-JP" sz="1600" b="1" dirty="0">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02B60F6D-3B43-C332-3A94-7E789B0DEAA6}"/>
              </a:ext>
            </a:extLst>
          </p:cNvPr>
          <p:cNvPicPr>
            <a:picLocks noChangeAspect="1"/>
          </p:cNvPicPr>
          <p:nvPr/>
        </p:nvPicPr>
        <p:blipFill>
          <a:blip r:embed="rId3"/>
          <a:stretch>
            <a:fillRect/>
          </a:stretch>
        </p:blipFill>
        <p:spPr>
          <a:xfrm>
            <a:off x="365317" y="1412776"/>
            <a:ext cx="4259171" cy="3718513"/>
          </a:xfrm>
          <a:prstGeom prst="rect">
            <a:avLst/>
          </a:prstGeom>
        </p:spPr>
      </p:pic>
      <p:pic>
        <p:nvPicPr>
          <p:cNvPr id="17" name="図 16">
            <a:extLst>
              <a:ext uri="{FF2B5EF4-FFF2-40B4-BE49-F238E27FC236}">
                <a16:creationId xmlns:a16="http://schemas.microsoft.com/office/drawing/2014/main" id="{F2DABED7-7413-51C9-9FCE-D90ACCCB7F3D}"/>
              </a:ext>
            </a:extLst>
          </p:cNvPr>
          <p:cNvPicPr>
            <a:picLocks noChangeAspect="1"/>
          </p:cNvPicPr>
          <p:nvPr/>
        </p:nvPicPr>
        <p:blipFill>
          <a:blip r:embed="rId4"/>
          <a:stretch>
            <a:fillRect/>
          </a:stretch>
        </p:blipFill>
        <p:spPr>
          <a:xfrm>
            <a:off x="4591794" y="1398335"/>
            <a:ext cx="3868638" cy="3889778"/>
          </a:xfrm>
          <a:prstGeom prst="rect">
            <a:avLst/>
          </a:prstGeom>
        </p:spPr>
      </p:pic>
    </p:spTree>
    <p:extLst>
      <p:ext uri="{BB962C8B-B14F-4D97-AF65-F5344CB8AC3E}">
        <p14:creationId xmlns:p14="http://schemas.microsoft.com/office/powerpoint/2010/main" val="273697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15640F4F-8C3A-C10D-D16F-08278D201D69}"/>
              </a:ext>
            </a:extLst>
          </p:cNvPr>
          <p:cNvSpPr/>
          <p:nvPr/>
        </p:nvSpPr>
        <p:spPr>
          <a:xfrm>
            <a:off x="107504" y="4112413"/>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ctr"/>
            <a:r>
              <a:rPr lang="ja-JP" altLang="en-US" sz="3200" b="1" dirty="0">
                <a:solidFill>
                  <a:schemeClr val="tx2"/>
                </a:solidFill>
                <a:latin typeface="メイリオ" panose="020B0604030504040204" pitchFamily="50" charset="-128"/>
                <a:ea typeface="メイリオ" panose="020B0604030504040204" pitchFamily="50" charset="-128"/>
              </a:rPr>
              <a:t>２</a:t>
            </a:r>
            <a:endParaRPr lang="en-US" altLang="ja-JP" sz="3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200" b="1" dirty="0">
              <a:solidFill>
                <a:schemeClr val="tx2"/>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6686C14F-CA56-7A80-9D2E-C9BFBB08F2FE}"/>
              </a:ext>
            </a:extLst>
          </p:cNvPr>
          <p:cNvSpPr/>
          <p:nvPr/>
        </p:nvSpPr>
        <p:spPr>
          <a:xfrm>
            <a:off x="107505" y="4121020"/>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B759039E-BEA5-D969-86E7-87CB59718035}"/>
              </a:ext>
            </a:extLst>
          </p:cNvPr>
          <p:cNvSpPr/>
          <p:nvPr/>
        </p:nvSpPr>
        <p:spPr>
          <a:xfrm>
            <a:off x="2195736" y="4112413"/>
            <a:ext cx="6840760" cy="1670976"/>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3000"/>
              </a:lnSpc>
            </a:pPr>
            <a:r>
              <a:rPr kumimoji="1" lang="ja-JP" altLang="en-US" b="1" dirty="0">
                <a:solidFill>
                  <a:schemeClr val="tx2"/>
                </a:solidFill>
                <a:latin typeface="メイリオ" panose="020B0604030504040204" pitchFamily="50" charset="-128"/>
                <a:ea typeface="メイリオ" panose="020B0604030504040204" pitchFamily="50" charset="-128"/>
              </a:rPr>
              <a:t>　</a:t>
            </a:r>
            <a:endParaRPr kumimoji="1" lang="en-US" altLang="ja-JP" b="1" dirty="0">
              <a:solidFill>
                <a:schemeClr val="tx2"/>
              </a:solidFill>
              <a:latin typeface="メイリオ" panose="020B0604030504040204" pitchFamily="50" charset="-128"/>
              <a:ea typeface="メイリオ" panose="020B0604030504040204" pitchFamily="50" charset="-128"/>
            </a:endParaRPr>
          </a:p>
          <a:p>
            <a:pPr algn="just">
              <a:lnSpc>
                <a:spcPts val="3000"/>
              </a:lnSpc>
            </a:pP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3000"/>
              </a:lnSpc>
            </a:pPr>
            <a:endParaRPr kumimoji="1" lang="en-US" altLang="ja-JP" b="1" dirty="0">
              <a:solidFill>
                <a:schemeClr val="tx2"/>
              </a:solidFill>
              <a:latin typeface="メイリオ" panose="020B0604030504040204" pitchFamily="50" charset="-128"/>
              <a:ea typeface="メイリオ" panose="020B0604030504040204" pitchFamily="50" charset="-128"/>
            </a:endParaRPr>
          </a:p>
          <a:p>
            <a:pPr algn="just">
              <a:lnSpc>
                <a:spcPts val="3000"/>
              </a:lnSpc>
            </a:pPr>
            <a:r>
              <a:rPr lang="en-US" altLang="ja-JP" b="1" dirty="0">
                <a:solidFill>
                  <a:schemeClr val="tx2"/>
                </a:solidFill>
                <a:latin typeface="メイリオ" panose="020B0604030504040204" pitchFamily="50" charset="-128"/>
                <a:ea typeface="メイリオ" panose="020B0604030504040204" pitchFamily="50" charset="-128"/>
              </a:rPr>
              <a:t>	</a:t>
            </a:r>
          </a:p>
          <a:p>
            <a:pPr algn="just">
              <a:lnSpc>
                <a:spcPts val="3000"/>
              </a:lnSpc>
            </a:pPr>
            <a:endParaRPr kumimoji="1"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800"/>
              </a:lnSpc>
            </a:pPr>
            <a:r>
              <a:rPr lang="ja-JP" altLang="en-US" b="1" dirty="0">
                <a:solidFill>
                  <a:schemeClr val="tx2"/>
                </a:solidFill>
                <a:latin typeface="メイリオ" panose="020B0604030504040204" pitchFamily="50" charset="-128"/>
                <a:ea typeface="メイリオ" panose="020B0604030504040204" pitchFamily="50" charset="-128"/>
              </a:rPr>
              <a:t>　</a:t>
            </a: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800"/>
              </a:lnSpc>
            </a:pP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800"/>
              </a:lnSpc>
            </a:pP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800"/>
              </a:lnSpc>
            </a:pPr>
            <a:endParaRPr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800"/>
              </a:lnSpc>
            </a:pPr>
            <a:r>
              <a:rPr kumimoji="1" lang="ja-JP" altLang="en-US" b="1" dirty="0">
                <a:solidFill>
                  <a:schemeClr val="tx2"/>
                </a:solidFill>
                <a:latin typeface="メイリオ" panose="020B0604030504040204" pitchFamily="50" charset="-128"/>
                <a:ea typeface="メイリオ" panose="020B0604030504040204" pitchFamily="50" charset="-128"/>
              </a:rPr>
              <a:t>　円周の長さが直径の長さの約</a:t>
            </a:r>
            <a:r>
              <a:rPr kumimoji="1" lang="en-US" altLang="ja-JP" b="1" dirty="0">
                <a:solidFill>
                  <a:schemeClr val="tx2"/>
                </a:solidFill>
                <a:latin typeface="メイリオ" panose="020B0604030504040204" pitchFamily="50" charset="-128"/>
                <a:ea typeface="メイリオ" panose="020B0604030504040204" pitchFamily="50" charset="-128"/>
              </a:rPr>
              <a:t>3.14</a:t>
            </a:r>
            <a:r>
              <a:rPr kumimoji="1" lang="ja-JP" altLang="en-US" b="1" dirty="0">
                <a:solidFill>
                  <a:schemeClr val="tx2"/>
                </a:solidFill>
                <a:latin typeface="メイリオ" panose="020B0604030504040204" pitchFamily="50" charset="-128"/>
                <a:ea typeface="メイリオ" panose="020B0604030504040204" pitchFamily="50" charset="-128"/>
              </a:rPr>
              <a:t>倍となることを、実際の長さと結びつけて捉えられていないと考えられます。</a:t>
            </a:r>
            <a:endParaRPr kumimoji="1" lang="en-US" altLang="ja-JP" b="1" dirty="0">
              <a:solidFill>
                <a:schemeClr val="tx2"/>
              </a:solidFill>
              <a:latin typeface="メイリオ" panose="020B0604030504040204" pitchFamily="50" charset="-128"/>
              <a:ea typeface="メイリオ" panose="020B0604030504040204" pitchFamily="50" charset="-128"/>
            </a:endParaRPr>
          </a:p>
          <a:p>
            <a:pPr algn="just">
              <a:lnSpc>
                <a:spcPts val="1800"/>
              </a:lnSpc>
            </a:pPr>
            <a:r>
              <a:rPr lang="ja-JP" altLang="en-US" b="1" dirty="0">
                <a:solidFill>
                  <a:schemeClr val="tx2"/>
                </a:solidFill>
                <a:latin typeface="メイリオ" panose="020B0604030504040204" pitchFamily="50" charset="-128"/>
                <a:ea typeface="メイリオ" panose="020B0604030504040204" pitchFamily="50" charset="-128"/>
              </a:rPr>
              <a:t>　実際の立体と見取図や展開図を比べ、辺と辺、辺と面、面と面の</a:t>
            </a:r>
            <a:r>
              <a:rPr kumimoji="1" lang="ja-JP" altLang="en-US" b="1" dirty="0">
                <a:solidFill>
                  <a:schemeClr val="tx2"/>
                </a:solidFill>
                <a:latin typeface="メイリオ" panose="020B0604030504040204" pitchFamily="50" charset="-128"/>
                <a:ea typeface="メイリオ" panose="020B0604030504040204" pitchFamily="50" charset="-128"/>
              </a:rPr>
              <a:t>位置関係</a:t>
            </a:r>
            <a:r>
              <a:rPr lang="ja-JP" altLang="en-US" b="1" dirty="0">
                <a:solidFill>
                  <a:schemeClr val="tx2"/>
                </a:solidFill>
                <a:latin typeface="メイリオ" panose="020B0604030504040204" pitchFamily="50" charset="-128"/>
                <a:ea typeface="メイリオ" panose="020B0604030504040204" pitchFamily="50" charset="-128"/>
              </a:rPr>
              <a:t>などを調べるなど、</a:t>
            </a:r>
            <a:r>
              <a:rPr kumimoji="1" lang="ja-JP" altLang="en-US" b="1" dirty="0">
                <a:solidFill>
                  <a:schemeClr val="tx2"/>
                </a:solidFill>
                <a:latin typeface="メイリオ" panose="020B0604030504040204" pitchFamily="50" charset="-128"/>
                <a:ea typeface="メイリオ" panose="020B0604030504040204" pitchFamily="50" charset="-128"/>
              </a:rPr>
              <a:t>空間についての感覚を豊かにすることが大切です。</a:t>
            </a:r>
            <a:endParaRPr kumimoji="1" lang="en-US" altLang="ja-JP" b="1" dirty="0">
              <a:solidFill>
                <a:schemeClr val="tx2"/>
              </a:solidFill>
              <a:latin typeface="メイリオ" panose="020B0604030504040204" pitchFamily="50" charset="-128"/>
              <a:ea typeface="メイリオ" panose="020B0604030504040204" pitchFamily="50" charset="-128"/>
            </a:endParaRPr>
          </a:p>
        </p:txBody>
      </p:sp>
      <p:sp>
        <p:nvSpPr>
          <p:cNvPr id="23" name="四角形: 角を丸くする 22">
            <a:extLst>
              <a:ext uri="{FF2B5EF4-FFF2-40B4-BE49-F238E27FC236}">
                <a16:creationId xmlns:a16="http://schemas.microsoft.com/office/drawing/2014/main" id="{D6539B7B-E764-8BB7-B3B4-B9D1382FE89B}"/>
              </a:ext>
            </a:extLst>
          </p:cNvPr>
          <p:cNvSpPr/>
          <p:nvPr/>
        </p:nvSpPr>
        <p:spPr>
          <a:xfrm>
            <a:off x="2195736" y="4114964"/>
            <a:ext cx="6840760" cy="32878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6F0B837A-75DC-F085-D373-57E78B125384}"/>
              </a:ext>
            </a:extLst>
          </p:cNvPr>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　立体図形の性質　解答類型分析シート</a:t>
            </a:r>
          </a:p>
        </p:txBody>
      </p:sp>
      <p:sp>
        <p:nvSpPr>
          <p:cNvPr id="12" name="矢印: 右 11">
            <a:extLst>
              <a:ext uri="{FF2B5EF4-FFF2-40B4-BE49-F238E27FC236}">
                <a16:creationId xmlns:a16="http://schemas.microsoft.com/office/drawing/2014/main" id="{121D5AE4-832A-1861-BF27-B3EE62C205F1}"/>
              </a:ext>
            </a:extLst>
          </p:cNvPr>
          <p:cNvSpPr/>
          <p:nvPr/>
        </p:nvSpPr>
        <p:spPr>
          <a:xfrm>
            <a:off x="1520661" y="4529796"/>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0CE1552-947B-F820-EF8B-C7CF4FDD52FC}"/>
              </a:ext>
            </a:extLst>
          </p:cNvPr>
          <p:cNvSpPr txBox="1"/>
          <p:nvPr/>
        </p:nvSpPr>
        <p:spPr>
          <a:xfrm>
            <a:off x="54233" y="4584777"/>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sp>
        <p:nvSpPr>
          <p:cNvPr id="3" name="吹き出し: 角を丸めた四角形 2">
            <a:extLst>
              <a:ext uri="{FF2B5EF4-FFF2-40B4-BE49-F238E27FC236}">
                <a16:creationId xmlns:a16="http://schemas.microsoft.com/office/drawing/2014/main" id="{6F234CAB-C15C-02FC-3450-A0947330EF25}"/>
              </a:ext>
            </a:extLst>
          </p:cNvPr>
          <p:cNvSpPr/>
          <p:nvPr/>
        </p:nvSpPr>
        <p:spPr>
          <a:xfrm>
            <a:off x="2341578" y="5905005"/>
            <a:ext cx="5620084" cy="765195"/>
          </a:xfrm>
          <a:prstGeom prst="wedgeRoundRectCallout">
            <a:avLst>
              <a:gd name="adj1" fmla="val 54880"/>
              <a:gd name="adj2" fmla="val -992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1600" dirty="0">
                <a:solidFill>
                  <a:schemeClr val="tx1"/>
                </a:solidFill>
                <a:latin typeface="メイリオ" panose="020B0604030504040204" pitchFamily="50" charset="-128"/>
                <a:ea typeface="メイリオ" panose="020B0604030504040204" pitchFamily="50" charset="-128"/>
              </a:rPr>
              <a:t>自校の反応率は、全国や広島県と比べてどうでしょうか。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できてない児童は、何が理解できていないのでしょうか。</a:t>
            </a:r>
            <a:endParaRPr lang="en-US" altLang="ja-JP" sz="1600" dirty="0">
              <a:solidFill>
                <a:schemeClr val="tx1"/>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その要因も考えてみましょう。</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5" name="吹き出し: 角を丸めた四角形 4">
            <a:extLst>
              <a:ext uri="{FF2B5EF4-FFF2-40B4-BE49-F238E27FC236}">
                <a16:creationId xmlns:a16="http://schemas.microsoft.com/office/drawing/2014/main" id="{EA43F950-DB67-B337-EB2C-8CBC9F76E260}"/>
              </a:ext>
            </a:extLst>
          </p:cNvPr>
          <p:cNvSpPr/>
          <p:nvPr/>
        </p:nvSpPr>
        <p:spPr>
          <a:xfrm>
            <a:off x="7020272" y="592896"/>
            <a:ext cx="1879128" cy="414832"/>
          </a:xfrm>
          <a:prstGeom prst="wedgeRoundRectCallout">
            <a:avLst>
              <a:gd name="adj1" fmla="val 24981"/>
              <a:gd name="adj2" fmla="val 9959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ts val="1700"/>
              </a:lnSpc>
            </a:pPr>
            <a:r>
              <a:rPr lang="ja-JP" altLang="en-US" sz="1200" dirty="0">
                <a:solidFill>
                  <a:schemeClr val="tx1"/>
                </a:solidFill>
                <a:latin typeface="メイリオ" panose="020B0604030504040204" pitchFamily="50" charset="-128"/>
                <a:ea typeface="メイリオ" panose="020B0604030504040204" pitchFamily="50" charset="-128"/>
              </a:rPr>
              <a:t>自校の反応率と人数を</a:t>
            </a:r>
            <a:endParaRPr lang="en-US" altLang="ja-JP" sz="1200" dirty="0">
              <a:solidFill>
                <a:schemeClr val="tx1"/>
              </a:solidFill>
              <a:latin typeface="メイリオ" panose="020B0604030504040204" pitchFamily="50" charset="-128"/>
              <a:ea typeface="メイリオ" panose="020B0604030504040204" pitchFamily="50" charset="-128"/>
            </a:endParaRPr>
          </a:p>
          <a:p>
            <a:pPr algn="ctr">
              <a:lnSpc>
                <a:spcPts val="1100"/>
              </a:lnSpc>
            </a:pPr>
            <a:r>
              <a:rPr lang="ja-JP" altLang="en-US" sz="1200" dirty="0">
                <a:solidFill>
                  <a:schemeClr val="tx1"/>
                </a:solidFill>
                <a:latin typeface="メイリオ" panose="020B0604030504040204" pitchFamily="50" charset="-128"/>
                <a:ea typeface="メイリオ" panose="020B0604030504040204" pitchFamily="50" charset="-128"/>
              </a:rPr>
              <a:t>入力してみましょう。</a:t>
            </a:r>
          </a:p>
        </p:txBody>
      </p:sp>
      <p:pic>
        <p:nvPicPr>
          <p:cNvPr id="6" name="Picture 6" descr="女性教師のイラスト（職業）">
            <a:extLst>
              <a:ext uri="{FF2B5EF4-FFF2-40B4-BE49-F238E27FC236}">
                <a16:creationId xmlns:a16="http://schemas.microsoft.com/office/drawing/2014/main" id="{21E8B1C5-82D2-B468-88D4-FEE7D34428C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8" r="17130" b="54012"/>
          <a:stretch/>
        </p:blipFill>
        <p:spPr bwMode="auto">
          <a:xfrm>
            <a:off x="8233352" y="6092805"/>
            <a:ext cx="803144" cy="7094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3047444189"/>
              </p:ext>
            </p:extLst>
          </p:nvPr>
        </p:nvGraphicFramePr>
        <p:xfrm>
          <a:off x="143507" y="1131895"/>
          <a:ext cx="8892991" cy="2858902"/>
        </p:xfrm>
        <a:graphic>
          <a:graphicData uri="http://schemas.openxmlformats.org/drawingml/2006/table">
            <a:tbl>
              <a:tblPr firstRow="1" bandRow="1">
                <a:tableStyleId>{5940675A-B579-460E-94D1-54222C63F5DA}</a:tableStyleId>
              </a:tblPr>
              <a:tblGrid>
                <a:gridCol w="396044">
                  <a:extLst>
                    <a:ext uri="{9D8B030D-6E8A-4147-A177-3AD203B41FA5}">
                      <a16:colId xmlns:a16="http://schemas.microsoft.com/office/drawing/2014/main" val="497881674"/>
                    </a:ext>
                  </a:extLst>
                </a:gridCol>
                <a:gridCol w="5328592">
                  <a:extLst>
                    <a:ext uri="{9D8B030D-6E8A-4147-A177-3AD203B41FA5}">
                      <a16:colId xmlns:a16="http://schemas.microsoft.com/office/drawing/2014/main" val="3061564528"/>
                    </a:ext>
                  </a:extLst>
                </a:gridCol>
                <a:gridCol w="633671">
                  <a:extLst>
                    <a:ext uri="{9D8B030D-6E8A-4147-A177-3AD203B41FA5}">
                      <a16:colId xmlns:a16="http://schemas.microsoft.com/office/drawing/2014/main" val="3024050227"/>
                    </a:ext>
                  </a:extLst>
                </a:gridCol>
                <a:gridCol w="633671">
                  <a:extLst>
                    <a:ext uri="{9D8B030D-6E8A-4147-A177-3AD203B41FA5}">
                      <a16:colId xmlns:a16="http://schemas.microsoft.com/office/drawing/2014/main" val="3508318739"/>
                    </a:ext>
                  </a:extLst>
                </a:gridCol>
                <a:gridCol w="633671">
                  <a:extLst>
                    <a:ext uri="{9D8B030D-6E8A-4147-A177-3AD203B41FA5}">
                      <a16:colId xmlns:a16="http://schemas.microsoft.com/office/drawing/2014/main" val="2557356096"/>
                    </a:ext>
                  </a:extLst>
                </a:gridCol>
                <a:gridCol w="633671">
                  <a:extLst>
                    <a:ext uri="{9D8B030D-6E8A-4147-A177-3AD203B41FA5}">
                      <a16:colId xmlns:a16="http://schemas.microsoft.com/office/drawing/2014/main" val="193483412"/>
                    </a:ext>
                  </a:extLst>
                </a:gridCol>
                <a:gridCol w="633671">
                  <a:extLst>
                    <a:ext uri="{9D8B030D-6E8A-4147-A177-3AD203B41FA5}">
                      <a16:colId xmlns:a16="http://schemas.microsoft.com/office/drawing/2014/main" val="345310821"/>
                    </a:ext>
                  </a:extLst>
                </a:gridCol>
              </a:tblGrid>
              <a:tr h="1030102">
                <a:tc gridSpan="2">
                  <a:txBody>
                    <a:bodyPr/>
                    <a:lstStyle/>
                    <a:p>
                      <a:r>
                        <a:rPr kumimoji="1" lang="ja-JP" altLang="en-US" sz="1400" dirty="0">
                          <a:solidFill>
                            <a:schemeClr val="tx1"/>
                          </a:solidFill>
                        </a:rPr>
                        <a:t>　　　　　　</a:t>
                      </a:r>
                    </a:p>
                  </a:txBody>
                  <a:tcPr/>
                </a:tc>
                <a:tc hMerge="1">
                  <a:txBody>
                    <a:bodyPr/>
                    <a:lstStyle/>
                    <a:p>
                      <a:endParaRPr kumimoji="1" lang="ja-JP" altLang="en-US"/>
                    </a:p>
                  </a:txBody>
                  <a:tcPr/>
                </a:tc>
                <a:tc>
                  <a:txBody>
                    <a:bodyPr/>
                    <a:lstStyle/>
                    <a:p>
                      <a:pPr algn="ctr"/>
                      <a:r>
                        <a:rPr kumimoji="1" lang="ja-JP" altLang="en-US" sz="1400" dirty="0">
                          <a:solidFill>
                            <a:schemeClr val="tx1"/>
                          </a:solidFill>
                        </a:rPr>
                        <a:t>正　答</a:t>
                      </a:r>
                    </a:p>
                  </a:txBody>
                  <a:tcPr vert="eaVert" anchor="ctr"/>
                </a:tc>
                <a:tc>
                  <a:txBody>
                    <a:bodyP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全国（％）</a:t>
                      </a:r>
                    </a:p>
                  </a:txBody>
                  <a:tcPr vert="eaVert" anchor="ctr"/>
                </a:tc>
                <a:tc>
                  <a:txBody>
                    <a:bodyP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県（％）</a:t>
                      </a:r>
                    </a:p>
                  </a:txBody>
                  <a:tcPr vert="eaVert" anchor="ctr"/>
                </a:tc>
                <a:tc>
                  <a:txBody>
                    <a:bodyP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自校（％）</a:t>
                      </a:r>
                    </a:p>
                  </a:txBody>
                  <a:tcPr vert="eaVert" anchor="ctr"/>
                </a:tc>
                <a:tc>
                  <a:txBody>
                    <a:bodyPr/>
                    <a:lstStyle/>
                    <a:p>
                      <a:pPr algn="ctr"/>
                      <a:r>
                        <a:rPr kumimoji="1" lang="ja-JP" altLang="en-US" sz="1400" dirty="0">
                          <a:solidFill>
                            <a:schemeClr val="tx1"/>
                          </a:solidFill>
                          <a:latin typeface="ＭＳ ゴシック" panose="020B0609070205080204" pitchFamily="49" charset="-128"/>
                          <a:ea typeface="ＭＳ ゴシック" panose="020B0609070205080204" pitchFamily="49" charset="-128"/>
                        </a:rPr>
                        <a:t>自校（人）</a:t>
                      </a:r>
                    </a:p>
                  </a:txBody>
                  <a:tcPr vert="eaVert" anchor="ctr"/>
                </a:tc>
                <a:extLst>
                  <a:ext uri="{0D108BD9-81ED-4DB2-BD59-A6C34878D82A}">
                    <a16:rowId xmlns:a16="http://schemas.microsoft.com/office/drawing/2014/main" val="620879162"/>
                  </a:ext>
                </a:extLst>
              </a:tr>
              <a:tr h="211177">
                <a:tc>
                  <a:txBody>
                    <a:bodyPr/>
                    <a:lstStyle/>
                    <a:p>
                      <a:pPr algn="ctr"/>
                      <a:r>
                        <a:rPr kumimoji="1" lang="ja-JP" altLang="en-US" sz="1400" dirty="0">
                          <a:solidFill>
                            <a:schemeClr val="tx1"/>
                          </a:solidFill>
                        </a:rPr>
                        <a:t>１</a:t>
                      </a:r>
                    </a:p>
                  </a:txBody>
                  <a:tcPr anchor="ctr">
                    <a:solidFill>
                      <a:schemeClr val="accent6">
                        <a:lumMod val="20000"/>
                        <a:lumOff val="80000"/>
                      </a:schemeClr>
                    </a:solidFill>
                  </a:tcPr>
                </a:tc>
                <a:tc>
                  <a:txBody>
                    <a:bodyPr/>
                    <a:lstStyle/>
                    <a:p>
                      <a:pPr algn="just"/>
                      <a:r>
                        <a:rPr kumimoji="1" lang="ja-JP" altLang="en-US" sz="1400" dirty="0">
                          <a:solidFill>
                            <a:schemeClr val="tx1"/>
                          </a:solidFill>
                        </a:rPr>
                        <a:t>１　と解答しているもの。</a:t>
                      </a:r>
                    </a:p>
                  </a:txBody>
                  <a:tcPr>
                    <a:solidFill>
                      <a:schemeClr val="accent6">
                        <a:lumMod val="20000"/>
                        <a:lumOff val="80000"/>
                      </a:schemeClr>
                    </a:solidFill>
                  </a:tcPr>
                </a:tc>
                <a:tc>
                  <a:txBody>
                    <a:bodyPr/>
                    <a:lstStyle/>
                    <a:p>
                      <a:pPr algn="ct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4.5</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r>
                        <a:rPr kumimoji="1" lang="en-US" altLang="ja-JP" sz="1400" dirty="0">
                          <a:solidFill>
                            <a:schemeClr val="tx1"/>
                          </a:solidFill>
                        </a:rPr>
                        <a:t>4.5</a:t>
                      </a:r>
                      <a:endParaRPr kumimoji="1" lang="ja-JP" altLang="en-US" sz="1400" dirty="0">
                        <a:solidFill>
                          <a:schemeClr val="tx1"/>
                        </a:solidFill>
                      </a:endParaRPr>
                    </a:p>
                  </a:txBody>
                  <a:tcPr anchor="ctr">
                    <a:solidFill>
                      <a:schemeClr val="accent6">
                        <a:lumMod val="20000"/>
                        <a:lumOff val="80000"/>
                      </a:schemeClr>
                    </a:solidFill>
                  </a:tcPr>
                </a:tc>
                <a:tc>
                  <a:txBody>
                    <a:bodyPr/>
                    <a:lstStyle/>
                    <a:p>
                      <a:pPr marL="0" indent="0" algn="ctr"/>
                      <a:endParaRPr kumimoji="1" lang="ja-JP" altLang="en-US" sz="14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4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8223435"/>
                  </a:ext>
                </a:extLst>
              </a:tr>
              <a:tr h="211177">
                <a:tc>
                  <a:txBody>
                    <a:bodyPr/>
                    <a:lstStyle/>
                    <a:p>
                      <a:pPr marL="0" indent="0" algn="ctr"/>
                      <a:r>
                        <a:rPr kumimoji="1" lang="ja-JP" altLang="en-US" sz="1400" dirty="0">
                          <a:solidFill>
                            <a:schemeClr val="tx1"/>
                          </a:solidFill>
                        </a:rPr>
                        <a:t>２</a:t>
                      </a:r>
                    </a:p>
                  </a:txBody>
                  <a:tcPr anchor="ctr">
                    <a:solidFill>
                      <a:schemeClr val="accent5">
                        <a:lumMod val="20000"/>
                        <a:lumOff val="80000"/>
                      </a:schemeClr>
                    </a:solidFill>
                  </a:tcPr>
                </a:tc>
                <a:tc>
                  <a:txBody>
                    <a:bodyPr/>
                    <a:lstStyle/>
                    <a:p>
                      <a:pPr algn="just"/>
                      <a:r>
                        <a:rPr kumimoji="1" lang="ja-JP" altLang="en-US" sz="1400" dirty="0">
                          <a:solidFill>
                            <a:schemeClr val="tx1"/>
                          </a:solidFill>
                        </a:rPr>
                        <a:t>２　と解答しているもの。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12.5</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12.0</a:t>
                      </a:r>
                      <a:endParaRPr kumimoji="1" lang="ja-JP" altLang="en-US" sz="14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4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219737149"/>
                  </a:ext>
                </a:extLst>
              </a:tr>
              <a:tr h="192841">
                <a:tc>
                  <a:txBody>
                    <a:bodyPr/>
                    <a:lstStyle/>
                    <a:p>
                      <a:pPr algn="ctr"/>
                      <a:r>
                        <a:rPr kumimoji="1" lang="ja-JP" altLang="en-US" sz="1400" dirty="0">
                          <a:solidFill>
                            <a:schemeClr val="tx1"/>
                          </a:solidFill>
                        </a:rPr>
                        <a:t>３</a:t>
                      </a:r>
                    </a:p>
                  </a:txBody>
                  <a:tcPr anchor="ctr">
                    <a:noFill/>
                  </a:tcPr>
                </a:tc>
                <a:tc>
                  <a:txBody>
                    <a:bodyPr/>
                    <a:lstStyle/>
                    <a:p>
                      <a:pPr algn="just"/>
                      <a:r>
                        <a:rPr kumimoji="1" lang="ja-JP" altLang="en-US" sz="1400" dirty="0">
                          <a:solidFill>
                            <a:schemeClr val="tx1"/>
                          </a:solidFill>
                        </a:rPr>
                        <a:t>３　と解答しているもの。</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71.3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72.6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nchor="ctr">
                    <a:noFill/>
                  </a:tcPr>
                </a:tc>
                <a:tc>
                  <a:txBody>
                    <a:bodyPr/>
                    <a:lstStyle/>
                    <a:p>
                      <a:pPr algn="ctr"/>
                      <a:endParaRPr kumimoji="1" lang="ja-JP" altLang="en-US" sz="1400" dirty="0">
                        <a:solidFill>
                          <a:schemeClr val="tx1"/>
                        </a:solidFill>
                      </a:endParaRPr>
                    </a:p>
                  </a:txBody>
                  <a:tcPr anchor="ctr">
                    <a:noFill/>
                  </a:tcPr>
                </a:tc>
                <a:extLst>
                  <a:ext uri="{0D108BD9-81ED-4DB2-BD59-A6C34878D82A}">
                    <a16:rowId xmlns:a16="http://schemas.microsoft.com/office/drawing/2014/main" val="1580398011"/>
                  </a:ext>
                </a:extLst>
              </a:tr>
              <a:tr h="211177">
                <a:tc>
                  <a:txBody>
                    <a:bodyPr/>
                    <a:lstStyle/>
                    <a:p>
                      <a:pPr algn="ctr"/>
                      <a:r>
                        <a:rPr kumimoji="1" lang="ja-JP" altLang="en-US" sz="1400" dirty="0">
                          <a:solidFill>
                            <a:schemeClr val="tx1"/>
                          </a:solidFill>
                        </a:rPr>
                        <a:t>４</a:t>
                      </a:r>
                    </a:p>
                  </a:txBody>
                  <a:tcPr anchor="ctr">
                    <a:solidFill>
                      <a:schemeClr val="accent2">
                        <a:lumMod val="20000"/>
                        <a:lumOff val="80000"/>
                      </a:schemeClr>
                    </a:solidFill>
                  </a:tcPr>
                </a:tc>
                <a:tc>
                  <a:txBody>
                    <a:bodyPr/>
                    <a:lstStyle/>
                    <a:p>
                      <a:pPr algn="just"/>
                      <a:r>
                        <a:rPr kumimoji="1" lang="ja-JP" altLang="en-US" sz="1400" dirty="0">
                          <a:solidFill>
                            <a:schemeClr val="tx1"/>
                          </a:solidFill>
                        </a:rPr>
                        <a:t>４　と解答しているもの。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solidFill>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10.5</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9.9</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nchor="ctr">
                    <a:solidFill>
                      <a:schemeClr val="accent2">
                        <a:lumMod val="20000"/>
                        <a:lumOff val="80000"/>
                      </a:schemeClr>
                    </a:solidFill>
                  </a:tcPr>
                </a:tc>
                <a:tc>
                  <a:txBody>
                    <a:bodyPr/>
                    <a:lstStyle/>
                    <a:p>
                      <a:pPr algn="ctr"/>
                      <a:endParaRPr kumimoji="1" lang="ja-JP" altLang="en-US" sz="14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3730291628"/>
                  </a:ext>
                </a:extLst>
              </a:tr>
              <a:tr h="211177">
                <a:tc>
                  <a:txBody>
                    <a:bodyPr/>
                    <a:lstStyle/>
                    <a:p>
                      <a:pPr algn="ctr"/>
                      <a:r>
                        <a:rPr kumimoji="1" lang="en-US" altLang="ja-JP" sz="1400" dirty="0">
                          <a:solidFill>
                            <a:schemeClr val="tx1"/>
                          </a:solidFill>
                        </a:rPr>
                        <a:t>99</a:t>
                      </a:r>
                      <a:endParaRPr kumimoji="1" lang="ja-JP" altLang="en-US" sz="1400" dirty="0">
                        <a:solidFill>
                          <a:schemeClr val="tx1"/>
                        </a:solidFill>
                      </a:endParaRPr>
                    </a:p>
                  </a:txBody>
                  <a:tcPr anchor="ctr"/>
                </a:tc>
                <a:tc>
                  <a:txBody>
                    <a:bodyPr/>
                    <a:lstStyle/>
                    <a:p>
                      <a:pPr algn="just"/>
                      <a:r>
                        <a:rPr kumimoji="1" lang="ja-JP" altLang="en-US" sz="1400" dirty="0">
                          <a:solidFill>
                            <a:schemeClr val="tx1"/>
                          </a:solidFill>
                        </a:rPr>
                        <a:t>上記以外の解答</a:t>
                      </a:r>
                    </a:p>
                  </a:txBody>
                  <a:tcPr/>
                </a:tc>
                <a:tc>
                  <a:txBody>
                    <a:bodyPr/>
                    <a:lstStyle/>
                    <a:p>
                      <a:pPr algn="ctr"/>
                      <a:endParaRPr kumimoji="1" lang="ja-JP" altLang="en-US" sz="140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solidFill>
                            <a:schemeClr val="tx1"/>
                          </a:solidFill>
                        </a:rPr>
                        <a:t>0.3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dirty="0">
                        <a:solidFill>
                          <a:schemeClr val="tx1"/>
                        </a:solidFill>
                      </a:endParaRPr>
                    </a:p>
                  </a:txBody>
                  <a:tcPr anchor="ctr"/>
                </a:tc>
                <a:tc>
                  <a:txBody>
                    <a:bodyPr/>
                    <a:lstStyle/>
                    <a:p>
                      <a:pPr algn="ctr"/>
                      <a:endParaRPr kumimoji="1" lang="ja-JP" altLang="en-US" sz="1400" dirty="0">
                        <a:solidFill>
                          <a:schemeClr val="tx1"/>
                        </a:solidFill>
                      </a:endParaRPr>
                    </a:p>
                  </a:txBody>
                  <a:tcPr anchor="ctr"/>
                </a:tc>
                <a:extLst>
                  <a:ext uri="{0D108BD9-81ED-4DB2-BD59-A6C34878D82A}">
                    <a16:rowId xmlns:a16="http://schemas.microsoft.com/office/drawing/2014/main" val="2540675280"/>
                  </a:ext>
                </a:extLst>
              </a:tr>
              <a:tr h="231531">
                <a:tc>
                  <a:txBody>
                    <a:bodyPr/>
                    <a:lstStyle/>
                    <a:p>
                      <a:pPr algn="ctr"/>
                      <a:r>
                        <a:rPr kumimoji="1" lang="ja-JP" altLang="en-US" sz="1400" dirty="0">
                          <a:solidFill>
                            <a:schemeClr val="tx1"/>
                          </a:solidFill>
                        </a:rPr>
                        <a:t>０</a:t>
                      </a:r>
                    </a:p>
                  </a:txBody>
                  <a:tcPr anchor="ctr"/>
                </a:tc>
                <a:tc>
                  <a:txBody>
                    <a:bodyPr/>
                    <a:lstStyle/>
                    <a:p>
                      <a:pPr algn="just"/>
                      <a:r>
                        <a:rPr kumimoji="1" lang="ja-JP" altLang="en-US" sz="1400" dirty="0">
                          <a:solidFill>
                            <a:schemeClr val="tx1"/>
                          </a:solidFill>
                        </a:rPr>
                        <a:t>無解答</a:t>
                      </a:r>
                    </a:p>
                  </a:txBody>
                  <a:tcPr/>
                </a:tc>
                <a:tc>
                  <a:txBody>
                    <a:bodyPr/>
                    <a:lstStyle/>
                    <a:p>
                      <a:pPr algn="ctr"/>
                      <a:endParaRPr kumimoji="1" lang="ja-JP" altLang="en-US" sz="1400" dirty="0">
                        <a:solidFill>
                          <a:schemeClr val="tx1"/>
                        </a:solidFill>
                      </a:endParaRPr>
                    </a:p>
                  </a:txBody>
                  <a:tcPr anchor="ctr"/>
                </a:tc>
                <a:tc>
                  <a:txBody>
                    <a:bodyPr/>
                    <a:lstStyle/>
                    <a:p>
                      <a:pPr algn="ctr"/>
                      <a:r>
                        <a:rPr kumimoji="1" lang="en-US" altLang="ja-JP" sz="1400" dirty="0">
                          <a:solidFill>
                            <a:schemeClr val="tx1"/>
                          </a:solidFill>
                        </a:rPr>
                        <a:t>0.8</a:t>
                      </a:r>
                      <a:endParaRPr kumimoji="1" lang="ja-JP" altLang="en-US" sz="1400" dirty="0">
                        <a:solidFill>
                          <a:schemeClr val="tx1"/>
                        </a:solidFill>
                      </a:endParaRPr>
                    </a:p>
                  </a:txBody>
                  <a:tcPr anchor="ctr"/>
                </a:tc>
                <a:tc>
                  <a:txBody>
                    <a:bodyPr/>
                    <a:lstStyle/>
                    <a:p>
                      <a:pPr algn="ctr"/>
                      <a:r>
                        <a:rPr kumimoji="1" lang="en-US" altLang="ja-JP" sz="1400" dirty="0">
                          <a:solidFill>
                            <a:schemeClr val="tx1"/>
                          </a:solidFill>
                        </a:rPr>
                        <a:t>0.6</a:t>
                      </a:r>
                      <a:endParaRPr kumimoji="1" lang="ja-JP" altLang="en-US" sz="1400" dirty="0">
                        <a:solidFill>
                          <a:schemeClr val="tx1"/>
                        </a:solidFill>
                      </a:endParaRPr>
                    </a:p>
                  </a:txBody>
                  <a:tcPr anchor="ctr"/>
                </a:tc>
                <a:tc>
                  <a:txBody>
                    <a:bodyPr/>
                    <a:lstStyle/>
                    <a:p>
                      <a:pPr algn="ctr"/>
                      <a:endParaRPr kumimoji="1" lang="ja-JP" altLang="en-US" sz="1400" dirty="0">
                        <a:solidFill>
                          <a:schemeClr val="tx1"/>
                        </a:solidFill>
                      </a:endParaRPr>
                    </a:p>
                  </a:txBody>
                  <a:tcPr anchor="ctr"/>
                </a:tc>
                <a:tc>
                  <a:txBody>
                    <a:bodyPr/>
                    <a:lstStyle/>
                    <a:p>
                      <a:pPr algn="ctr"/>
                      <a:endParaRPr kumimoji="1" lang="ja-JP" altLang="en-US" sz="1400" dirty="0">
                        <a:solidFill>
                          <a:schemeClr val="tx1"/>
                        </a:solidFill>
                      </a:endParaRPr>
                    </a:p>
                  </a:txBody>
                  <a:tcPr anchor="ctr"/>
                </a:tc>
                <a:extLst>
                  <a:ext uri="{0D108BD9-81ED-4DB2-BD59-A6C34878D82A}">
                    <a16:rowId xmlns:a16="http://schemas.microsoft.com/office/drawing/2014/main" val="333400974"/>
                  </a:ext>
                </a:extLst>
              </a:tr>
            </a:tbl>
          </a:graphicData>
        </a:graphic>
      </p:graphicFrame>
    </p:spTree>
    <p:extLst>
      <p:ext uri="{BB962C8B-B14F-4D97-AF65-F5344CB8AC3E}">
        <p14:creationId xmlns:p14="http://schemas.microsoft.com/office/powerpoint/2010/main" val="190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32762"/>
            <a:ext cx="8928992" cy="646184"/>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8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３（２）　立体図形の性質　授業展開例</a:t>
            </a:r>
          </a:p>
        </p:txBody>
      </p:sp>
      <p:sp>
        <p:nvSpPr>
          <p:cNvPr id="42" name="吹き出し: 角を丸めた四角形 41">
            <a:extLst>
              <a:ext uri="{FF2B5EF4-FFF2-40B4-BE49-F238E27FC236}">
                <a16:creationId xmlns:a16="http://schemas.microsoft.com/office/drawing/2014/main" id="{D14DBEE2-5AB5-851A-D15B-DE2CD5D2EF50}"/>
              </a:ext>
            </a:extLst>
          </p:cNvPr>
          <p:cNvSpPr/>
          <p:nvPr/>
        </p:nvSpPr>
        <p:spPr>
          <a:xfrm>
            <a:off x="4495258" y="5697776"/>
            <a:ext cx="3173086" cy="385195"/>
          </a:xfrm>
          <a:prstGeom prst="wedgeRoundRectCallout">
            <a:avLst>
              <a:gd name="adj1" fmla="val -65173"/>
              <a:gd name="adj2" fmla="val 56335"/>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lang="ja-JP" altLang="en-US" sz="1200" dirty="0">
                <a:latin typeface="メイリオ" panose="020B0604030504040204" pitchFamily="50" charset="-128"/>
                <a:ea typeface="メイリオ" panose="020B0604030504040204" pitchFamily="50" charset="-128"/>
              </a:rPr>
              <a:t>展開図から実際に円柱を作ってみよう。</a:t>
            </a:r>
            <a:endParaRPr kumimoji="1" lang="en-US" altLang="ja-JP" sz="1200" dirty="0">
              <a:latin typeface="メイリオ" panose="020B0604030504040204" pitchFamily="50" charset="-128"/>
              <a:ea typeface="メイリオ" panose="020B0604030504040204" pitchFamily="50" charset="-128"/>
            </a:endParaRPr>
          </a:p>
        </p:txBody>
      </p:sp>
      <p:sp>
        <p:nvSpPr>
          <p:cNvPr id="49" name="吹き出し: 角を丸めた四角形 48">
            <a:extLst>
              <a:ext uri="{FF2B5EF4-FFF2-40B4-BE49-F238E27FC236}">
                <a16:creationId xmlns:a16="http://schemas.microsoft.com/office/drawing/2014/main" id="{EEAF8801-2675-7455-5AA8-FD1FB9FB494C}"/>
              </a:ext>
            </a:extLst>
          </p:cNvPr>
          <p:cNvSpPr/>
          <p:nvPr/>
        </p:nvSpPr>
        <p:spPr>
          <a:xfrm>
            <a:off x="4487629" y="2353977"/>
            <a:ext cx="4371390" cy="406381"/>
          </a:xfrm>
          <a:prstGeom prst="wedgeRoundRectCallout">
            <a:avLst>
              <a:gd name="adj1" fmla="val -63077"/>
              <a:gd name="adj2" fmla="val 2648"/>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200" dirty="0">
                <a:latin typeface="メイリオ" panose="020B0604030504040204" pitchFamily="50" charset="-128"/>
                <a:ea typeface="メイリオ" panose="020B0604030504040204" pitchFamily="50" charset="-128"/>
              </a:rPr>
              <a:t>円柱を切り開くとどんな形になるかな。予想してみよう。</a:t>
            </a:r>
            <a:endParaRPr lang="en-US" altLang="ja-JP" sz="1200" dirty="0">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85355" y="764704"/>
            <a:ext cx="8573292" cy="1390984"/>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デジタル機器を活用して、立体の具体物と見取図や展開図</a:t>
            </a:r>
            <a:r>
              <a:rPr lang="ja-JP" altLang="en-US" sz="1800" b="1">
                <a:solidFill>
                  <a:srgbClr val="002060"/>
                </a:solidFill>
                <a:latin typeface="メイリオ" panose="020B0604030504040204" pitchFamily="50" charset="-128"/>
                <a:ea typeface="メイリオ" panose="020B0604030504040204" pitchFamily="50" charset="-128"/>
              </a:rPr>
              <a:t>を結びつけて、</a:t>
            </a:r>
            <a:r>
              <a:rPr lang="ja-JP" altLang="en-US" b="1" dirty="0">
                <a:solidFill>
                  <a:srgbClr val="002060"/>
                </a:solidFill>
                <a:latin typeface="メイリオ" panose="020B0604030504040204" pitchFamily="50" charset="-128"/>
                <a:ea typeface="メイリオ" panose="020B0604030504040204" pitchFamily="50" charset="-128"/>
              </a:rPr>
              <a:t>角柱や円柱についての理解を深め、空間についての感覚を豊かにする活動を</a:t>
            </a:r>
            <a:r>
              <a:rPr lang="ja-JP" altLang="en-US" sz="1800" b="1" dirty="0">
                <a:solidFill>
                  <a:srgbClr val="002060"/>
                </a:solidFill>
                <a:latin typeface="メイリオ" panose="020B0604030504040204" pitchFamily="50" charset="-128"/>
                <a:ea typeface="メイリオ" panose="020B0604030504040204" pitchFamily="50" charset="-128"/>
              </a:rPr>
              <a:t>取り入れましょう。</a:t>
            </a:r>
            <a:endParaRPr kumimoji="1" lang="ja-JP" altLang="en-US" b="1" dirty="0"/>
          </a:p>
        </p:txBody>
      </p:sp>
      <p:sp>
        <p:nvSpPr>
          <p:cNvPr id="2" name="四角形: 角を丸くする 1">
            <a:extLst>
              <a:ext uri="{FF2B5EF4-FFF2-40B4-BE49-F238E27FC236}">
                <a16:creationId xmlns:a16="http://schemas.microsoft.com/office/drawing/2014/main" id="{43642A1B-470B-2D46-55AE-55924CD4A121}"/>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pic>
        <p:nvPicPr>
          <p:cNvPr id="28" name="Picture 2" descr="先生の男の子のイラスト（将来の夢）">
            <a:extLst>
              <a:ext uri="{FF2B5EF4-FFF2-40B4-BE49-F238E27FC236}">
                <a16:creationId xmlns:a16="http://schemas.microsoft.com/office/drawing/2014/main" id="{F5E95386-CB2E-AEF6-FE34-DE3C1B8672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1938" y="4792980"/>
            <a:ext cx="774798" cy="77479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先生の男の子のイラスト（将来の夢）">
            <a:extLst>
              <a:ext uri="{FF2B5EF4-FFF2-40B4-BE49-F238E27FC236}">
                <a16:creationId xmlns:a16="http://schemas.microsoft.com/office/drawing/2014/main" id="{F7032BFC-5BDA-C895-5111-AC822E48FE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138" y="2249441"/>
            <a:ext cx="774798" cy="774798"/>
          </a:xfrm>
          <a:prstGeom prst="rect">
            <a:avLst/>
          </a:prstGeom>
          <a:noFill/>
          <a:extLst>
            <a:ext uri="{909E8E84-426E-40DD-AFC4-6F175D3DCCD1}">
              <a14:hiddenFill xmlns:a14="http://schemas.microsoft.com/office/drawing/2010/main">
                <a:solidFill>
                  <a:srgbClr val="FFFFFF"/>
                </a:solidFill>
              </a14:hiddenFill>
            </a:ext>
          </a:extLst>
        </p:spPr>
      </p:pic>
      <p:sp>
        <p:nvSpPr>
          <p:cNvPr id="3" name="吹き出し: 角を丸めた四角形 2">
            <a:extLst>
              <a:ext uri="{FF2B5EF4-FFF2-40B4-BE49-F238E27FC236}">
                <a16:creationId xmlns:a16="http://schemas.microsoft.com/office/drawing/2014/main" id="{9A3B2029-1797-8A7E-C969-BD3F1FA1A54B}"/>
              </a:ext>
            </a:extLst>
          </p:cNvPr>
          <p:cNvSpPr/>
          <p:nvPr/>
        </p:nvSpPr>
        <p:spPr>
          <a:xfrm>
            <a:off x="5595510" y="6243834"/>
            <a:ext cx="2401187" cy="558363"/>
          </a:xfrm>
          <a:prstGeom prst="wedgeRoundRectCallout">
            <a:avLst>
              <a:gd name="adj1" fmla="val 60443"/>
              <a:gd name="adj2" fmla="val -981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自校では、どのような</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授業改善を行いますか。</a:t>
            </a:r>
          </a:p>
        </p:txBody>
      </p:sp>
      <p:pic>
        <p:nvPicPr>
          <p:cNvPr id="1030" name="Picture 6" descr="女性教師のイラスト（職業）">
            <a:extLst>
              <a:ext uri="{FF2B5EF4-FFF2-40B4-BE49-F238E27FC236}">
                <a16:creationId xmlns:a16="http://schemas.microsoft.com/office/drawing/2014/main" id="{5197DEFB-16C1-1F57-726A-37C118F908F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58" r="17130" b="54012"/>
          <a:stretch/>
        </p:blipFill>
        <p:spPr bwMode="auto">
          <a:xfrm>
            <a:off x="8205319" y="6004538"/>
            <a:ext cx="803144" cy="709493"/>
          </a:xfrm>
          <a:prstGeom prst="rect">
            <a:avLst/>
          </a:prstGeom>
          <a:noFill/>
          <a:extLst>
            <a:ext uri="{909E8E84-426E-40DD-AFC4-6F175D3DCCD1}">
              <a14:hiddenFill xmlns:a14="http://schemas.microsoft.com/office/drawing/2010/main">
                <a:solidFill>
                  <a:srgbClr val="FFFFFF"/>
                </a:solidFill>
              </a14:hiddenFill>
            </a:ext>
          </a:extLst>
        </p:spPr>
      </p:pic>
      <p:grpSp>
        <p:nvGrpSpPr>
          <p:cNvPr id="1043" name="グループ化 1042">
            <a:extLst>
              <a:ext uri="{FF2B5EF4-FFF2-40B4-BE49-F238E27FC236}">
                <a16:creationId xmlns:a16="http://schemas.microsoft.com/office/drawing/2014/main" id="{430771C9-7442-9B78-F042-4615E5779FEC}"/>
              </a:ext>
            </a:extLst>
          </p:cNvPr>
          <p:cNvGrpSpPr>
            <a:grpSpLocks noChangeAspect="1"/>
          </p:cNvGrpSpPr>
          <p:nvPr/>
        </p:nvGrpSpPr>
        <p:grpSpPr>
          <a:xfrm>
            <a:off x="617861" y="4037918"/>
            <a:ext cx="2328261" cy="2415795"/>
            <a:chOff x="2464225" y="2374398"/>
            <a:chExt cx="3617280" cy="3753279"/>
          </a:xfrm>
        </p:grpSpPr>
        <p:sp>
          <p:nvSpPr>
            <p:cNvPr id="1040" name="楕円 1039">
              <a:extLst>
                <a:ext uri="{FF2B5EF4-FFF2-40B4-BE49-F238E27FC236}">
                  <a16:creationId xmlns:a16="http://schemas.microsoft.com/office/drawing/2014/main" id="{FD309B4F-FDA6-809F-20ED-B4BECB2D823B}"/>
                </a:ext>
              </a:extLst>
            </p:cNvPr>
            <p:cNvSpPr/>
            <p:nvPr/>
          </p:nvSpPr>
          <p:spPr>
            <a:xfrm>
              <a:off x="2961000" y="2374398"/>
              <a:ext cx="1152001" cy="11520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1" name="正方形/長方形 1040">
              <a:extLst>
                <a:ext uri="{FF2B5EF4-FFF2-40B4-BE49-F238E27FC236}">
                  <a16:creationId xmlns:a16="http://schemas.microsoft.com/office/drawing/2014/main" id="{0EC4317C-4264-EB80-CBB4-18BF063BFE75}"/>
                </a:ext>
              </a:extLst>
            </p:cNvPr>
            <p:cNvSpPr/>
            <p:nvPr/>
          </p:nvSpPr>
          <p:spPr>
            <a:xfrm>
              <a:off x="2464225" y="3551316"/>
              <a:ext cx="3617280" cy="1399443"/>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2" name="楕円 1041">
              <a:extLst>
                <a:ext uri="{FF2B5EF4-FFF2-40B4-BE49-F238E27FC236}">
                  <a16:creationId xmlns:a16="http://schemas.microsoft.com/office/drawing/2014/main" id="{20F31995-C1AB-6E45-3C98-836F0E4B37DC}"/>
                </a:ext>
              </a:extLst>
            </p:cNvPr>
            <p:cNvSpPr/>
            <p:nvPr/>
          </p:nvSpPr>
          <p:spPr>
            <a:xfrm>
              <a:off x="2951694" y="4975677"/>
              <a:ext cx="1152001" cy="1152000"/>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44" name="テキスト ボックス 1043">
            <a:extLst>
              <a:ext uri="{FF2B5EF4-FFF2-40B4-BE49-F238E27FC236}">
                <a16:creationId xmlns:a16="http://schemas.microsoft.com/office/drawing/2014/main" id="{CD3C7A19-0A3D-D1F0-55F0-54EE615FAC6B}"/>
              </a:ext>
            </a:extLst>
          </p:cNvPr>
          <p:cNvSpPr txBox="1"/>
          <p:nvPr/>
        </p:nvSpPr>
        <p:spPr>
          <a:xfrm>
            <a:off x="234564" y="4594735"/>
            <a:ext cx="383297" cy="369332"/>
          </a:xfrm>
          <a:prstGeom prst="rect">
            <a:avLst/>
          </a:prstGeom>
          <a:noFill/>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Ａ</a:t>
            </a:r>
            <a:endParaRPr lang="ja-JP" altLang="en-US" dirty="0"/>
          </a:p>
        </p:txBody>
      </p:sp>
      <p:sp>
        <p:nvSpPr>
          <p:cNvPr id="1045" name="テキスト ボックス 1044">
            <a:extLst>
              <a:ext uri="{FF2B5EF4-FFF2-40B4-BE49-F238E27FC236}">
                <a16:creationId xmlns:a16="http://schemas.microsoft.com/office/drawing/2014/main" id="{63397C9B-B266-0B36-EB3F-3238335129EC}"/>
              </a:ext>
            </a:extLst>
          </p:cNvPr>
          <p:cNvSpPr txBox="1"/>
          <p:nvPr/>
        </p:nvSpPr>
        <p:spPr>
          <a:xfrm>
            <a:off x="283585" y="5661362"/>
            <a:ext cx="383297" cy="369332"/>
          </a:xfrm>
          <a:prstGeom prst="rect">
            <a:avLst/>
          </a:prstGeom>
          <a:noFill/>
        </p:spPr>
        <p:txBody>
          <a:bodyPr wrap="square">
            <a:spAutoFit/>
          </a:bodyPr>
          <a:lstStyle/>
          <a:p>
            <a:r>
              <a:rPr lang="en-US" altLang="ja-JP" b="1" dirty="0">
                <a:solidFill>
                  <a:srgbClr val="002060"/>
                </a:solidFill>
                <a:latin typeface="メイリオ" panose="020B0604030504040204" pitchFamily="50" charset="-128"/>
                <a:ea typeface="メイリオ" panose="020B0604030504040204" pitchFamily="50" charset="-128"/>
              </a:rPr>
              <a:t>B</a:t>
            </a:r>
            <a:endParaRPr lang="ja-JP" altLang="en-US" dirty="0"/>
          </a:p>
        </p:txBody>
      </p:sp>
      <p:sp>
        <p:nvSpPr>
          <p:cNvPr id="1046" name="テキスト ボックス 1045">
            <a:extLst>
              <a:ext uri="{FF2B5EF4-FFF2-40B4-BE49-F238E27FC236}">
                <a16:creationId xmlns:a16="http://schemas.microsoft.com/office/drawing/2014/main" id="{1C9479BE-C576-D1D1-5232-5D16B08F8708}"/>
              </a:ext>
            </a:extLst>
          </p:cNvPr>
          <p:cNvSpPr txBox="1"/>
          <p:nvPr/>
        </p:nvSpPr>
        <p:spPr>
          <a:xfrm>
            <a:off x="2792593" y="4490888"/>
            <a:ext cx="383297" cy="369332"/>
          </a:xfrm>
          <a:prstGeom prst="rect">
            <a:avLst/>
          </a:prstGeom>
          <a:noFill/>
        </p:spPr>
        <p:txBody>
          <a:bodyPr wrap="square">
            <a:spAutoFit/>
          </a:bodyPr>
          <a:lstStyle/>
          <a:p>
            <a:r>
              <a:rPr lang="en-US" altLang="ja-JP" b="1" dirty="0">
                <a:solidFill>
                  <a:srgbClr val="002060"/>
                </a:solidFill>
                <a:latin typeface="メイリオ" panose="020B0604030504040204" pitchFamily="50" charset="-128"/>
                <a:ea typeface="メイリオ" panose="020B0604030504040204" pitchFamily="50" charset="-128"/>
              </a:rPr>
              <a:t>D</a:t>
            </a:r>
            <a:endParaRPr lang="ja-JP" altLang="en-US" b="1" dirty="0">
              <a:solidFill>
                <a:srgbClr val="002060"/>
              </a:solidFill>
              <a:latin typeface="メイリオ" panose="020B0604030504040204" pitchFamily="50" charset="-128"/>
              <a:ea typeface="メイリオ" panose="020B0604030504040204" pitchFamily="50" charset="-128"/>
            </a:endParaRPr>
          </a:p>
        </p:txBody>
      </p:sp>
      <p:grpSp>
        <p:nvGrpSpPr>
          <p:cNvPr id="1053" name="グループ化 1052">
            <a:extLst>
              <a:ext uri="{FF2B5EF4-FFF2-40B4-BE49-F238E27FC236}">
                <a16:creationId xmlns:a16="http://schemas.microsoft.com/office/drawing/2014/main" id="{71307B38-6104-F06D-8685-3E85B0771D79}"/>
              </a:ext>
            </a:extLst>
          </p:cNvPr>
          <p:cNvGrpSpPr>
            <a:grpSpLocks noChangeAspect="1"/>
          </p:cNvGrpSpPr>
          <p:nvPr/>
        </p:nvGrpSpPr>
        <p:grpSpPr>
          <a:xfrm>
            <a:off x="715713" y="2250896"/>
            <a:ext cx="1509023" cy="1519639"/>
            <a:chOff x="3563012" y="2224758"/>
            <a:chExt cx="1848554" cy="1808237"/>
          </a:xfrm>
        </p:grpSpPr>
        <p:grpSp>
          <p:nvGrpSpPr>
            <p:cNvPr id="1038" name="グループ化 1037">
              <a:extLst>
                <a:ext uri="{FF2B5EF4-FFF2-40B4-BE49-F238E27FC236}">
                  <a16:creationId xmlns:a16="http://schemas.microsoft.com/office/drawing/2014/main" id="{F4E59F1A-0A80-B409-7C42-0CCEC98250A4}"/>
                </a:ext>
              </a:extLst>
            </p:cNvPr>
            <p:cNvGrpSpPr/>
            <p:nvPr/>
          </p:nvGrpSpPr>
          <p:grpSpPr>
            <a:xfrm>
              <a:off x="4207687" y="2304835"/>
              <a:ext cx="1203879" cy="1728160"/>
              <a:chOff x="539552" y="2476164"/>
              <a:chExt cx="1504848" cy="2159550"/>
            </a:xfrm>
          </p:grpSpPr>
          <p:cxnSp>
            <p:nvCxnSpPr>
              <p:cNvPr id="1033" name="直線コネクタ 1032">
                <a:extLst>
                  <a:ext uri="{FF2B5EF4-FFF2-40B4-BE49-F238E27FC236}">
                    <a16:creationId xmlns:a16="http://schemas.microsoft.com/office/drawing/2014/main" id="{D3BB4DA0-29C9-3FEB-C4A2-4A23014E1074}"/>
                  </a:ext>
                </a:extLst>
              </p:cNvPr>
              <p:cNvCxnSpPr>
                <a:stCxn id="1029" idx="2"/>
                <a:endCxn id="1031" idx="2"/>
              </p:cNvCxnSpPr>
              <p:nvPr/>
            </p:nvCxnSpPr>
            <p:spPr>
              <a:xfrm>
                <a:off x="539552" y="2691480"/>
                <a:ext cx="13561" cy="1728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直線コネクタ 1033">
                <a:extLst>
                  <a:ext uri="{FF2B5EF4-FFF2-40B4-BE49-F238E27FC236}">
                    <a16:creationId xmlns:a16="http://schemas.microsoft.com/office/drawing/2014/main" id="{CA3A0B54-00B0-5ACC-591B-C279F06E49EB}"/>
                  </a:ext>
                </a:extLst>
              </p:cNvPr>
              <p:cNvCxnSpPr>
                <a:cxnSpLocks/>
                <a:stCxn id="1029" idx="6"/>
                <a:endCxn id="1031" idx="6"/>
              </p:cNvCxnSpPr>
              <p:nvPr/>
            </p:nvCxnSpPr>
            <p:spPr>
              <a:xfrm>
                <a:off x="2030839" y="2691480"/>
                <a:ext cx="13561" cy="17289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37" name="正方形/長方形 1036">
                <a:extLst>
                  <a:ext uri="{FF2B5EF4-FFF2-40B4-BE49-F238E27FC236}">
                    <a16:creationId xmlns:a16="http://schemas.microsoft.com/office/drawing/2014/main" id="{8C60BA83-0DC9-90BB-103D-5D8618E94AE2}"/>
                  </a:ext>
                </a:extLst>
              </p:cNvPr>
              <p:cNvSpPr>
                <a:spLocks noChangeAspect="1"/>
              </p:cNvSpPr>
              <p:nvPr/>
            </p:nvSpPr>
            <p:spPr>
              <a:xfrm>
                <a:off x="566674" y="2687469"/>
                <a:ext cx="1458000" cy="1749303"/>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9" name="楕円 1028">
                <a:extLst>
                  <a:ext uri="{FF2B5EF4-FFF2-40B4-BE49-F238E27FC236}">
                    <a16:creationId xmlns:a16="http://schemas.microsoft.com/office/drawing/2014/main" id="{25E6AF73-9793-94F1-2FC8-8DA8D5A65B90}"/>
                  </a:ext>
                </a:extLst>
              </p:cNvPr>
              <p:cNvSpPr/>
              <p:nvPr/>
            </p:nvSpPr>
            <p:spPr>
              <a:xfrm>
                <a:off x="539552" y="2476164"/>
                <a:ext cx="1491287" cy="430632"/>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1" name="楕円 1030">
                <a:extLst>
                  <a:ext uri="{FF2B5EF4-FFF2-40B4-BE49-F238E27FC236}">
                    <a16:creationId xmlns:a16="http://schemas.microsoft.com/office/drawing/2014/main" id="{5A166279-6E64-870D-22FB-FE70F88226AA}"/>
                  </a:ext>
                </a:extLst>
              </p:cNvPr>
              <p:cNvSpPr/>
              <p:nvPr/>
            </p:nvSpPr>
            <p:spPr>
              <a:xfrm>
                <a:off x="553113" y="4205082"/>
                <a:ext cx="1491287" cy="430632"/>
              </a:xfrm>
              <a:prstGeom prst="ellipse">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cxnSp>
          <p:nvCxnSpPr>
            <p:cNvPr id="1049" name="直線コネクタ 1048">
              <a:extLst>
                <a:ext uri="{FF2B5EF4-FFF2-40B4-BE49-F238E27FC236}">
                  <a16:creationId xmlns:a16="http://schemas.microsoft.com/office/drawing/2014/main" id="{A22C5681-A19C-C0C4-8D69-0776E73FCB6B}"/>
                </a:ext>
              </a:extLst>
            </p:cNvPr>
            <p:cNvCxnSpPr>
              <a:stCxn id="1029" idx="2"/>
              <a:endCxn id="1029" idx="6"/>
            </p:cNvCxnSpPr>
            <p:nvPr/>
          </p:nvCxnSpPr>
          <p:spPr>
            <a:xfrm>
              <a:off x="4207687" y="2477140"/>
              <a:ext cx="11930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50" name="テキスト ボックス 1049">
              <a:extLst>
                <a:ext uri="{FF2B5EF4-FFF2-40B4-BE49-F238E27FC236}">
                  <a16:creationId xmlns:a16="http://schemas.microsoft.com/office/drawing/2014/main" id="{5AFE1C4B-77B3-9381-5974-C44B8D7EE685}"/>
                </a:ext>
              </a:extLst>
            </p:cNvPr>
            <p:cNvSpPr txBox="1"/>
            <p:nvPr/>
          </p:nvSpPr>
          <p:spPr>
            <a:xfrm>
              <a:off x="3563012" y="2947349"/>
              <a:ext cx="755586" cy="439473"/>
            </a:xfrm>
            <a:prstGeom prst="rect">
              <a:avLst/>
            </a:prstGeom>
            <a:noFill/>
          </p:spPr>
          <p:txBody>
            <a:bodyPr wrap="square">
              <a:spAutoFit/>
            </a:bodyPr>
            <a:lstStyle/>
            <a:p>
              <a:r>
                <a:rPr lang="en-US" altLang="ja-JP" dirty="0"/>
                <a:t>6cm</a:t>
              </a:r>
              <a:endParaRPr lang="ja-JP" altLang="en-US" dirty="0"/>
            </a:p>
          </p:txBody>
        </p:sp>
        <p:sp>
          <p:nvSpPr>
            <p:cNvPr id="1051" name="テキスト ボックス 1050">
              <a:extLst>
                <a:ext uri="{FF2B5EF4-FFF2-40B4-BE49-F238E27FC236}">
                  <a16:creationId xmlns:a16="http://schemas.microsoft.com/office/drawing/2014/main" id="{83D51F5F-9F9F-F6BF-CD95-1C8430E9FEC6}"/>
                </a:ext>
              </a:extLst>
            </p:cNvPr>
            <p:cNvSpPr txBox="1"/>
            <p:nvPr/>
          </p:nvSpPr>
          <p:spPr>
            <a:xfrm>
              <a:off x="4478783" y="2224758"/>
              <a:ext cx="667601" cy="307777"/>
            </a:xfrm>
            <a:prstGeom prst="rect">
              <a:avLst/>
            </a:prstGeom>
            <a:noFill/>
          </p:spPr>
          <p:txBody>
            <a:bodyPr wrap="square">
              <a:spAutoFit/>
            </a:bodyPr>
            <a:lstStyle/>
            <a:p>
              <a:r>
                <a:rPr lang="en-US" altLang="ja-JP" sz="1400" dirty="0"/>
                <a:t>5cm</a:t>
              </a:r>
              <a:endParaRPr lang="ja-JP" altLang="en-US" sz="1400" dirty="0"/>
            </a:p>
          </p:txBody>
        </p:sp>
      </p:grpSp>
      <p:pic>
        <p:nvPicPr>
          <p:cNvPr id="1052" name="Picture 2" descr="先生の男の子のイラスト（将来の夢）">
            <a:extLst>
              <a:ext uri="{FF2B5EF4-FFF2-40B4-BE49-F238E27FC236}">
                <a16:creationId xmlns:a16="http://schemas.microsoft.com/office/drawing/2014/main" id="{3A22C34D-C3C2-035F-002C-77AD9481DE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8191" y="5939233"/>
            <a:ext cx="774798" cy="774798"/>
          </a:xfrm>
          <a:prstGeom prst="rect">
            <a:avLst/>
          </a:prstGeom>
          <a:noFill/>
          <a:extLst>
            <a:ext uri="{909E8E84-426E-40DD-AFC4-6F175D3DCCD1}">
              <a14:hiddenFill xmlns:a14="http://schemas.microsoft.com/office/drawing/2010/main">
                <a:solidFill>
                  <a:srgbClr val="FFFFFF"/>
                </a:solidFill>
              </a14:hiddenFill>
            </a:ext>
          </a:extLst>
        </p:spPr>
      </p:pic>
      <p:sp>
        <p:nvSpPr>
          <p:cNvPr id="1054" name="テキスト ボックス 1053">
            <a:extLst>
              <a:ext uri="{FF2B5EF4-FFF2-40B4-BE49-F238E27FC236}">
                <a16:creationId xmlns:a16="http://schemas.microsoft.com/office/drawing/2014/main" id="{2B5C4468-CCCC-8A25-607D-24FD14A52DF8}"/>
              </a:ext>
            </a:extLst>
          </p:cNvPr>
          <p:cNvSpPr txBox="1"/>
          <p:nvPr/>
        </p:nvSpPr>
        <p:spPr>
          <a:xfrm>
            <a:off x="2806772" y="5693894"/>
            <a:ext cx="383297" cy="369332"/>
          </a:xfrm>
          <a:prstGeom prst="rect">
            <a:avLst/>
          </a:prstGeom>
          <a:noFill/>
        </p:spPr>
        <p:txBody>
          <a:bodyPr wrap="square">
            <a:spAutoFit/>
          </a:bodyPr>
          <a:lstStyle/>
          <a:p>
            <a:r>
              <a:rPr lang="en-US" altLang="ja-JP" b="1" dirty="0">
                <a:solidFill>
                  <a:srgbClr val="002060"/>
                </a:solidFill>
                <a:latin typeface="メイリオ" panose="020B0604030504040204" pitchFamily="50" charset="-128"/>
                <a:ea typeface="メイリオ" panose="020B0604030504040204" pitchFamily="50" charset="-128"/>
              </a:rPr>
              <a:t>C</a:t>
            </a:r>
            <a:endParaRPr lang="ja-JP" altLang="en-US" b="1" dirty="0">
              <a:solidFill>
                <a:srgbClr val="00206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C17C8733-0DD0-664A-4208-F9FC8F811242}"/>
              </a:ext>
            </a:extLst>
          </p:cNvPr>
          <p:cNvPicPr>
            <a:picLocks noChangeAspect="1"/>
          </p:cNvPicPr>
          <p:nvPr/>
        </p:nvPicPr>
        <p:blipFill>
          <a:blip r:embed="rId5"/>
          <a:stretch>
            <a:fillRect/>
          </a:stretch>
        </p:blipFill>
        <p:spPr>
          <a:xfrm>
            <a:off x="5384875" y="3525995"/>
            <a:ext cx="720940" cy="1169908"/>
          </a:xfrm>
          <a:prstGeom prst="rect">
            <a:avLst/>
          </a:prstGeom>
        </p:spPr>
      </p:pic>
      <p:sp>
        <p:nvSpPr>
          <p:cNvPr id="12" name="テキスト ボックス 11">
            <a:extLst>
              <a:ext uri="{FF2B5EF4-FFF2-40B4-BE49-F238E27FC236}">
                <a16:creationId xmlns:a16="http://schemas.microsoft.com/office/drawing/2014/main" id="{1651767D-1C7F-EE48-80BC-A973319DAA1B}"/>
              </a:ext>
            </a:extLst>
          </p:cNvPr>
          <p:cNvSpPr txBox="1"/>
          <p:nvPr/>
        </p:nvSpPr>
        <p:spPr>
          <a:xfrm>
            <a:off x="4427984" y="4856766"/>
            <a:ext cx="4585513" cy="276999"/>
          </a:xfrm>
          <a:prstGeom prst="rect">
            <a:avLst/>
          </a:prstGeom>
          <a:noFill/>
        </p:spPr>
        <p:txBody>
          <a:bodyPr wrap="square">
            <a:spAutoFit/>
          </a:bodyPr>
          <a:lstStyle/>
          <a:p>
            <a:r>
              <a:rPr lang="ja-JP" altLang="en-US" sz="1200" dirty="0"/>
              <a:t>　　　　　　　などのソフトウェアにより円柱を展開していく様子を可視化</a:t>
            </a:r>
            <a:endParaRPr lang="en-US" altLang="ja-JP" sz="1200" dirty="0"/>
          </a:p>
        </p:txBody>
      </p:sp>
      <p:pic>
        <p:nvPicPr>
          <p:cNvPr id="13" name="Picture 2" descr="先生の男の子のイラスト（将来の夢）">
            <a:extLst>
              <a:ext uri="{FF2B5EF4-FFF2-40B4-BE49-F238E27FC236}">
                <a16:creationId xmlns:a16="http://schemas.microsoft.com/office/drawing/2014/main" id="{BD7228CA-A2B3-8E50-346E-902472FBEC4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217" y="3299254"/>
            <a:ext cx="774797" cy="774797"/>
          </a:xfrm>
          <a:prstGeom prst="rect">
            <a:avLst/>
          </a:prstGeom>
          <a:noFill/>
          <a:extLst>
            <a:ext uri="{909E8E84-426E-40DD-AFC4-6F175D3DCCD1}">
              <a14:hiddenFill xmlns:a14="http://schemas.microsoft.com/office/drawing/2010/main">
                <a:solidFill>
                  <a:srgbClr val="FFFFFF"/>
                </a:solidFill>
              </a14:hiddenFill>
            </a:ext>
          </a:extLst>
        </p:spPr>
      </p:pic>
      <p:sp>
        <p:nvSpPr>
          <p:cNvPr id="14" name="吹き出し: 角を丸めた四角形 13">
            <a:extLst>
              <a:ext uri="{FF2B5EF4-FFF2-40B4-BE49-F238E27FC236}">
                <a16:creationId xmlns:a16="http://schemas.microsoft.com/office/drawing/2014/main" id="{6EF0C546-135C-41F8-EB01-CCA4204CEA2B}"/>
              </a:ext>
            </a:extLst>
          </p:cNvPr>
          <p:cNvSpPr/>
          <p:nvPr/>
        </p:nvSpPr>
        <p:spPr>
          <a:xfrm>
            <a:off x="4308763" y="3104101"/>
            <a:ext cx="4564399" cy="350705"/>
          </a:xfrm>
          <a:prstGeom prst="wedgeRoundRectCallout">
            <a:avLst>
              <a:gd name="adj1" fmla="val -58932"/>
              <a:gd name="adj2" fmla="val 34522"/>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200" dirty="0">
                <a:latin typeface="メイリオ" panose="020B0604030504040204" pitchFamily="50" charset="-128"/>
                <a:ea typeface="メイリオ" panose="020B0604030504040204" pitchFamily="50" charset="-128"/>
              </a:rPr>
              <a:t>デジタル機器を使って円柱を切り開く様子を確認してみよう。</a:t>
            </a:r>
            <a:endParaRPr lang="en-US" altLang="ja-JP" sz="1200"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E1F921EF-6821-03D2-D7AF-5C807491D92A}"/>
              </a:ext>
            </a:extLst>
          </p:cNvPr>
          <p:cNvPicPr>
            <a:picLocks noChangeAspect="1"/>
          </p:cNvPicPr>
          <p:nvPr/>
        </p:nvPicPr>
        <p:blipFill>
          <a:blip r:embed="rId6"/>
          <a:stretch>
            <a:fillRect/>
          </a:stretch>
        </p:blipFill>
        <p:spPr>
          <a:xfrm>
            <a:off x="4296454" y="3636742"/>
            <a:ext cx="611331" cy="846824"/>
          </a:xfrm>
          <a:prstGeom prst="rect">
            <a:avLst/>
          </a:prstGeom>
        </p:spPr>
      </p:pic>
      <p:grpSp>
        <p:nvGrpSpPr>
          <p:cNvPr id="22" name="グループ化 21">
            <a:extLst>
              <a:ext uri="{FF2B5EF4-FFF2-40B4-BE49-F238E27FC236}">
                <a16:creationId xmlns:a16="http://schemas.microsoft.com/office/drawing/2014/main" id="{752BDEEA-BE78-A099-48B6-2CD0879DACC1}"/>
              </a:ext>
            </a:extLst>
          </p:cNvPr>
          <p:cNvGrpSpPr/>
          <p:nvPr/>
        </p:nvGrpSpPr>
        <p:grpSpPr>
          <a:xfrm>
            <a:off x="6429155" y="3590433"/>
            <a:ext cx="1217139" cy="1159094"/>
            <a:chOff x="8032508" y="2574861"/>
            <a:chExt cx="1614986" cy="1537968"/>
          </a:xfrm>
        </p:grpSpPr>
        <p:pic>
          <p:nvPicPr>
            <p:cNvPr id="20" name="図 19">
              <a:extLst>
                <a:ext uri="{FF2B5EF4-FFF2-40B4-BE49-F238E27FC236}">
                  <a16:creationId xmlns:a16="http://schemas.microsoft.com/office/drawing/2014/main" id="{8AFF41A6-0078-36E7-CFBF-6E3554EBC921}"/>
                </a:ext>
              </a:extLst>
            </p:cNvPr>
            <p:cNvPicPr>
              <a:picLocks noChangeAspect="1"/>
            </p:cNvPicPr>
            <p:nvPr/>
          </p:nvPicPr>
          <p:blipFill>
            <a:blip r:embed="rId7"/>
            <a:stretch>
              <a:fillRect/>
            </a:stretch>
          </p:blipFill>
          <p:spPr>
            <a:xfrm>
              <a:off x="8069800" y="2574861"/>
              <a:ext cx="1577694" cy="1537968"/>
            </a:xfrm>
            <a:prstGeom prst="rect">
              <a:avLst/>
            </a:prstGeom>
          </p:spPr>
        </p:pic>
        <p:sp>
          <p:nvSpPr>
            <p:cNvPr id="21" name="正方形/長方形 20">
              <a:extLst>
                <a:ext uri="{FF2B5EF4-FFF2-40B4-BE49-F238E27FC236}">
                  <a16:creationId xmlns:a16="http://schemas.microsoft.com/office/drawing/2014/main" id="{38B42F30-883E-FB79-6D56-CFB2F3FC533C}"/>
                </a:ext>
              </a:extLst>
            </p:cNvPr>
            <p:cNvSpPr/>
            <p:nvPr/>
          </p:nvSpPr>
          <p:spPr>
            <a:xfrm>
              <a:off x="8032508" y="2620195"/>
              <a:ext cx="395778" cy="2000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3" name="吹き出し: 角を丸めた四角形 22">
            <a:extLst>
              <a:ext uri="{FF2B5EF4-FFF2-40B4-BE49-F238E27FC236}">
                <a16:creationId xmlns:a16="http://schemas.microsoft.com/office/drawing/2014/main" id="{F1FD8524-4172-C236-A3C1-9F287CA309D9}"/>
              </a:ext>
            </a:extLst>
          </p:cNvPr>
          <p:cNvSpPr/>
          <p:nvPr/>
        </p:nvSpPr>
        <p:spPr>
          <a:xfrm>
            <a:off x="4487629" y="5301208"/>
            <a:ext cx="2962155" cy="340974"/>
          </a:xfrm>
          <a:prstGeom prst="wedgeRoundRectCallout">
            <a:avLst>
              <a:gd name="adj1" fmla="val -63244"/>
              <a:gd name="adj2" fmla="val -5374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展開図に、長さを書き込んでみよう。</a:t>
            </a:r>
            <a:endParaRPr kumimoji="1" lang="en-US" altLang="ja-JP" sz="1200"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B5423E6B-3AEC-AE95-2C89-9C157FC79997}"/>
              </a:ext>
            </a:extLst>
          </p:cNvPr>
          <p:cNvGrpSpPr/>
          <p:nvPr/>
        </p:nvGrpSpPr>
        <p:grpSpPr>
          <a:xfrm>
            <a:off x="7902022" y="3537537"/>
            <a:ext cx="1165957" cy="1118870"/>
            <a:chOff x="9627843" y="2380223"/>
            <a:chExt cx="1165957" cy="1118870"/>
          </a:xfrm>
        </p:grpSpPr>
        <p:sp>
          <p:nvSpPr>
            <p:cNvPr id="9" name="正方形/長方形 8">
              <a:extLst>
                <a:ext uri="{FF2B5EF4-FFF2-40B4-BE49-F238E27FC236}">
                  <a16:creationId xmlns:a16="http://schemas.microsoft.com/office/drawing/2014/main" id="{2F052EE4-D424-8BFA-E876-6AB86B99A969}"/>
                </a:ext>
              </a:extLst>
            </p:cNvPr>
            <p:cNvSpPr/>
            <p:nvPr/>
          </p:nvSpPr>
          <p:spPr>
            <a:xfrm>
              <a:off x="9651833" y="2859121"/>
              <a:ext cx="1117978"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47399EB0-8775-E615-FECE-EE54EF74E5C6}"/>
                </a:ext>
              </a:extLst>
            </p:cNvPr>
            <p:cNvPicPr>
              <a:picLocks noChangeAspect="1"/>
            </p:cNvPicPr>
            <p:nvPr/>
          </p:nvPicPr>
          <p:blipFill>
            <a:blip r:embed="rId8"/>
            <a:stretch>
              <a:fillRect/>
            </a:stretch>
          </p:blipFill>
          <p:spPr>
            <a:xfrm>
              <a:off x="9627843" y="2380223"/>
              <a:ext cx="1165957" cy="735570"/>
            </a:xfrm>
            <a:prstGeom prst="rect">
              <a:avLst/>
            </a:prstGeom>
          </p:spPr>
        </p:pic>
        <p:sp>
          <p:nvSpPr>
            <p:cNvPr id="11" name="四角形: 角を丸くする 10">
              <a:extLst>
                <a:ext uri="{FF2B5EF4-FFF2-40B4-BE49-F238E27FC236}">
                  <a16:creationId xmlns:a16="http://schemas.microsoft.com/office/drawing/2014/main" id="{60A59976-2850-F25A-A8C0-62652B952A48}"/>
                </a:ext>
              </a:extLst>
            </p:cNvPr>
            <p:cNvSpPr/>
            <p:nvPr/>
          </p:nvSpPr>
          <p:spPr>
            <a:xfrm>
              <a:off x="9627844" y="3099415"/>
              <a:ext cx="1165956" cy="399678"/>
            </a:xfrm>
            <a:prstGeom prst="roundRect">
              <a:avLst>
                <a:gd name="adj" fmla="val 25494"/>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ctr">
                <a:lnSpc>
                  <a:spcPts val="1300"/>
                </a:lnSpc>
              </a:pPr>
              <a:r>
                <a:rPr kumimoji="1" lang="ja-JP" altLang="en-US" sz="1200" b="1" dirty="0">
                  <a:solidFill>
                    <a:schemeClr val="tx1"/>
                  </a:solidFill>
                </a:rPr>
                <a:t>連続的な変化を可視化</a:t>
              </a:r>
            </a:p>
          </p:txBody>
        </p:sp>
      </p:grpSp>
      <p:pic>
        <p:nvPicPr>
          <p:cNvPr id="26" name="図 25">
            <a:extLst>
              <a:ext uri="{FF2B5EF4-FFF2-40B4-BE49-F238E27FC236}">
                <a16:creationId xmlns:a16="http://schemas.microsoft.com/office/drawing/2014/main" id="{9BFBB751-DEA2-7F28-49D5-B51FB6AFED08}"/>
              </a:ext>
            </a:extLst>
          </p:cNvPr>
          <p:cNvPicPr>
            <a:picLocks noChangeAspect="1"/>
          </p:cNvPicPr>
          <p:nvPr/>
        </p:nvPicPr>
        <p:blipFill rotWithShape="1">
          <a:blip r:embed="rId9"/>
          <a:srcRect l="7476" t="9400" r="81650" b="85934"/>
          <a:stretch/>
        </p:blipFill>
        <p:spPr>
          <a:xfrm>
            <a:off x="4082784" y="4802303"/>
            <a:ext cx="1106931" cy="267114"/>
          </a:xfrm>
          <a:prstGeom prst="rect">
            <a:avLst/>
          </a:prstGeom>
        </p:spPr>
      </p:pic>
    </p:spTree>
    <p:extLst>
      <p:ext uri="{BB962C8B-B14F-4D97-AF65-F5344CB8AC3E}">
        <p14:creationId xmlns:p14="http://schemas.microsoft.com/office/powerpoint/2010/main" val="107869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75401"/>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算数 ４ （３）　異種の二つの量の割合</a:t>
            </a:r>
            <a:endParaRPr lang="ja-JP" altLang="en-US" sz="24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16973" y="704890"/>
            <a:ext cx="8648521" cy="707886"/>
          </a:xfrm>
          <a:prstGeom prst="rect">
            <a:avLst/>
          </a:prstGeom>
          <a:noFill/>
        </p:spPr>
        <p:txBody>
          <a:bodyPr wrap="none" rtlCol="0">
            <a:spAutoFit/>
          </a:bodyPr>
          <a:lstStyle/>
          <a:p>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出題の趣旨</a:t>
            </a:r>
            <a:r>
              <a:rPr kumimoji="1" lang="en-US" altLang="ja-JP" sz="2000" b="1" dirty="0">
                <a:latin typeface="メイリオ" panose="020B0604030504040204" pitchFamily="50" charset="-128"/>
                <a:ea typeface="メイリオ" panose="020B0604030504040204" pitchFamily="50" charset="-128"/>
              </a:rPr>
              <a:t>】</a:t>
            </a:r>
            <a:r>
              <a:rPr kumimoji="1" lang="ja-JP" altLang="en-US" sz="2000" b="1" dirty="0">
                <a:latin typeface="メイリオ" panose="020B0604030504040204" pitchFamily="50" charset="-128"/>
                <a:ea typeface="メイリオ" panose="020B0604030504040204" pitchFamily="50" charset="-128"/>
              </a:rPr>
              <a:t>道のりが等しい場合の速さについて、時間を基に判断し、</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kumimoji="1" lang="ja-JP" altLang="en-US" sz="2000" b="1" dirty="0">
                <a:latin typeface="メイリオ" panose="020B0604030504040204" pitchFamily="50" charset="-128"/>
                <a:ea typeface="メイリオ" panose="020B0604030504040204" pitchFamily="50" charset="-128"/>
              </a:rPr>
              <a:t>その理由を言葉や数を用いて記述できるかどうかをみる。</a:t>
            </a:r>
            <a:endParaRPr lang="en-US" altLang="ja-JP" sz="2000" b="1"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FB65997F-B896-0C2E-6680-AFA0AE30DD97}"/>
              </a:ext>
            </a:extLst>
          </p:cNvPr>
          <p:cNvPicPr>
            <a:picLocks noChangeAspect="1"/>
          </p:cNvPicPr>
          <p:nvPr/>
        </p:nvPicPr>
        <p:blipFill rotWithShape="1">
          <a:blip r:embed="rId3"/>
          <a:srcRect r="17939" b="85235"/>
          <a:stretch/>
        </p:blipFill>
        <p:spPr>
          <a:xfrm>
            <a:off x="251520" y="1306172"/>
            <a:ext cx="2952328" cy="569085"/>
          </a:xfrm>
          <a:prstGeom prst="rect">
            <a:avLst/>
          </a:prstGeom>
        </p:spPr>
      </p:pic>
      <p:pic>
        <p:nvPicPr>
          <p:cNvPr id="23" name="図 22">
            <a:extLst>
              <a:ext uri="{FF2B5EF4-FFF2-40B4-BE49-F238E27FC236}">
                <a16:creationId xmlns:a16="http://schemas.microsoft.com/office/drawing/2014/main" id="{E021111E-8946-25BA-7D09-911097506387}"/>
              </a:ext>
            </a:extLst>
          </p:cNvPr>
          <p:cNvPicPr>
            <a:picLocks noChangeAspect="1"/>
          </p:cNvPicPr>
          <p:nvPr/>
        </p:nvPicPr>
        <p:blipFill rotWithShape="1">
          <a:blip r:embed="rId4"/>
          <a:srcRect b="40555"/>
          <a:stretch/>
        </p:blipFill>
        <p:spPr>
          <a:xfrm>
            <a:off x="467389" y="1833000"/>
            <a:ext cx="3534858" cy="2755791"/>
          </a:xfrm>
          <a:prstGeom prst="rect">
            <a:avLst/>
          </a:prstGeom>
        </p:spPr>
      </p:pic>
      <p:sp>
        <p:nvSpPr>
          <p:cNvPr id="22" name="テキスト ボックス 21">
            <a:extLst>
              <a:ext uri="{FF2B5EF4-FFF2-40B4-BE49-F238E27FC236}">
                <a16:creationId xmlns:a16="http://schemas.microsoft.com/office/drawing/2014/main" id="{764ECCD3-3511-E22B-882C-32B95FF925A0}"/>
              </a:ext>
            </a:extLst>
          </p:cNvPr>
          <p:cNvSpPr txBox="1"/>
          <p:nvPr/>
        </p:nvSpPr>
        <p:spPr>
          <a:xfrm>
            <a:off x="4800645" y="1489636"/>
            <a:ext cx="4248472" cy="5316199"/>
          </a:xfrm>
          <a:prstGeom prst="rect">
            <a:avLst/>
          </a:prstGeom>
          <a:noFill/>
        </p:spPr>
        <p:txBody>
          <a:bodyPr wrap="square" rtlCol="0">
            <a:spAutoFit/>
          </a:bodyPr>
          <a:lstStyle/>
          <a:p>
            <a:pPr algn="just">
              <a:lnSpc>
                <a:spcPts val="1700"/>
              </a:lnSpc>
            </a:pP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正答の条件</a:t>
            </a:r>
            <a:r>
              <a:rPr lang="en-US" altLang="ja-JP" sz="1200" b="1" dirty="0">
                <a:latin typeface="メイリオ" panose="020B0604030504040204" pitchFamily="50" charset="-128"/>
                <a:ea typeface="メイリオ" panose="020B0604030504040204" pitchFamily="50" charset="-128"/>
              </a:rPr>
              <a:t>】</a:t>
            </a:r>
          </a:p>
          <a:p>
            <a:pPr marL="180975" algn="just">
              <a:lnSpc>
                <a:spcPts val="1700"/>
              </a:lnSpc>
            </a:pPr>
            <a:r>
              <a:rPr lang="ja-JP" altLang="en-US" sz="1200" b="1" dirty="0">
                <a:latin typeface="メイリオ" panose="020B0604030504040204" pitchFamily="50" charset="-128"/>
                <a:ea typeface="メイリオ" panose="020B0604030504040204" pitchFamily="50" charset="-128"/>
              </a:rPr>
              <a:t>　番号を １ と選び、次のＡ又はＢのいずれかで、それぞれＡ①、Ａ②の全てまたはＢ①、</a:t>
            </a:r>
            <a:r>
              <a:rPr lang="en-US" altLang="ja-JP" sz="1200" b="1" dirty="0">
                <a:latin typeface="メイリオ" panose="020B0604030504040204" pitchFamily="50" charset="-128"/>
                <a:ea typeface="メイリオ" panose="020B0604030504040204" pitchFamily="50" charset="-128"/>
              </a:rPr>
              <a:t>B</a:t>
            </a:r>
            <a:r>
              <a:rPr lang="ja-JP" altLang="en-US" sz="1200" b="1" dirty="0">
                <a:latin typeface="メイリオ" panose="020B0604030504040204" pitchFamily="50" charset="-128"/>
                <a:ea typeface="メイリオ" panose="020B0604030504040204" pitchFamily="50" charset="-128"/>
              </a:rPr>
              <a:t>②の全てを書いている。</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Ａ　道のりが等しいことと、かかった時間を基に、</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わけを書いている。</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A</a:t>
            </a:r>
            <a:r>
              <a:rPr lang="ja-JP" altLang="en-US" sz="1200" b="1" dirty="0">
                <a:latin typeface="メイリオ" panose="020B0604030504040204" pitchFamily="50" charset="-128"/>
                <a:ea typeface="メイリオ" panose="020B0604030504040204" pitchFamily="50" charset="-128"/>
              </a:rPr>
              <a:t>①　かなたさんとほのかさんが歩いた道のりが</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等しいことを表す言葉や数</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A</a:t>
            </a:r>
            <a:r>
              <a:rPr lang="ja-JP" altLang="en-US" sz="1200" b="1" dirty="0">
                <a:latin typeface="メイリオ" panose="020B0604030504040204" pitchFamily="50" charset="-128"/>
                <a:ea typeface="メイリオ" panose="020B0604030504040204" pitchFamily="50" charset="-128"/>
              </a:rPr>
              <a:t>②　かなたさんがかかった時間がほのかさんが</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かかった時間よりも短いことを表す言葉や数</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B</a:t>
            </a:r>
            <a:r>
              <a:rPr lang="ja-JP" altLang="en-US" sz="1200" b="1" dirty="0">
                <a:latin typeface="メイリオ" panose="020B0604030504040204" pitchFamily="50" charset="-128"/>
                <a:ea typeface="メイリオ" panose="020B0604030504040204" pitchFamily="50" charset="-128"/>
              </a:rPr>
              <a:t>　かなたさんとほのかさんのそれぞれの歩く速さを</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基に、わけを書いている。</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B</a:t>
            </a:r>
            <a:r>
              <a:rPr lang="ja-JP" altLang="en-US" sz="1200" b="1" dirty="0">
                <a:latin typeface="メイリオ" panose="020B0604030504040204" pitchFamily="50" charset="-128"/>
                <a:ea typeface="メイリオ" panose="020B0604030504040204" pitchFamily="50" charset="-128"/>
              </a:rPr>
              <a:t>①　かなたさんの歩く速さを表す数や式、言葉</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B</a:t>
            </a:r>
            <a:r>
              <a:rPr lang="ja-JP" altLang="en-US" sz="1200" b="1" dirty="0">
                <a:latin typeface="メイリオ" panose="020B0604030504040204" pitchFamily="50" charset="-128"/>
                <a:ea typeface="メイリオ" panose="020B0604030504040204" pitchFamily="50" charset="-128"/>
              </a:rPr>
              <a:t>②　ほのかさんの歩く速さを表す数や式、言葉</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正答例</a:t>
            </a:r>
            <a:r>
              <a:rPr lang="en-US" altLang="ja-JP" sz="1200" b="1" dirty="0">
                <a:latin typeface="メイリオ" panose="020B0604030504040204" pitchFamily="50" charset="-128"/>
                <a:ea typeface="メイリオ" panose="020B0604030504040204" pitchFamily="50" charset="-128"/>
              </a:rPr>
              <a:t>】</a:t>
            </a: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番号</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１</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わけ</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かなたさんとほのかさんが歩いた道のりは、</a:t>
            </a:r>
            <a:endParaRPr lang="en-US" altLang="ja-JP" sz="1200" b="1" dirty="0">
              <a:latin typeface="メイリオ" panose="020B0604030504040204" pitchFamily="50" charset="-128"/>
              <a:ea typeface="メイリオ" panose="020B0604030504040204" pitchFamily="50" charset="-128"/>
            </a:endParaRPr>
          </a:p>
          <a:p>
            <a:pPr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900</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300</a:t>
            </a:r>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1200</a:t>
            </a:r>
            <a:r>
              <a:rPr lang="ja-JP" altLang="en-US" sz="1200" b="1" dirty="0">
                <a:latin typeface="メイリオ" panose="020B0604030504040204" pitchFamily="50" charset="-128"/>
                <a:ea typeface="メイリオ" panose="020B0604030504040204" pitchFamily="50" charset="-128"/>
              </a:rPr>
              <a:t>で、</a:t>
            </a:r>
            <a:r>
              <a:rPr lang="en-US" altLang="ja-JP" sz="1200" b="1" dirty="0">
                <a:latin typeface="メイリオ" panose="020B0604030504040204" pitchFamily="50" charset="-128"/>
                <a:ea typeface="メイリオ" panose="020B0604030504040204" pitchFamily="50" charset="-128"/>
              </a:rPr>
              <a:t>1200</a:t>
            </a:r>
            <a:r>
              <a:rPr lang="ja-JP" altLang="en-US" sz="1200" b="1" dirty="0">
                <a:latin typeface="メイリオ" panose="020B0604030504040204" pitchFamily="50" charset="-128"/>
                <a:ea typeface="メイリオ" panose="020B0604030504040204" pitchFamily="50" charset="-128"/>
              </a:rPr>
              <a:t>ｍです。</a:t>
            </a:r>
            <a:endParaRPr lang="en-US" altLang="ja-JP" sz="1200" b="1" dirty="0">
              <a:latin typeface="メイリオ" panose="020B0604030504040204" pitchFamily="50" charset="-128"/>
              <a:ea typeface="メイリオ" panose="020B0604030504040204" pitchFamily="50" charset="-128"/>
            </a:endParaRPr>
          </a:p>
          <a:p>
            <a:pPr marL="271463" algn="just">
              <a:lnSpc>
                <a:spcPts val="1700"/>
              </a:lnSpc>
            </a:pPr>
            <a:r>
              <a:rPr lang="ja-JP" altLang="en-US" sz="1200" b="1" dirty="0">
                <a:latin typeface="メイリオ" panose="020B0604030504040204" pitchFamily="50" charset="-128"/>
                <a:ea typeface="メイリオ" panose="020B0604030504040204" pitchFamily="50" charset="-128"/>
              </a:rPr>
              <a:t>　　　　かなたさんとほのかさんが歩いた道のりは、</a:t>
            </a:r>
            <a:endParaRPr lang="en-US" altLang="ja-JP" sz="1200" b="1" dirty="0">
              <a:latin typeface="メイリオ" panose="020B0604030504040204" pitchFamily="50" charset="-128"/>
              <a:ea typeface="メイリオ" panose="020B0604030504040204" pitchFamily="50" charset="-128"/>
            </a:endParaRPr>
          </a:p>
          <a:p>
            <a:pPr marL="271463" algn="just">
              <a:lnSpc>
                <a:spcPts val="1700"/>
              </a:lnSpc>
            </a:pPr>
            <a:r>
              <a:rPr lang="ja-JP" altLang="en-US" sz="1200" b="1" dirty="0">
                <a:latin typeface="メイリオ" panose="020B0604030504040204" pitchFamily="50" charset="-128"/>
                <a:ea typeface="メイリオ" panose="020B0604030504040204" pitchFamily="50" charset="-128"/>
              </a:rPr>
              <a:t>　　　</a:t>
            </a:r>
            <a:r>
              <a:rPr lang="en-US" altLang="ja-JP" sz="1200" b="1" dirty="0">
                <a:latin typeface="メイリオ" panose="020B0604030504040204" pitchFamily="50" charset="-128"/>
                <a:ea typeface="メイリオ" panose="020B0604030504040204" pitchFamily="50" charset="-128"/>
              </a:rPr>
              <a:t>1200m</a:t>
            </a:r>
            <a:r>
              <a:rPr lang="ja-JP" altLang="en-US" sz="1200" b="1" dirty="0">
                <a:latin typeface="メイリオ" panose="020B0604030504040204" pitchFamily="50" charset="-128"/>
                <a:ea typeface="メイリオ" panose="020B0604030504040204" pitchFamily="50" charset="-128"/>
              </a:rPr>
              <a:t>で同じです。</a:t>
            </a:r>
            <a:endParaRPr lang="en-US" altLang="ja-JP" sz="1200" b="1" dirty="0">
              <a:latin typeface="メイリオ" panose="020B0604030504040204" pitchFamily="50" charset="-128"/>
              <a:ea typeface="メイリオ" panose="020B0604030504040204" pitchFamily="50" charset="-128"/>
            </a:endParaRPr>
          </a:p>
          <a:p>
            <a:pPr marL="271463" algn="just">
              <a:lnSpc>
                <a:spcPts val="1700"/>
              </a:lnSpc>
            </a:pPr>
            <a:r>
              <a:rPr lang="ja-JP" altLang="en-US" sz="1200" b="1" dirty="0">
                <a:latin typeface="メイリオ" panose="020B0604030504040204" pitchFamily="50" charset="-128"/>
                <a:ea typeface="メイリオ" panose="020B0604030504040204" pitchFamily="50" charset="-128"/>
              </a:rPr>
              <a:t>　　　　かかった時間は、かなたさんの方が短いです。</a:t>
            </a:r>
            <a:endParaRPr lang="en-US" altLang="ja-JP" sz="1200" b="1" dirty="0">
              <a:latin typeface="メイリオ" panose="020B0604030504040204" pitchFamily="50" charset="-128"/>
              <a:ea typeface="メイリオ" panose="020B0604030504040204" pitchFamily="50" charset="-128"/>
            </a:endParaRPr>
          </a:p>
          <a:p>
            <a:pPr marL="271463" algn="just">
              <a:lnSpc>
                <a:spcPts val="1700"/>
              </a:lnSpc>
            </a:pPr>
            <a:r>
              <a:rPr lang="ja-JP" altLang="en-US" sz="1200" b="1" dirty="0">
                <a:latin typeface="メイリオ" panose="020B0604030504040204" pitchFamily="50" charset="-128"/>
                <a:ea typeface="メイリオ" panose="020B0604030504040204" pitchFamily="50" charset="-128"/>
              </a:rPr>
              <a:t>　　　道のりが同じとき、時間が短いほど速さが速い</a:t>
            </a:r>
            <a:endParaRPr lang="en-US" altLang="ja-JP" sz="1200" b="1" dirty="0">
              <a:latin typeface="メイリオ" panose="020B0604030504040204" pitchFamily="50" charset="-128"/>
              <a:ea typeface="メイリオ" panose="020B0604030504040204" pitchFamily="50" charset="-128"/>
            </a:endParaRPr>
          </a:p>
          <a:p>
            <a:pPr marL="271463" algn="just">
              <a:lnSpc>
                <a:spcPts val="1700"/>
              </a:lnSpc>
            </a:pPr>
            <a:r>
              <a:rPr lang="ja-JP" altLang="en-US" sz="1200" b="1" dirty="0">
                <a:latin typeface="メイリオ" panose="020B0604030504040204" pitchFamily="50" charset="-128"/>
                <a:ea typeface="メイリオ" panose="020B0604030504040204" pitchFamily="50" charset="-128"/>
              </a:rPr>
              <a:t>　　　ので、かなたさんの方が速いです。</a:t>
            </a:r>
            <a:endParaRPr lang="en-US" altLang="ja-JP" sz="12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47B0F867-8628-556B-E26D-8738190F1EEB}"/>
              </a:ext>
            </a:extLst>
          </p:cNvPr>
          <p:cNvPicPr>
            <a:picLocks noChangeAspect="1"/>
          </p:cNvPicPr>
          <p:nvPr/>
        </p:nvPicPr>
        <p:blipFill>
          <a:blip r:embed="rId5"/>
          <a:stretch>
            <a:fillRect/>
          </a:stretch>
        </p:blipFill>
        <p:spPr>
          <a:xfrm>
            <a:off x="611560" y="4451917"/>
            <a:ext cx="3024491" cy="1681008"/>
          </a:xfrm>
          <a:prstGeom prst="rect">
            <a:avLst/>
          </a:prstGeom>
        </p:spPr>
      </p:pic>
      <p:sp>
        <p:nvSpPr>
          <p:cNvPr id="2" name="角丸四角形 7">
            <a:extLst>
              <a:ext uri="{FF2B5EF4-FFF2-40B4-BE49-F238E27FC236}">
                <a16:creationId xmlns:a16="http://schemas.microsoft.com/office/drawing/2014/main" id="{10B28654-01D2-B9EF-54C6-A21953A96646}"/>
              </a:ext>
            </a:extLst>
          </p:cNvPr>
          <p:cNvSpPr/>
          <p:nvPr/>
        </p:nvSpPr>
        <p:spPr>
          <a:xfrm>
            <a:off x="2922204" y="5602699"/>
            <a:ext cx="2592288" cy="1214814"/>
          </a:xfrm>
          <a:prstGeom prst="roundRect">
            <a:avLst>
              <a:gd name="adj" fmla="val 7999"/>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a:solidFill>
                  <a:srgbClr val="000000"/>
                </a:solidFill>
                <a:latin typeface="メイリオ" panose="020B0604030504040204" pitchFamily="50" charset="-128"/>
                <a:ea typeface="メイリオ" panose="020B0604030504040204" pitchFamily="50" charset="-128"/>
              </a:rPr>
              <a:t>広島県　</a:t>
            </a:r>
            <a:r>
              <a:rPr lang="en-US" altLang="ja-JP" sz="2400" dirty="0">
                <a:solidFill>
                  <a:schemeClr val="tx1"/>
                </a:solidFill>
                <a:latin typeface="メイリオ" panose="020B0604030504040204" pitchFamily="50" charset="-128"/>
                <a:ea typeface="メイリオ" panose="020B0604030504040204" pitchFamily="50" charset="-128"/>
              </a:rPr>
              <a:t>30.4</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全　国　</a:t>
            </a:r>
            <a:r>
              <a:rPr lang="en-US" altLang="ja-JP" sz="2400" dirty="0">
                <a:solidFill>
                  <a:schemeClr val="tx1"/>
                </a:solidFill>
                <a:latin typeface="メイリオ" panose="020B0604030504040204" pitchFamily="50" charset="-128"/>
                <a:ea typeface="メイリオ" panose="020B0604030504040204" pitchFamily="50" charset="-128"/>
              </a:rPr>
              <a:t>31.0</a:t>
            </a:r>
            <a:r>
              <a:rPr lang="ja-JP" altLang="en-US" sz="2400" dirty="0">
                <a:solidFill>
                  <a:schemeClr val="tx1"/>
                </a:solidFill>
                <a:latin typeface="メイリオ" panose="020B0604030504040204" pitchFamily="50" charset="-128"/>
                <a:ea typeface="メイリオ" panose="020B0604030504040204" pitchFamily="50" charset="-128"/>
              </a:rPr>
              <a:t>％</a:t>
            </a:r>
            <a:endParaRPr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rgbClr val="000000"/>
                </a:solidFill>
                <a:latin typeface="メイリオ" panose="020B0604030504040204" pitchFamily="50" charset="-128"/>
                <a:ea typeface="メイリオ" panose="020B0604030504040204" pitchFamily="50" charset="-128"/>
              </a:rPr>
              <a:t>　差　  </a:t>
            </a:r>
            <a:r>
              <a:rPr kumimoji="1" lang="ja-JP" altLang="en-US" sz="2400" b="1" dirty="0">
                <a:solidFill>
                  <a:srgbClr val="FF0000"/>
                </a:solidFill>
                <a:latin typeface="メイリオ" panose="020B0604030504040204" pitchFamily="50" charset="-128"/>
                <a:ea typeface="メイリオ" panose="020B0604030504040204" pitchFamily="50" charset="-128"/>
              </a:rPr>
              <a:t>－</a:t>
            </a:r>
            <a:r>
              <a:rPr kumimoji="1" lang="en-US" altLang="ja-JP" sz="2400" b="1">
                <a:solidFill>
                  <a:srgbClr val="FF0000"/>
                </a:solidFill>
                <a:latin typeface="メイリオ" panose="020B0604030504040204" pitchFamily="50" charset="-128"/>
                <a:ea typeface="メイリオ" panose="020B0604030504040204" pitchFamily="50" charset="-128"/>
              </a:rPr>
              <a:t>0</a:t>
            </a:r>
            <a:r>
              <a:rPr lang="en-US" altLang="ja-JP" sz="2400" b="1">
                <a:solidFill>
                  <a:srgbClr val="FF0000"/>
                </a:solidFill>
                <a:latin typeface="メイリオ" panose="020B0604030504040204" pitchFamily="50" charset="-128"/>
                <a:ea typeface="メイリオ" panose="020B0604030504040204" pitchFamily="50" charset="-128"/>
              </a:rPr>
              <a:t>.6</a:t>
            </a:r>
            <a:r>
              <a:rPr kumimoji="1" lang="ja-JP" altLang="en-US" sz="2400" b="1">
                <a:solidFill>
                  <a:srgbClr val="FF0000"/>
                </a:solidFill>
                <a:latin typeface="メイリオ" panose="020B0604030504040204" pitchFamily="50" charset="-128"/>
                <a:ea typeface="メイリオ" panose="020B0604030504040204" pitchFamily="50" charset="-128"/>
              </a:rPr>
              <a:t>㌽</a:t>
            </a:r>
            <a:endParaRPr kumimoji="1" lang="ja-JP" altLang="en-US" sz="2400" b="1" dirty="0">
              <a:solidFill>
                <a:srgbClr val="FF0000"/>
              </a:solidFill>
            </a:endParaRPr>
          </a:p>
        </p:txBody>
      </p:sp>
    </p:spTree>
    <p:extLst>
      <p:ext uri="{BB962C8B-B14F-4D97-AF65-F5344CB8AC3E}">
        <p14:creationId xmlns:p14="http://schemas.microsoft.com/office/powerpoint/2010/main" val="368396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7504" y="44624"/>
            <a:ext cx="8928992" cy="499349"/>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0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４ （３）異種の二つの量の割合　解答類型分析シート</a:t>
            </a:r>
            <a:endParaRPr lang="ja-JP" altLang="en-US" sz="2000" b="1" spc="-15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四角形: 角を丸くする 1">
            <a:extLst>
              <a:ext uri="{FF2B5EF4-FFF2-40B4-BE49-F238E27FC236}">
                <a16:creationId xmlns:a16="http://schemas.microsoft.com/office/drawing/2014/main" id="{0F537BFF-D7BC-2206-7BFF-42452991AB78}"/>
              </a:ext>
            </a:extLst>
          </p:cNvPr>
          <p:cNvSpPr/>
          <p:nvPr/>
        </p:nvSpPr>
        <p:spPr>
          <a:xfrm>
            <a:off x="71501" y="5157192"/>
            <a:ext cx="1332147" cy="1304751"/>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tx2"/>
              </a:solidFill>
              <a:latin typeface="メイリオ" panose="020B0604030504040204" pitchFamily="50" charset="-128"/>
              <a:ea typeface="メイリオ" panose="020B0604030504040204" pitchFamily="50" charset="-128"/>
            </a:endParaRPr>
          </a:p>
          <a:p>
            <a:endParaRPr lang="en-US" altLang="ja-JP" sz="1200" b="1" dirty="0">
              <a:solidFill>
                <a:schemeClr val="tx2"/>
              </a:solidFill>
              <a:latin typeface="メイリオ" panose="020B0604030504040204" pitchFamily="50" charset="-128"/>
              <a:ea typeface="メイリオ" panose="020B0604030504040204" pitchFamily="50" charset="-128"/>
            </a:endParaRPr>
          </a:p>
          <a:p>
            <a:endParaRPr kumimoji="1" lang="en-US" altLang="ja-JP" sz="1600" b="1" dirty="0">
              <a:solidFill>
                <a:schemeClr val="tx2"/>
              </a:solidFill>
              <a:latin typeface="メイリオ" panose="020B0604030504040204" pitchFamily="50" charset="-128"/>
              <a:ea typeface="メイリオ" panose="020B0604030504040204" pitchFamily="50" charset="-128"/>
            </a:endParaRPr>
          </a:p>
          <a:p>
            <a:endParaRPr lang="en-US" altLang="ja-JP" sz="1600" b="1" dirty="0">
              <a:solidFill>
                <a:schemeClr val="tx2"/>
              </a:solidFill>
              <a:latin typeface="メイリオ" panose="020B0604030504040204" pitchFamily="50" charset="-128"/>
              <a:ea typeface="メイリオ" panose="020B0604030504040204" pitchFamily="50" charset="-128"/>
            </a:endParaRPr>
          </a:p>
          <a:p>
            <a:pPr algn="ctr">
              <a:lnSpc>
                <a:spcPts val="2500"/>
              </a:lnSpc>
            </a:pPr>
            <a:r>
              <a:rPr kumimoji="1" lang="ja-JP" altLang="en-US" sz="3200" b="1" dirty="0">
                <a:solidFill>
                  <a:schemeClr val="tx2"/>
                </a:solidFill>
                <a:latin typeface="メイリオ" panose="020B0604030504040204" pitchFamily="50" charset="-128"/>
                <a:ea typeface="メイリオ" panose="020B0604030504040204" pitchFamily="50" charset="-128"/>
              </a:rPr>
              <a:t>２</a:t>
            </a:r>
            <a:endParaRPr kumimoji="1" lang="en-US" altLang="ja-JP" sz="3200" b="1" dirty="0">
              <a:solidFill>
                <a:schemeClr val="tx2"/>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80B60D1F-CE84-2093-320E-AA9D7E086E17}"/>
              </a:ext>
            </a:extLst>
          </p:cNvPr>
          <p:cNvSpPr/>
          <p:nvPr/>
        </p:nvSpPr>
        <p:spPr>
          <a:xfrm>
            <a:off x="85760" y="5175425"/>
            <a:ext cx="1332147" cy="423440"/>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反応率の</a:t>
            </a:r>
            <a:endParaRPr lang="en-US" altLang="ja-JP" sz="1400" b="1" dirty="0">
              <a:solidFill>
                <a:schemeClr val="bg1"/>
              </a:solidFill>
              <a:latin typeface="メイリオ" panose="020B0604030504040204" pitchFamily="50" charset="-128"/>
              <a:ea typeface="メイリオ" panose="020B0604030504040204" pitchFamily="50" charset="-128"/>
            </a:endParaRPr>
          </a:p>
          <a:p>
            <a:pPr algn="ctr">
              <a:lnSpc>
                <a:spcPts val="1400"/>
              </a:lnSpc>
            </a:pPr>
            <a:r>
              <a:rPr lang="ja-JP" altLang="en-US" sz="1400" b="1" dirty="0">
                <a:solidFill>
                  <a:schemeClr val="bg1"/>
                </a:solidFill>
                <a:latin typeface="メイリオ" panose="020B0604030504040204" pitchFamily="50" charset="-128"/>
                <a:ea typeface="メイリオ" panose="020B0604030504040204" pitchFamily="50" charset="-128"/>
              </a:rPr>
              <a:t>高い誤答</a:t>
            </a:r>
            <a:endParaRPr kumimoji="1" lang="ja-JP" altLang="en-US" sz="1400" b="1" dirty="0">
              <a:solidFill>
                <a:schemeClr val="bg1"/>
              </a:solidFill>
              <a:latin typeface="メイリオ" panose="020B0604030504040204" pitchFamily="50" charset="-128"/>
              <a:ea typeface="メイリオ" panose="020B0604030504040204" pitchFamily="50" charset="-128"/>
            </a:endParaRPr>
          </a:p>
        </p:txBody>
      </p:sp>
      <p:sp>
        <p:nvSpPr>
          <p:cNvPr id="4" name="四角形: 角を丸くする 3">
            <a:extLst>
              <a:ext uri="{FF2B5EF4-FFF2-40B4-BE49-F238E27FC236}">
                <a16:creationId xmlns:a16="http://schemas.microsoft.com/office/drawing/2014/main" id="{DCD7DA41-9256-995C-7507-E8CEDC1FEDED}"/>
              </a:ext>
            </a:extLst>
          </p:cNvPr>
          <p:cNvSpPr/>
          <p:nvPr/>
        </p:nvSpPr>
        <p:spPr>
          <a:xfrm>
            <a:off x="2141726" y="4869160"/>
            <a:ext cx="6863241" cy="1988839"/>
          </a:xfrm>
          <a:prstGeom prst="roundRect">
            <a:avLst>
              <a:gd name="adj" fmla="val 9049"/>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just">
              <a:lnSpc>
                <a:spcPts val="1900"/>
              </a:lnSpc>
            </a:pPr>
            <a:r>
              <a:rPr lang="ja-JP" altLang="en-US" sz="1600" b="1" dirty="0">
                <a:solidFill>
                  <a:schemeClr val="tx2"/>
                </a:solidFill>
                <a:latin typeface="メイリオ" panose="020B0604030504040204" pitchFamily="50" charset="-128"/>
                <a:ea typeface="メイリオ" panose="020B0604030504040204" pitchFamily="50" charset="-128"/>
              </a:rPr>
              <a:t>　</a:t>
            </a:r>
            <a:r>
              <a:rPr kumimoji="1" lang="ja-JP" altLang="en-US" sz="1600" b="1" dirty="0">
                <a:solidFill>
                  <a:schemeClr val="tx2"/>
                </a:solidFill>
                <a:latin typeface="メイリオ" panose="020B0604030504040204" pitchFamily="50" charset="-128"/>
                <a:ea typeface="メイリオ" panose="020B0604030504040204" pitchFamily="50" charset="-128"/>
              </a:rPr>
              <a:t>道のりが等しい場合には、時間が短いほど速いと捉えられてはいるが、どちらが速いか説明する際、二人の歩いた道のりが等しいことを書いた上で、一方の時間が短いことを書く必要があると捉えられていないと考えられます。</a:t>
            </a:r>
            <a:endParaRPr kumimoji="1" lang="en-US" altLang="ja-JP" sz="1600" b="1" dirty="0">
              <a:solidFill>
                <a:schemeClr val="tx2"/>
              </a:solidFill>
              <a:latin typeface="メイリオ" panose="020B0604030504040204" pitchFamily="50" charset="-128"/>
              <a:ea typeface="メイリオ" panose="020B0604030504040204" pitchFamily="50" charset="-128"/>
            </a:endParaRPr>
          </a:p>
          <a:p>
            <a:pPr algn="just">
              <a:lnSpc>
                <a:spcPts val="1900"/>
              </a:lnSpc>
            </a:pPr>
            <a:r>
              <a:rPr lang="ja-JP" altLang="en-US" sz="1600" b="1" dirty="0">
                <a:solidFill>
                  <a:schemeClr val="tx2"/>
                </a:solidFill>
                <a:latin typeface="メイリオ" panose="020B0604030504040204" pitchFamily="50" charset="-128"/>
                <a:ea typeface="メイリオ" panose="020B0604030504040204" pitchFamily="50" charset="-128"/>
              </a:rPr>
              <a:t>　</a:t>
            </a:r>
            <a:r>
              <a:rPr lang="ja-JP" altLang="en-US" sz="1600" b="1" spc="-150" dirty="0">
                <a:solidFill>
                  <a:schemeClr val="tx2"/>
                </a:solidFill>
                <a:latin typeface="メイリオ" panose="020B0604030504040204" pitchFamily="50" charset="-128"/>
                <a:ea typeface="メイリオ" panose="020B0604030504040204" pitchFamily="50" charset="-128"/>
              </a:rPr>
              <a:t>異種の二つの量の割合と捉えられる量について、二つの数量の関係に着目し、大きさを比べたり、求め方を理由を挙げて説明したりしましょう。</a:t>
            </a:r>
            <a:endParaRPr kumimoji="1" lang="ja-JP" altLang="en-US" sz="1600" b="1" spc="-150" dirty="0">
              <a:solidFill>
                <a:schemeClr val="tx2"/>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385A63B5-583B-36FE-E65F-FD97A2E3FD11}"/>
              </a:ext>
            </a:extLst>
          </p:cNvPr>
          <p:cNvSpPr/>
          <p:nvPr/>
        </p:nvSpPr>
        <p:spPr>
          <a:xfrm>
            <a:off x="2141726" y="4814368"/>
            <a:ext cx="6856023" cy="414832"/>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ts val="2600"/>
              </a:lnSpc>
            </a:pPr>
            <a:r>
              <a:rPr lang="ja-JP" altLang="en-US" b="1" dirty="0">
                <a:solidFill>
                  <a:schemeClr val="bg1"/>
                </a:solidFill>
                <a:latin typeface="メイリオ" panose="020B0604030504040204" pitchFamily="50" charset="-128"/>
                <a:ea typeface="メイリオ" panose="020B0604030504040204" pitchFamily="50" charset="-128"/>
              </a:rPr>
              <a:t>こんなところにつまずいていませんか？</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8" name="矢印: 右 7">
            <a:extLst>
              <a:ext uri="{FF2B5EF4-FFF2-40B4-BE49-F238E27FC236}">
                <a16:creationId xmlns:a16="http://schemas.microsoft.com/office/drawing/2014/main" id="{52083D4A-A290-6CD6-FF1D-C1591E9D0ACB}"/>
              </a:ext>
            </a:extLst>
          </p:cNvPr>
          <p:cNvSpPr/>
          <p:nvPr/>
        </p:nvSpPr>
        <p:spPr>
          <a:xfrm>
            <a:off x="1475656" y="5532211"/>
            <a:ext cx="594063" cy="590729"/>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59DAE258-2800-91EE-2620-8F24315289B6}"/>
              </a:ext>
            </a:extLst>
          </p:cNvPr>
          <p:cNvSpPr txBox="1"/>
          <p:nvPr/>
        </p:nvSpPr>
        <p:spPr>
          <a:xfrm>
            <a:off x="85760" y="5629556"/>
            <a:ext cx="936104" cy="276999"/>
          </a:xfrm>
          <a:prstGeom prst="rect">
            <a:avLst/>
          </a:prstGeom>
          <a:noFill/>
        </p:spPr>
        <p:txBody>
          <a:bodyPr wrap="square" rtlCol="0">
            <a:spAutoFit/>
          </a:bodyPr>
          <a:lstStyle/>
          <a:p>
            <a:pPr algn="ctr"/>
            <a:r>
              <a:rPr lang="ja-JP" altLang="en-US" sz="1200" b="1" dirty="0">
                <a:solidFill>
                  <a:schemeClr val="tx2"/>
                </a:solidFill>
                <a:latin typeface="メイリオ" panose="020B0604030504040204" pitchFamily="50" charset="-128"/>
                <a:ea typeface="メイリオ" panose="020B0604030504040204" pitchFamily="50" charset="-128"/>
              </a:rPr>
              <a:t>類型番号</a:t>
            </a:r>
          </a:p>
        </p:txBody>
      </p:sp>
      <p:graphicFrame>
        <p:nvGraphicFramePr>
          <p:cNvPr id="7" name="表 6">
            <a:extLst>
              <a:ext uri="{FF2B5EF4-FFF2-40B4-BE49-F238E27FC236}">
                <a16:creationId xmlns:a16="http://schemas.microsoft.com/office/drawing/2014/main" id="{B58AABE6-F214-64C5-DA38-D7B0C409A0BB}"/>
              </a:ext>
            </a:extLst>
          </p:cNvPr>
          <p:cNvGraphicFramePr>
            <a:graphicFrameLocks noGrp="1"/>
          </p:cNvGraphicFramePr>
          <p:nvPr>
            <p:extLst>
              <p:ext uri="{D42A27DB-BD31-4B8C-83A1-F6EECF244321}">
                <p14:modId xmlns:p14="http://schemas.microsoft.com/office/powerpoint/2010/main" val="2545454646"/>
              </p:ext>
            </p:extLst>
          </p:nvPr>
        </p:nvGraphicFramePr>
        <p:xfrm>
          <a:off x="85760" y="620688"/>
          <a:ext cx="8892988" cy="4142813"/>
        </p:xfrm>
        <a:graphic>
          <a:graphicData uri="http://schemas.openxmlformats.org/drawingml/2006/table">
            <a:tbl>
              <a:tblPr firstRow="1" bandRow="1">
                <a:tableStyleId>{5940675A-B579-460E-94D1-54222C63F5DA}</a:tableStyleId>
              </a:tblPr>
              <a:tblGrid>
                <a:gridCol w="669816">
                  <a:extLst>
                    <a:ext uri="{9D8B030D-6E8A-4147-A177-3AD203B41FA5}">
                      <a16:colId xmlns:a16="http://schemas.microsoft.com/office/drawing/2014/main" val="497881674"/>
                    </a:ext>
                  </a:extLst>
                </a:gridCol>
                <a:gridCol w="1008112">
                  <a:extLst>
                    <a:ext uri="{9D8B030D-6E8A-4147-A177-3AD203B41FA5}">
                      <a16:colId xmlns:a16="http://schemas.microsoft.com/office/drawing/2014/main" val="3061564528"/>
                    </a:ext>
                  </a:extLst>
                </a:gridCol>
                <a:gridCol w="5342852">
                  <a:extLst>
                    <a:ext uri="{9D8B030D-6E8A-4147-A177-3AD203B41FA5}">
                      <a16:colId xmlns:a16="http://schemas.microsoft.com/office/drawing/2014/main" val="3138496723"/>
                    </a:ext>
                  </a:extLst>
                </a:gridCol>
                <a:gridCol w="216024">
                  <a:extLst>
                    <a:ext uri="{9D8B030D-6E8A-4147-A177-3AD203B41FA5}">
                      <a16:colId xmlns:a16="http://schemas.microsoft.com/office/drawing/2014/main" val="3024050227"/>
                    </a:ext>
                  </a:extLst>
                </a:gridCol>
                <a:gridCol w="414046">
                  <a:extLst>
                    <a:ext uri="{9D8B030D-6E8A-4147-A177-3AD203B41FA5}">
                      <a16:colId xmlns:a16="http://schemas.microsoft.com/office/drawing/2014/main" val="3508318739"/>
                    </a:ext>
                  </a:extLst>
                </a:gridCol>
                <a:gridCol w="414046">
                  <a:extLst>
                    <a:ext uri="{9D8B030D-6E8A-4147-A177-3AD203B41FA5}">
                      <a16:colId xmlns:a16="http://schemas.microsoft.com/office/drawing/2014/main" val="2557356096"/>
                    </a:ext>
                  </a:extLst>
                </a:gridCol>
                <a:gridCol w="414046">
                  <a:extLst>
                    <a:ext uri="{9D8B030D-6E8A-4147-A177-3AD203B41FA5}">
                      <a16:colId xmlns:a16="http://schemas.microsoft.com/office/drawing/2014/main" val="193483412"/>
                    </a:ext>
                  </a:extLst>
                </a:gridCol>
                <a:gridCol w="414046">
                  <a:extLst>
                    <a:ext uri="{9D8B030D-6E8A-4147-A177-3AD203B41FA5}">
                      <a16:colId xmlns:a16="http://schemas.microsoft.com/office/drawing/2014/main" val="345310821"/>
                    </a:ext>
                  </a:extLst>
                </a:gridCol>
              </a:tblGrid>
              <a:tr h="607133">
                <a:tc gridSpan="3">
                  <a:txBody>
                    <a:bodyPr/>
                    <a:lstStyle/>
                    <a:p>
                      <a:endParaRPr kumimoji="1" lang="ja-JP" altLang="en-US" sz="1100" dirty="0">
                        <a:solidFill>
                          <a:schemeClr val="tx1"/>
                        </a:solidFill>
                      </a:endParaRPr>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000" dirty="0">
                          <a:solidFill>
                            <a:schemeClr val="tx1"/>
                          </a:solidFill>
                        </a:rPr>
                        <a:t>正　答</a:t>
                      </a:r>
                    </a:p>
                  </a:txBody>
                  <a:tcPr vert="eaVert" anchor="ctr"/>
                </a:tc>
                <a:tc>
                  <a:txBody>
                    <a:bodyPr/>
                    <a:lstStyle/>
                    <a:p>
                      <a:pPr algn="ctr"/>
                      <a:r>
                        <a:rPr kumimoji="1" lang="ja-JP" altLang="en-US" sz="1000" dirty="0">
                          <a:solidFill>
                            <a:schemeClr val="tx1"/>
                          </a:solidFill>
                          <a:latin typeface="ＭＳ ゴシック" panose="020B0609070205080204" pitchFamily="49" charset="-128"/>
                          <a:ea typeface="ＭＳ ゴシック" panose="020B0609070205080204" pitchFamily="49" charset="-128"/>
                        </a:rPr>
                        <a:t>全国</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r>
                        <a:rPr kumimoji="1" lang="ja-JP" altLang="en-US" sz="1000" dirty="0">
                          <a:solidFill>
                            <a:schemeClr val="tx1"/>
                          </a:solidFill>
                          <a:latin typeface="ＭＳ ゴシック" panose="020B0609070205080204" pitchFamily="49" charset="-128"/>
                          <a:ea typeface="ＭＳ ゴシック" panose="020B0609070205080204" pitchFamily="49" charset="-128"/>
                        </a:rPr>
                        <a:t>％</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vert="eaVert" anchor="ctr"/>
                </a:tc>
                <a:tc>
                  <a:txBody>
                    <a:bodyPr/>
                    <a:lstStyle/>
                    <a:p>
                      <a:pPr algn="ctr"/>
                      <a:r>
                        <a:rPr kumimoji="1" lang="ja-JP" altLang="en-US" sz="1000" dirty="0">
                          <a:solidFill>
                            <a:schemeClr val="tx1"/>
                          </a:solidFill>
                          <a:latin typeface="ＭＳ ゴシック" panose="020B0609070205080204" pitchFamily="49" charset="-128"/>
                          <a:ea typeface="ＭＳ ゴシック" panose="020B0609070205080204" pitchFamily="49" charset="-128"/>
                        </a:rPr>
                        <a:t>県 </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r>
                        <a:rPr kumimoji="1" lang="ja-JP" altLang="en-US" sz="1000" dirty="0">
                          <a:solidFill>
                            <a:schemeClr val="tx1"/>
                          </a:solidFill>
                          <a:latin typeface="ＭＳ ゴシック" panose="020B0609070205080204" pitchFamily="49" charset="-128"/>
                          <a:ea typeface="ＭＳ ゴシック" panose="020B0609070205080204" pitchFamily="49" charset="-128"/>
                        </a:rPr>
                        <a:t>％）</a:t>
                      </a:r>
                    </a:p>
                  </a:txBody>
                  <a:tcPr vert="eaVert" anchor="ctr"/>
                </a:tc>
                <a:tc>
                  <a:txBody>
                    <a:bodyPr/>
                    <a:lstStyle/>
                    <a:p>
                      <a:pPr algn="ctr"/>
                      <a:r>
                        <a:rPr kumimoji="1" lang="ja-JP" altLang="en-US" sz="1000" dirty="0">
                          <a:solidFill>
                            <a:schemeClr val="tx1"/>
                          </a:solidFill>
                          <a:latin typeface="ＭＳ ゴシック" panose="020B0609070205080204" pitchFamily="49" charset="-128"/>
                          <a:ea typeface="ＭＳ ゴシック" panose="020B0609070205080204" pitchFamily="49" charset="-128"/>
                        </a:rPr>
                        <a:t>自校</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r>
                        <a:rPr kumimoji="1" lang="ja-JP" altLang="en-US" sz="1000" dirty="0">
                          <a:solidFill>
                            <a:schemeClr val="tx1"/>
                          </a:solidFill>
                          <a:latin typeface="ＭＳ ゴシック" panose="020B0609070205080204" pitchFamily="49" charset="-128"/>
                          <a:ea typeface="ＭＳ ゴシック" panose="020B0609070205080204" pitchFamily="49" charset="-128"/>
                        </a:rPr>
                        <a:t>％</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vert="eaVert" anchor="ctr"/>
                </a:tc>
                <a:tc>
                  <a:txBody>
                    <a:bodyPr/>
                    <a:lstStyle/>
                    <a:p>
                      <a:pPr algn="ctr"/>
                      <a:r>
                        <a:rPr kumimoji="1" lang="ja-JP" altLang="en-US" sz="1000" dirty="0">
                          <a:solidFill>
                            <a:schemeClr val="tx1"/>
                          </a:solidFill>
                          <a:latin typeface="ＭＳ ゴシック" panose="020B0609070205080204" pitchFamily="49" charset="-128"/>
                          <a:ea typeface="ＭＳ ゴシック" panose="020B0609070205080204" pitchFamily="49" charset="-128"/>
                        </a:rPr>
                        <a:t>自校</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r>
                        <a:rPr kumimoji="1" lang="ja-JP" altLang="en-US" sz="1000" dirty="0">
                          <a:solidFill>
                            <a:schemeClr val="tx1"/>
                          </a:solidFill>
                          <a:latin typeface="ＭＳ ゴシック" panose="020B0609070205080204" pitchFamily="49" charset="-128"/>
                          <a:ea typeface="ＭＳ ゴシック" panose="020B0609070205080204" pitchFamily="49" charset="-128"/>
                        </a:rPr>
                        <a:t>人</a:t>
                      </a:r>
                      <a:r>
                        <a:rPr kumimoji="1" lang="en-US" altLang="ja-JP" sz="1000" dirty="0">
                          <a:solidFill>
                            <a:schemeClr val="tx1"/>
                          </a:solidFill>
                          <a:latin typeface="ＭＳ ゴシック" panose="020B0609070205080204" pitchFamily="49" charset="-128"/>
                          <a:ea typeface="ＭＳ ゴシック" panose="020B0609070205080204" pitchFamily="49" charset="-128"/>
                        </a:rPr>
                        <a:t>)</a:t>
                      </a:r>
                      <a:endParaRPr kumimoji="1" lang="ja-JP" altLang="en-US" sz="1000" dirty="0">
                        <a:solidFill>
                          <a:schemeClr val="tx1"/>
                        </a:solidFill>
                        <a:latin typeface="ＭＳ ゴシック" panose="020B0609070205080204" pitchFamily="49" charset="-128"/>
                        <a:ea typeface="ＭＳ ゴシック" panose="020B0609070205080204" pitchFamily="49" charset="-128"/>
                      </a:endParaRPr>
                    </a:p>
                  </a:txBody>
                  <a:tcPr vert="eaVert" anchor="ctr"/>
                </a:tc>
                <a:extLst>
                  <a:ext uri="{0D108BD9-81ED-4DB2-BD59-A6C34878D82A}">
                    <a16:rowId xmlns:a16="http://schemas.microsoft.com/office/drawing/2014/main" val="620879162"/>
                  </a:ext>
                </a:extLst>
              </a:tr>
              <a:tr h="0">
                <a:tc>
                  <a:txBody>
                    <a:bodyPr/>
                    <a:lstStyle/>
                    <a:p>
                      <a:pPr algn="ctr"/>
                      <a:r>
                        <a:rPr kumimoji="1" lang="ja-JP" altLang="en-US" sz="1100" dirty="0">
                          <a:solidFill>
                            <a:schemeClr val="tx1"/>
                          </a:solidFill>
                        </a:rPr>
                        <a:t>１</a:t>
                      </a:r>
                    </a:p>
                  </a:txBody>
                  <a:tcPr anchor="ctr"/>
                </a:tc>
                <a:tc rowSpan="10">
                  <a:txBody>
                    <a:bodyPr/>
                    <a:lstStyle/>
                    <a:p>
                      <a:pPr algn="ctr"/>
                      <a:r>
                        <a:rPr kumimoji="1" lang="ja-JP" altLang="en-US" sz="1100" dirty="0">
                          <a:solidFill>
                            <a:schemeClr val="tx1"/>
                          </a:solidFill>
                        </a:rPr>
                        <a:t>１ と解答</a:t>
                      </a:r>
                    </a:p>
                  </a:txBody>
                  <a:tcPr anchor="ctr">
                    <a:noFill/>
                  </a:tcPr>
                </a:tc>
                <a:tc>
                  <a:txBody>
                    <a:bodyPr/>
                    <a:lstStyle/>
                    <a:p>
                      <a:pPr algn="just"/>
                      <a:r>
                        <a:rPr kumimoji="1" lang="ja-JP" altLang="en-US" sz="1100" dirty="0">
                          <a:solidFill>
                            <a:schemeClr val="tx1"/>
                          </a:solidFill>
                        </a:rPr>
                        <a:t>Ａ①、</a:t>
                      </a:r>
                      <a:r>
                        <a:rPr kumimoji="1" lang="en-US" altLang="ja-JP" sz="1100" dirty="0">
                          <a:solidFill>
                            <a:schemeClr val="tx1"/>
                          </a:solidFill>
                        </a:rPr>
                        <a:t>A</a:t>
                      </a:r>
                      <a:r>
                        <a:rPr kumimoji="1" lang="ja-JP" altLang="en-US" sz="1100" dirty="0">
                          <a:solidFill>
                            <a:schemeClr val="tx1"/>
                          </a:solidFill>
                        </a:rPr>
                        <a:t>②の全てを書いているもの</a:t>
                      </a:r>
                    </a:p>
                  </a:txBody>
                  <a:tcPr/>
                </a:tc>
                <a:tc>
                  <a:txBody>
                    <a:bodyPr/>
                    <a:lstStyle/>
                    <a:p>
                      <a:pPr algn="ctr"/>
                      <a:r>
                        <a:rPr kumimoji="1" lang="ja-JP" altLang="en-US" sz="1000" dirty="0">
                          <a:solidFill>
                            <a:schemeClr val="tx1"/>
                          </a:solidFill>
                        </a:rPr>
                        <a:t>◎</a:t>
                      </a:r>
                    </a:p>
                  </a:txBody>
                  <a:tcPr anchor="ctr"/>
                </a:tc>
                <a:tc>
                  <a:txBody>
                    <a:bodyPr/>
                    <a:lstStyle/>
                    <a:p>
                      <a:pPr marL="0" indent="0" algn="ctr"/>
                      <a:r>
                        <a:rPr kumimoji="1" lang="en-US" altLang="ja-JP" sz="1000" dirty="0">
                          <a:solidFill>
                            <a:schemeClr val="tx1"/>
                          </a:solidFill>
                        </a:rPr>
                        <a:t>19.8</a:t>
                      </a:r>
                      <a:endParaRPr kumimoji="1" lang="ja-JP" altLang="en-US" sz="1000" dirty="0">
                        <a:solidFill>
                          <a:schemeClr val="tx1"/>
                        </a:solidFill>
                      </a:endParaRPr>
                    </a:p>
                  </a:txBody>
                  <a:tcPr anchor="ctr"/>
                </a:tc>
                <a:tc>
                  <a:txBody>
                    <a:bodyPr/>
                    <a:lstStyle/>
                    <a:p>
                      <a:pPr marL="0" indent="0" algn="ctr"/>
                      <a:r>
                        <a:rPr kumimoji="1" lang="en-US" altLang="ja-JP" sz="1000" dirty="0">
                          <a:solidFill>
                            <a:schemeClr val="tx1"/>
                          </a:solidFill>
                        </a:rPr>
                        <a:t>18.6</a:t>
                      </a:r>
                      <a:endParaRPr kumimoji="1" lang="ja-JP" altLang="en-US" sz="1000" dirty="0">
                        <a:solidFill>
                          <a:schemeClr val="tx1"/>
                        </a:solidFill>
                      </a:endParaRPr>
                    </a:p>
                  </a:txBody>
                  <a:tcPr anchor="ctr"/>
                </a:tc>
                <a:tc>
                  <a:txBody>
                    <a:bodyPr/>
                    <a:lstStyle/>
                    <a:p>
                      <a:pPr marL="0" indent="0" algn="ctr"/>
                      <a:endParaRPr kumimoji="1" lang="ja-JP" altLang="en-US" sz="1000" dirty="0">
                        <a:solidFill>
                          <a:schemeClr val="tx1"/>
                        </a:solidFill>
                      </a:endParaRPr>
                    </a:p>
                  </a:txBody>
                  <a:tcPr anchor="ctr"/>
                </a:tc>
                <a:tc>
                  <a:txBody>
                    <a:bodyPr/>
                    <a:lstStyle/>
                    <a:p>
                      <a:pPr algn="ctr"/>
                      <a:endParaRPr kumimoji="1" lang="ja-JP" altLang="en-US" sz="1000" dirty="0">
                        <a:solidFill>
                          <a:schemeClr val="tx1"/>
                        </a:solidFill>
                      </a:endParaRPr>
                    </a:p>
                  </a:txBody>
                  <a:tcPr anchor="ctr"/>
                </a:tc>
                <a:extLst>
                  <a:ext uri="{0D108BD9-81ED-4DB2-BD59-A6C34878D82A}">
                    <a16:rowId xmlns:a16="http://schemas.microsoft.com/office/drawing/2014/main" val="8223435"/>
                  </a:ext>
                </a:extLst>
              </a:tr>
              <a:tr h="211177">
                <a:tc>
                  <a:txBody>
                    <a:bodyPr/>
                    <a:lstStyle/>
                    <a:p>
                      <a:pPr marL="0" indent="0" algn="ctr"/>
                      <a:r>
                        <a:rPr kumimoji="1" lang="ja-JP" altLang="en-US" sz="1100" dirty="0">
                          <a:solidFill>
                            <a:schemeClr val="tx1"/>
                          </a:solidFill>
                        </a:rPr>
                        <a:t>２</a:t>
                      </a:r>
                    </a:p>
                  </a:txBody>
                  <a:tcPr anchor="ctr">
                    <a:solidFill>
                      <a:schemeClr val="accent5">
                        <a:lumMod val="20000"/>
                        <a:lumOff val="80000"/>
                      </a:schemeClr>
                    </a:solidFill>
                  </a:tcPr>
                </a:tc>
                <a:tc vMerge="1">
                  <a:txBody>
                    <a:bodyPr/>
                    <a:lstStyle/>
                    <a:p>
                      <a:pPr algn="just"/>
                      <a:endParaRPr kumimoji="1" lang="ja-JP" altLang="en-US" sz="1100" dirty="0"/>
                    </a:p>
                  </a:txBody>
                  <a:tcPr/>
                </a:tc>
                <a:tc>
                  <a:txBody>
                    <a:bodyPr/>
                    <a:lstStyle/>
                    <a:p>
                      <a:pPr algn="just"/>
                      <a:r>
                        <a:rPr kumimoji="1" lang="ja-JP" altLang="en-US" sz="1100" dirty="0">
                          <a:solidFill>
                            <a:schemeClr val="tx1"/>
                          </a:solidFill>
                        </a:rPr>
                        <a:t>Ａ①を書いているもの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30.8</a:t>
                      </a: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30.8</a:t>
                      </a: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219737149"/>
                  </a:ext>
                </a:extLst>
              </a:tr>
              <a:tr h="131850">
                <a:tc>
                  <a:txBody>
                    <a:bodyPr/>
                    <a:lstStyle/>
                    <a:p>
                      <a:pPr algn="ctr"/>
                      <a:r>
                        <a:rPr kumimoji="1" lang="ja-JP" altLang="en-US" sz="1100" dirty="0">
                          <a:solidFill>
                            <a:schemeClr val="tx1"/>
                          </a:solidFill>
                        </a:rPr>
                        <a:t>３</a:t>
                      </a:r>
                    </a:p>
                  </a:txBody>
                  <a:tcPr anchor="ctr">
                    <a:solidFill>
                      <a:schemeClr val="accent6">
                        <a:lumMod val="20000"/>
                        <a:lumOff val="80000"/>
                      </a:schemeClr>
                    </a:solidFill>
                  </a:tcPr>
                </a:tc>
                <a:tc vMerge="1">
                  <a:txBody>
                    <a:bodyPr/>
                    <a:lstStyle/>
                    <a:p>
                      <a:pPr algn="just"/>
                      <a:endParaRPr kumimoji="1" lang="ja-JP" altLang="en-US" sz="1100" dirty="0"/>
                    </a:p>
                  </a:txBody>
                  <a:tcPr/>
                </a:tc>
                <a:tc>
                  <a:txBody>
                    <a:bodyPr/>
                    <a:lstStyle/>
                    <a:p>
                      <a:pPr algn="just"/>
                      <a:r>
                        <a:rPr kumimoji="1" lang="ja-JP" altLang="en-US" sz="1100" dirty="0">
                          <a:solidFill>
                            <a:schemeClr val="tx1"/>
                          </a:solidFill>
                        </a:rPr>
                        <a:t>Ａ②を書いているもの</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2.6</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2.7</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1580398011"/>
                  </a:ext>
                </a:extLst>
              </a:tr>
              <a:tr h="211177">
                <a:tc>
                  <a:txBody>
                    <a:bodyPr/>
                    <a:lstStyle/>
                    <a:p>
                      <a:pPr algn="ctr"/>
                      <a:r>
                        <a:rPr kumimoji="1" lang="ja-JP" altLang="en-US" sz="1100" dirty="0">
                          <a:solidFill>
                            <a:schemeClr val="tx1"/>
                          </a:solidFill>
                        </a:rPr>
                        <a:t>４</a:t>
                      </a:r>
                    </a:p>
                  </a:txBody>
                  <a:tcPr anchor="ctr">
                    <a:solidFill>
                      <a:schemeClr val="accent2">
                        <a:lumMod val="20000"/>
                        <a:lumOff val="80000"/>
                      </a:schemeClr>
                    </a:solidFill>
                  </a:tcPr>
                </a:tc>
                <a:tc vMerge="1">
                  <a:txBody>
                    <a:bodyPr/>
                    <a:lstStyle/>
                    <a:p>
                      <a:pPr algn="just"/>
                      <a:endParaRPr kumimoji="1" lang="ja-JP" altLang="en-US" sz="1100" dirty="0"/>
                    </a:p>
                  </a:txBody>
                  <a:tcPr/>
                </a:tc>
                <a:tc>
                  <a:txBody>
                    <a:bodyPr/>
                    <a:lstStyle/>
                    <a:p>
                      <a:pPr algn="just"/>
                      <a:r>
                        <a:rPr kumimoji="1" lang="ja-JP" altLang="en-US" sz="1100" dirty="0">
                          <a:solidFill>
                            <a:schemeClr val="tx1"/>
                          </a:solidFill>
                        </a:rPr>
                        <a:t>Ｂ①、Ｂ②について書いておらず、Ａ②について書いているが、不足があるもの、又は誤って書いているもの</a:t>
                      </a:r>
                    </a:p>
                  </a:txBody>
                  <a:tcP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3.5</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3.9</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3730291628"/>
                  </a:ext>
                </a:extLst>
              </a:tr>
              <a:tr h="211177">
                <a:tc>
                  <a:txBody>
                    <a:bodyPr/>
                    <a:lstStyle/>
                    <a:p>
                      <a:pPr algn="ctr"/>
                      <a:r>
                        <a:rPr kumimoji="1" lang="ja-JP" altLang="en-US" sz="1100" dirty="0">
                          <a:solidFill>
                            <a:schemeClr val="tx1"/>
                          </a:solidFill>
                        </a:rPr>
                        <a:t>５</a:t>
                      </a:r>
                    </a:p>
                  </a:txBody>
                  <a:tcPr anchor="ctr">
                    <a:noFill/>
                  </a:tcPr>
                </a:tc>
                <a:tc vMerge="1">
                  <a:txBody>
                    <a:bodyPr/>
                    <a:lstStyle/>
                    <a:p>
                      <a:pPr algn="just"/>
                      <a:endParaRPr kumimoji="1" lang="ja-JP" altLang="en-US" sz="1100" dirty="0"/>
                    </a:p>
                  </a:txBody>
                  <a:tcPr>
                    <a:solidFill>
                      <a:schemeClr val="accent6">
                        <a:lumMod val="20000"/>
                        <a:lumOff val="80000"/>
                      </a:schemeClr>
                    </a:solidFill>
                  </a:tcPr>
                </a:tc>
                <a:tc>
                  <a:txBody>
                    <a:bodyPr/>
                    <a:lstStyle/>
                    <a:p>
                      <a:pPr algn="just"/>
                      <a:r>
                        <a:rPr kumimoji="1" lang="ja-JP" altLang="en-US" sz="1100" dirty="0">
                          <a:solidFill>
                            <a:schemeClr val="tx1"/>
                          </a:solidFill>
                        </a:rPr>
                        <a:t>Ｂ①、Ｂ②の全てを書いているもの</a:t>
                      </a:r>
                    </a:p>
                  </a:txBody>
                  <a:tcPr>
                    <a:noFill/>
                  </a:tcPr>
                </a:tc>
                <a:tc>
                  <a:txBody>
                    <a:bodyPr/>
                    <a:lstStyle/>
                    <a:p>
                      <a:pPr algn="ctr"/>
                      <a:r>
                        <a:rPr kumimoji="1" lang="ja-JP" altLang="en-US" sz="1000" dirty="0">
                          <a:solidFill>
                            <a:schemeClr val="tx1"/>
                          </a:solidFill>
                        </a:rPr>
                        <a:t>◎</a:t>
                      </a:r>
                    </a:p>
                  </a:txBody>
                  <a:tcPr anchor="ctr">
                    <a:noFill/>
                  </a:tcPr>
                </a:tc>
                <a:tc>
                  <a:txBody>
                    <a:bodyPr/>
                    <a:lstStyle/>
                    <a:p>
                      <a:pPr marL="0" indent="0" algn="ctr"/>
                      <a:r>
                        <a:rPr kumimoji="1" lang="en-US" altLang="ja-JP" sz="1000" dirty="0">
                          <a:solidFill>
                            <a:schemeClr val="tx1"/>
                          </a:solidFill>
                        </a:rPr>
                        <a:t>11.2</a:t>
                      </a:r>
                      <a:endParaRPr kumimoji="1" lang="ja-JP" altLang="en-US" sz="1000" dirty="0">
                        <a:solidFill>
                          <a:schemeClr val="tx1"/>
                        </a:solidFill>
                      </a:endParaRPr>
                    </a:p>
                  </a:txBody>
                  <a:tcPr anchor="ctr">
                    <a:noFill/>
                  </a:tcPr>
                </a:tc>
                <a:tc>
                  <a:txBody>
                    <a:bodyPr/>
                    <a:lstStyle/>
                    <a:p>
                      <a:pPr marL="0" indent="0" algn="ctr"/>
                      <a:r>
                        <a:rPr kumimoji="1" lang="en-US" altLang="ja-JP" sz="1000" dirty="0">
                          <a:solidFill>
                            <a:schemeClr val="tx1"/>
                          </a:solidFill>
                        </a:rPr>
                        <a:t>11.7</a:t>
                      </a:r>
                      <a:endParaRPr kumimoji="1" lang="ja-JP" altLang="en-US" sz="1000" dirty="0">
                        <a:solidFill>
                          <a:schemeClr val="tx1"/>
                        </a:solidFill>
                      </a:endParaRPr>
                    </a:p>
                  </a:txBody>
                  <a:tcPr anchor="ctr">
                    <a:noFill/>
                  </a:tcPr>
                </a:tc>
                <a:tc>
                  <a:txBody>
                    <a:bodyPr/>
                    <a:lstStyle/>
                    <a:p>
                      <a:pPr marL="0" indent="0" algn="ctr"/>
                      <a:endParaRPr kumimoji="1" lang="ja-JP" altLang="en-US" sz="1000" dirty="0">
                        <a:solidFill>
                          <a:schemeClr val="tx1"/>
                        </a:solidFill>
                      </a:endParaRPr>
                    </a:p>
                  </a:txBody>
                  <a:tcPr anchor="ctr">
                    <a:noFill/>
                  </a:tcPr>
                </a:tc>
                <a:tc>
                  <a:txBody>
                    <a:bodyPr/>
                    <a:lstStyle/>
                    <a:p>
                      <a:pPr algn="ctr"/>
                      <a:endParaRPr kumimoji="1" lang="ja-JP" altLang="en-US" sz="1000" dirty="0">
                        <a:solidFill>
                          <a:schemeClr val="tx1"/>
                        </a:solidFill>
                      </a:endParaRPr>
                    </a:p>
                  </a:txBody>
                  <a:tcPr anchor="ctr">
                    <a:noFill/>
                  </a:tcPr>
                </a:tc>
                <a:extLst>
                  <a:ext uri="{0D108BD9-81ED-4DB2-BD59-A6C34878D82A}">
                    <a16:rowId xmlns:a16="http://schemas.microsoft.com/office/drawing/2014/main" val="911207956"/>
                  </a:ext>
                </a:extLst>
              </a:tr>
              <a:tr h="146698">
                <a:tc>
                  <a:txBody>
                    <a:bodyPr/>
                    <a:lstStyle/>
                    <a:p>
                      <a:pPr algn="ctr"/>
                      <a:r>
                        <a:rPr kumimoji="1" lang="ja-JP" altLang="en-US" sz="1100" dirty="0">
                          <a:solidFill>
                            <a:schemeClr val="tx1"/>
                          </a:solidFill>
                        </a:rPr>
                        <a:t>６</a:t>
                      </a:r>
                    </a:p>
                  </a:txBody>
                  <a:tcPr anchor="ctr">
                    <a:solidFill>
                      <a:schemeClr val="accent5">
                        <a:lumMod val="20000"/>
                        <a:lumOff val="80000"/>
                      </a:schemeClr>
                    </a:solidFill>
                  </a:tcPr>
                </a:tc>
                <a:tc vMerge="1">
                  <a:txBody>
                    <a:bodyPr/>
                    <a:lstStyle/>
                    <a:p>
                      <a:pPr algn="just"/>
                      <a:endParaRPr kumimoji="1" lang="ja-JP" altLang="en-US" sz="1100" dirty="0"/>
                    </a:p>
                  </a:txBody>
                  <a:tcPr/>
                </a:tc>
                <a:tc>
                  <a:txBody>
                    <a:bodyPr/>
                    <a:lstStyle/>
                    <a:p>
                      <a:pPr algn="just"/>
                      <a:r>
                        <a:rPr kumimoji="1" lang="ja-JP" altLang="en-US" sz="1100" dirty="0">
                          <a:solidFill>
                            <a:schemeClr val="tx1"/>
                          </a:solidFill>
                        </a:rPr>
                        <a:t>Ｂ①を書いているもの</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0.2</a:t>
                      </a: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0.2</a:t>
                      </a: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2372117625"/>
                  </a:ext>
                </a:extLst>
              </a:tr>
              <a:tr h="211177">
                <a:tc>
                  <a:txBody>
                    <a:bodyPr/>
                    <a:lstStyle/>
                    <a:p>
                      <a:pPr algn="ctr"/>
                      <a:r>
                        <a:rPr kumimoji="1" lang="ja-JP" altLang="en-US" sz="1100" dirty="0">
                          <a:solidFill>
                            <a:schemeClr val="tx1"/>
                          </a:solidFill>
                        </a:rPr>
                        <a:t>７</a:t>
                      </a:r>
                    </a:p>
                  </a:txBody>
                  <a:tcPr anchor="ctr">
                    <a:solidFill>
                      <a:schemeClr val="accent6">
                        <a:lumMod val="20000"/>
                        <a:lumOff val="80000"/>
                      </a:schemeClr>
                    </a:solidFill>
                  </a:tcPr>
                </a:tc>
                <a:tc vMerge="1">
                  <a:txBody>
                    <a:bodyPr/>
                    <a:lstStyle/>
                    <a:p>
                      <a:pPr algn="just"/>
                      <a:endParaRPr kumimoji="1" lang="ja-JP" altLang="en-US" sz="1100" dirty="0"/>
                    </a:p>
                  </a:txBody>
                  <a:tcPr/>
                </a:tc>
                <a:tc>
                  <a:txBody>
                    <a:bodyPr/>
                    <a:lstStyle/>
                    <a:p>
                      <a:pPr algn="just"/>
                      <a:r>
                        <a:rPr kumimoji="1" lang="ja-JP" altLang="en-US" sz="1100" dirty="0">
                          <a:solidFill>
                            <a:schemeClr val="tx1"/>
                          </a:solidFill>
                        </a:rPr>
                        <a:t>Ｂ②を書いているもの</a:t>
                      </a:r>
                    </a:p>
                  </a:txBody>
                  <a:tcPr>
                    <a:solidFill>
                      <a:schemeClr val="accent6">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0.7</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0.7</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3178701948"/>
                  </a:ext>
                </a:extLst>
              </a:tr>
              <a:tr h="132594">
                <a:tc>
                  <a:txBody>
                    <a:bodyPr/>
                    <a:lstStyle/>
                    <a:p>
                      <a:pPr algn="ctr"/>
                      <a:r>
                        <a:rPr kumimoji="1" lang="ja-JP" altLang="en-US" sz="1100" dirty="0">
                          <a:solidFill>
                            <a:schemeClr val="tx1"/>
                          </a:solidFill>
                        </a:rPr>
                        <a:t>８</a:t>
                      </a:r>
                    </a:p>
                  </a:txBody>
                  <a:tcPr anchor="ctr">
                    <a:solidFill>
                      <a:schemeClr val="accent2">
                        <a:lumMod val="20000"/>
                        <a:lumOff val="80000"/>
                      </a:schemeClr>
                    </a:solidFill>
                  </a:tcPr>
                </a:tc>
                <a:tc vMerge="1">
                  <a:txBody>
                    <a:bodyPr/>
                    <a:lstStyle/>
                    <a:p>
                      <a:pPr algn="just"/>
                      <a:endParaRPr kumimoji="1" lang="ja-JP" altLang="en-US" sz="1100" dirty="0"/>
                    </a:p>
                  </a:txBody>
                  <a:tcPr>
                    <a:solidFill>
                      <a:schemeClr val="accent5">
                        <a:lumMod val="20000"/>
                        <a:lumOff val="80000"/>
                      </a:schemeClr>
                    </a:solidFill>
                  </a:tcPr>
                </a:tc>
                <a:tc>
                  <a:txBody>
                    <a:bodyPr/>
                    <a:lstStyle/>
                    <a:p>
                      <a:pPr algn="just"/>
                      <a:r>
                        <a:rPr kumimoji="1" lang="ja-JP" altLang="en-US" sz="1100" dirty="0">
                          <a:solidFill>
                            <a:schemeClr val="tx1"/>
                          </a:solidFill>
                        </a:rPr>
                        <a:t>Ｂ①、Ｂ②について書いているが、不足があるもの、又は誤って書いているもの</a:t>
                      </a:r>
                    </a:p>
                  </a:txBody>
                  <a:tcPr>
                    <a:solidFill>
                      <a:schemeClr val="accent2">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0.4</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0.4</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3504066497"/>
                  </a:ext>
                </a:extLst>
              </a:tr>
              <a:tr h="0">
                <a:tc>
                  <a:txBody>
                    <a:bodyPr/>
                    <a:lstStyle/>
                    <a:p>
                      <a:pPr algn="ctr"/>
                      <a:r>
                        <a:rPr kumimoji="1" lang="ja-JP" altLang="en-US" sz="1100" dirty="0">
                          <a:solidFill>
                            <a:schemeClr val="tx1"/>
                          </a:solidFill>
                        </a:rPr>
                        <a:t>９</a:t>
                      </a:r>
                    </a:p>
                  </a:txBody>
                  <a:tcPr anchor="ctr">
                    <a:solidFill>
                      <a:schemeClr val="accent5">
                        <a:lumMod val="20000"/>
                        <a:lumOff val="80000"/>
                      </a:schemeClr>
                    </a:solidFill>
                  </a:tcPr>
                </a:tc>
                <a:tc vMerge="1">
                  <a:txBody>
                    <a:bodyPr/>
                    <a:lstStyle/>
                    <a:p>
                      <a:pPr algn="just"/>
                      <a:endParaRPr kumimoji="1" lang="ja-JP" altLang="en-US" sz="1100" dirty="0"/>
                    </a:p>
                  </a:txBody>
                  <a:tcPr>
                    <a:solidFill>
                      <a:schemeClr val="accent2">
                        <a:lumMod val="20000"/>
                        <a:lumOff val="80000"/>
                      </a:schemeClr>
                    </a:solidFill>
                  </a:tcPr>
                </a:tc>
                <a:tc>
                  <a:txBody>
                    <a:bodyPr/>
                    <a:lstStyle/>
                    <a:p>
                      <a:pPr algn="just"/>
                      <a:r>
                        <a:rPr kumimoji="1" lang="ja-JP" altLang="en-US" sz="1100" dirty="0">
                          <a:solidFill>
                            <a:schemeClr val="tx1"/>
                          </a:solidFill>
                        </a:rPr>
                        <a:t>道が曲がっていることやまっすぐであることについて書いているもの</a:t>
                      </a:r>
                    </a:p>
                  </a:txBody>
                  <a:tcPr>
                    <a:solidFill>
                      <a:schemeClr val="accent5">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1.3</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1.3</a:t>
                      </a:r>
                    </a:p>
                  </a:txBody>
                  <a:tcPr anchor="ct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ndParaRPr>
                    </a:p>
                  </a:txBody>
                  <a:tcPr anchor="ctr">
                    <a:solidFill>
                      <a:schemeClr val="accent5">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5">
                        <a:lumMod val="20000"/>
                        <a:lumOff val="80000"/>
                      </a:schemeClr>
                    </a:solidFill>
                  </a:tcPr>
                </a:tc>
                <a:extLst>
                  <a:ext uri="{0D108BD9-81ED-4DB2-BD59-A6C34878D82A}">
                    <a16:rowId xmlns:a16="http://schemas.microsoft.com/office/drawing/2014/main" val="2140010795"/>
                  </a:ext>
                </a:extLst>
              </a:tr>
              <a:tr h="211177">
                <a:tc>
                  <a:txBody>
                    <a:bodyPr/>
                    <a:lstStyle/>
                    <a:p>
                      <a:pPr algn="ctr"/>
                      <a:r>
                        <a:rPr kumimoji="1" lang="en-US" altLang="ja-JP" sz="1100" dirty="0">
                          <a:solidFill>
                            <a:schemeClr val="tx1"/>
                          </a:solidFill>
                        </a:rPr>
                        <a:t>10</a:t>
                      </a:r>
                      <a:endParaRPr kumimoji="1" lang="ja-JP" altLang="en-US" sz="1100" dirty="0">
                        <a:solidFill>
                          <a:schemeClr val="tx1"/>
                        </a:solidFill>
                      </a:endParaRPr>
                    </a:p>
                  </a:txBody>
                  <a:tcPr anchor="ctr">
                    <a:solidFill>
                      <a:schemeClr val="accent6">
                        <a:lumMod val="20000"/>
                        <a:lumOff val="80000"/>
                      </a:schemeClr>
                    </a:solidFill>
                  </a:tcPr>
                </a:tc>
                <a:tc vMerge="1">
                  <a:txBody>
                    <a:bodyPr/>
                    <a:lstStyle/>
                    <a:p>
                      <a:pPr algn="just"/>
                      <a:endParaRPr kumimoji="1" lang="ja-JP" altLang="en-US" sz="1100" dirty="0"/>
                    </a:p>
                  </a:txBody>
                  <a:tcPr/>
                </a:tc>
                <a:tc>
                  <a:txBody>
                    <a:bodyPr/>
                    <a:lstStyle/>
                    <a:p>
                      <a:pPr algn="just"/>
                      <a:r>
                        <a:rPr kumimoji="1" lang="ja-JP" altLang="en-US" sz="1100" dirty="0">
                          <a:solidFill>
                            <a:schemeClr val="tx1"/>
                          </a:solidFill>
                        </a:rPr>
                        <a:t>類型１から類型９以外の解答、無解答</a:t>
                      </a:r>
                      <a:endParaRPr kumimoji="1" lang="en-US" altLang="ja-JP" sz="1100" dirty="0">
                        <a:solidFill>
                          <a:schemeClr val="tx1"/>
                        </a:solidFill>
                      </a:endParaRPr>
                    </a:p>
                  </a:txBody>
                  <a:tcPr>
                    <a:solidFill>
                      <a:schemeClr val="accent6">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7.1</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rPr>
                        <a:t>6.7</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dirty="0">
                        <a:solidFill>
                          <a:schemeClr val="tx1"/>
                        </a:solidFill>
                      </a:endParaRPr>
                    </a:p>
                  </a:txBody>
                  <a:tcPr anchor="ctr">
                    <a:solidFill>
                      <a:schemeClr val="accent6">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6">
                        <a:lumMod val="20000"/>
                        <a:lumOff val="80000"/>
                      </a:schemeClr>
                    </a:solidFill>
                  </a:tcPr>
                </a:tc>
                <a:extLst>
                  <a:ext uri="{0D108BD9-81ED-4DB2-BD59-A6C34878D82A}">
                    <a16:rowId xmlns:a16="http://schemas.microsoft.com/office/drawing/2014/main" val="2540675280"/>
                  </a:ext>
                </a:extLst>
              </a:tr>
              <a:tr h="231531">
                <a:tc>
                  <a:txBody>
                    <a:bodyPr/>
                    <a:lstStyle/>
                    <a:p>
                      <a:pPr algn="ctr"/>
                      <a:r>
                        <a:rPr kumimoji="1" lang="en-US" altLang="ja-JP" sz="1100" dirty="0">
                          <a:solidFill>
                            <a:schemeClr val="tx1"/>
                          </a:solidFill>
                        </a:rPr>
                        <a:t>11</a:t>
                      </a:r>
                      <a:r>
                        <a:rPr kumimoji="1" lang="ja-JP" altLang="en-US" sz="1100" dirty="0">
                          <a:solidFill>
                            <a:schemeClr val="tx1"/>
                          </a:solidFill>
                        </a:rPr>
                        <a:t>～</a:t>
                      </a:r>
                      <a:r>
                        <a:rPr kumimoji="1" lang="en-US" altLang="ja-JP" sz="1100" dirty="0">
                          <a:solidFill>
                            <a:schemeClr val="tx1"/>
                          </a:solidFill>
                        </a:rPr>
                        <a:t>20</a:t>
                      </a:r>
                      <a:endParaRPr kumimoji="1" lang="ja-JP" altLang="en-US" sz="1100" dirty="0">
                        <a:solidFill>
                          <a:schemeClr val="tx1"/>
                        </a:solidFill>
                      </a:endParaRPr>
                    </a:p>
                  </a:txBody>
                  <a:tcPr anchor="ctr">
                    <a:solidFill>
                      <a:schemeClr val="accent2">
                        <a:lumMod val="20000"/>
                        <a:lumOff val="80000"/>
                      </a:schemeClr>
                    </a:solidFill>
                  </a:tcPr>
                </a:tc>
                <a:tc>
                  <a:txBody>
                    <a:bodyPr/>
                    <a:lstStyle/>
                    <a:p>
                      <a:pPr algn="just"/>
                      <a:r>
                        <a:rPr kumimoji="1" lang="ja-JP" altLang="en-US" sz="1100" dirty="0">
                          <a:solidFill>
                            <a:schemeClr val="tx1"/>
                          </a:solidFill>
                        </a:rPr>
                        <a:t>２ と解答</a:t>
                      </a:r>
                    </a:p>
                  </a:txBody>
                  <a:tcPr>
                    <a:solidFill>
                      <a:schemeClr val="accent2">
                        <a:lumMod val="20000"/>
                        <a:lumOff val="80000"/>
                      </a:schemeClr>
                    </a:solidFill>
                  </a:tcPr>
                </a:tc>
                <a:tc>
                  <a:txBody>
                    <a:bodyPr/>
                    <a:lstStyle/>
                    <a:p>
                      <a:pPr algn="just"/>
                      <a:r>
                        <a:rPr kumimoji="1" lang="ja-JP" altLang="en-US" sz="1100" dirty="0">
                          <a:solidFill>
                            <a:schemeClr val="tx1"/>
                          </a:solidFill>
                        </a:rPr>
                        <a:t>１～</a:t>
                      </a:r>
                      <a:r>
                        <a:rPr kumimoji="1" lang="en-US" altLang="ja-JP" sz="1100" dirty="0">
                          <a:solidFill>
                            <a:schemeClr val="tx1"/>
                          </a:solidFill>
                        </a:rPr>
                        <a:t>10</a:t>
                      </a:r>
                      <a:r>
                        <a:rPr kumimoji="1" lang="ja-JP" altLang="en-US" sz="1100" dirty="0">
                          <a:solidFill>
                            <a:schemeClr val="tx1"/>
                          </a:solidFill>
                        </a:rPr>
                        <a:t>と同じ</a:t>
                      </a:r>
                    </a:p>
                  </a:txBody>
                  <a:tcPr>
                    <a:solidFill>
                      <a:schemeClr val="accent2">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2">
                        <a:lumMod val="20000"/>
                        <a:lumOff val="80000"/>
                      </a:schemeClr>
                    </a:solidFill>
                  </a:tcPr>
                </a:tc>
                <a:tc>
                  <a:txBody>
                    <a:bodyPr/>
                    <a:lstStyle/>
                    <a:p>
                      <a:pPr algn="ctr"/>
                      <a:r>
                        <a:rPr kumimoji="1" lang="en-US" altLang="ja-JP" sz="1000" dirty="0">
                          <a:solidFill>
                            <a:schemeClr val="tx1"/>
                          </a:solidFill>
                        </a:rPr>
                        <a:t>19.3</a:t>
                      </a:r>
                      <a:endParaRPr kumimoji="1" lang="ja-JP" altLang="en-US" sz="1000" dirty="0">
                        <a:solidFill>
                          <a:schemeClr val="tx1"/>
                        </a:solidFill>
                      </a:endParaRPr>
                    </a:p>
                  </a:txBody>
                  <a:tcPr anchor="ctr">
                    <a:solidFill>
                      <a:schemeClr val="accent2">
                        <a:lumMod val="20000"/>
                        <a:lumOff val="80000"/>
                      </a:schemeClr>
                    </a:solidFill>
                  </a:tcPr>
                </a:tc>
                <a:tc>
                  <a:txBody>
                    <a:bodyPr/>
                    <a:lstStyle/>
                    <a:p>
                      <a:pPr algn="ctr"/>
                      <a:r>
                        <a:rPr kumimoji="1" lang="en-US" altLang="ja-JP" sz="1000" dirty="0">
                          <a:solidFill>
                            <a:schemeClr val="tx1"/>
                          </a:solidFill>
                        </a:rPr>
                        <a:t>20.3</a:t>
                      </a:r>
                      <a:endParaRPr kumimoji="1" lang="ja-JP" altLang="en-US" sz="1000" dirty="0">
                        <a:solidFill>
                          <a:schemeClr val="tx1"/>
                        </a:solidFill>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2">
                        <a:lumMod val="20000"/>
                        <a:lumOff val="80000"/>
                      </a:schemeClr>
                    </a:solidFill>
                  </a:tcPr>
                </a:tc>
                <a:tc>
                  <a:txBody>
                    <a:bodyPr/>
                    <a:lstStyle/>
                    <a:p>
                      <a:pPr algn="ctr"/>
                      <a:endParaRPr kumimoji="1" lang="ja-JP" altLang="en-US" sz="100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333400974"/>
                  </a:ext>
                </a:extLst>
              </a:tr>
              <a:tr h="231531">
                <a:tc>
                  <a:txBody>
                    <a:bodyPr/>
                    <a:lstStyle/>
                    <a:p>
                      <a:pPr algn="ctr"/>
                      <a:r>
                        <a:rPr kumimoji="1" lang="en-US" altLang="ja-JP" sz="1100" dirty="0">
                          <a:solidFill>
                            <a:schemeClr val="tx1"/>
                          </a:solidFill>
                        </a:rPr>
                        <a:t>99</a:t>
                      </a:r>
                      <a:endParaRPr kumimoji="1" lang="ja-JP" altLang="en-US" sz="1100" dirty="0">
                        <a:solidFill>
                          <a:schemeClr val="tx1"/>
                        </a:solidFill>
                      </a:endParaRPr>
                    </a:p>
                  </a:txBody>
                  <a:tcPr anchor="ctr"/>
                </a:tc>
                <a:tc gridSpan="2">
                  <a:txBody>
                    <a:bodyPr/>
                    <a:lstStyle/>
                    <a:p>
                      <a:pPr algn="just"/>
                      <a:r>
                        <a:rPr kumimoji="1" lang="ja-JP" altLang="en-US" sz="1100" dirty="0">
                          <a:solidFill>
                            <a:schemeClr val="tx1"/>
                          </a:solidFill>
                        </a:rPr>
                        <a:t>上記以外の解答</a:t>
                      </a:r>
                    </a:p>
                  </a:txBody>
                  <a:tcPr/>
                </a:tc>
                <a:tc hMerge="1">
                  <a:txBody>
                    <a:bodyPr/>
                    <a:lstStyle/>
                    <a:p>
                      <a:pPr algn="just"/>
                      <a:endParaRPr kumimoji="1" lang="ja-JP" altLang="en-US" sz="1100" dirty="0"/>
                    </a:p>
                  </a:txBody>
                  <a:tcPr/>
                </a:tc>
                <a:tc>
                  <a:txBody>
                    <a:bodyPr/>
                    <a:lstStyle/>
                    <a:p>
                      <a:pPr algn="ctr"/>
                      <a:endParaRPr kumimoji="1" lang="ja-JP" altLang="en-US" sz="1000" dirty="0">
                        <a:solidFill>
                          <a:schemeClr val="tx1"/>
                        </a:solidFill>
                      </a:endParaRPr>
                    </a:p>
                  </a:txBody>
                  <a:tcPr anchor="ctr"/>
                </a:tc>
                <a:tc>
                  <a:txBody>
                    <a:bodyPr/>
                    <a:lstStyle/>
                    <a:p>
                      <a:pPr marL="0" indent="0" algn="ctr"/>
                      <a:r>
                        <a:rPr kumimoji="1" lang="en-US" altLang="ja-JP" sz="1000" dirty="0">
                          <a:solidFill>
                            <a:schemeClr val="tx1"/>
                          </a:solidFill>
                        </a:rPr>
                        <a:t>0.9</a:t>
                      </a:r>
                      <a:endParaRPr kumimoji="1" lang="ja-JP" altLang="en-US" sz="1000" dirty="0">
                        <a:solidFill>
                          <a:schemeClr val="tx1"/>
                        </a:solidFill>
                      </a:endParaRPr>
                    </a:p>
                  </a:txBody>
                  <a:tcPr anchor="ctr"/>
                </a:tc>
                <a:tc>
                  <a:txBody>
                    <a:bodyPr/>
                    <a:lstStyle/>
                    <a:p>
                      <a:pPr marL="0" indent="0" algn="ctr"/>
                      <a:r>
                        <a:rPr kumimoji="1" lang="en-US" altLang="ja-JP" sz="1000" dirty="0">
                          <a:solidFill>
                            <a:schemeClr val="tx1"/>
                          </a:solidFill>
                        </a:rPr>
                        <a:t>0.8</a:t>
                      </a:r>
                      <a:endParaRPr kumimoji="1" lang="ja-JP" altLang="en-US" sz="1000" dirty="0">
                        <a:solidFill>
                          <a:schemeClr val="tx1"/>
                        </a:solidFill>
                      </a:endParaRPr>
                    </a:p>
                  </a:txBody>
                  <a:tcPr anchor="ctr"/>
                </a:tc>
                <a:tc>
                  <a:txBody>
                    <a:bodyPr/>
                    <a:lstStyle/>
                    <a:p>
                      <a:pPr marL="0" indent="0" algn="ctr"/>
                      <a:endParaRPr kumimoji="1" lang="ja-JP" altLang="en-US" sz="1000" dirty="0">
                        <a:solidFill>
                          <a:schemeClr val="tx1"/>
                        </a:solidFill>
                      </a:endParaRPr>
                    </a:p>
                  </a:txBody>
                  <a:tcPr anchor="ctr"/>
                </a:tc>
                <a:tc>
                  <a:txBody>
                    <a:bodyPr/>
                    <a:lstStyle/>
                    <a:p>
                      <a:pPr algn="ctr"/>
                      <a:endParaRPr kumimoji="1" lang="ja-JP" altLang="en-US" sz="1000" dirty="0">
                        <a:solidFill>
                          <a:schemeClr val="tx1"/>
                        </a:solidFill>
                      </a:endParaRPr>
                    </a:p>
                  </a:txBody>
                  <a:tcPr anchor="ctr"/>
                </a:tc>
                <a:extLst>
                  <a:ext uri="{0D108BD9-81ED-4DB2-BD59-A6C34878D82A}">
                    <a16:rowId xmlns:a16="http://schemas.microsoft.com/office/drawing/2014/main" val="3199294278"/>
                  </a:ext>
                </a:extLst>
              </a:tr>
              <a:tr h="231531">
                <a:tc>
                  <a:txBody>
                    <a:bodyPr/>
                    <a:lstStyle/>
                    <a:p>
                      <a:pPr algn="ctr"/>
                      <a:r>
                        <a:rPr kumimoji="1" lang="ja-JP" altLang="en-US" sz="1100" dirty="0">
                          <a:solidFill>
                            <a:schemeClr val="tx1"/>
                          </a:solidFill>
                        </a:rPr>
                        <a:t>０</a:t>
                      </a:r>
                    </a:p>
                  </a:txBody>
                  <a:tcPr anchor="ctr"/>
                </a:tc>
                <a:tc gridSpan="2">
                  <a:txBody>
                    <a:bodyPr/>
                    <a:lstStyle/>
                    <a:p>
                      <a:pPr algn="just"/>
                      <a:r>
                        <a:rPr kumimoji="1" lang="ja-JP" altLang="en-US" sz="1100" dirty="0">
                          <a:solidFill>
                            <a:schemeClr val="tx1"/>
                          </a:solidFill>
                        </a:rPr>
                        <a:t>無解答</a:t>
                      </a:r>
                    </a:p>
                  </a:txBody>
                  <a:tcPr/>
                </a:tc>
                <a:tc hMerge="1">
                  <a:txBody>
                    <a:bodyPr/>
                    <a:lstStyle/>
                    <a:p>
                      <a:pPr algn="just"/>
                      <a:endParaRPr kumimoji="1" lang="ja-JP" altLang="en-US" sz="1100" dirty="0"/>
                    </a:p>
                  </a:txBody>
                  <a:tcPr/>
                </a:tc>
                <a:tc>
                  <a:txBody>
                    <a:bodyPr/>
                    <a:lstStyle/>
                    <a:p>
                      <a:pPr algn="ctr"/>
                      <a:endParaRPr kumimoji="1" lang="ja-JP" altLang="en-US" sz="1000" dirty="0">
                        <a:solidFill>
                          <a:schemeClr val="tx1"/>
                        </a:solidFill>
                      </a:endParaRPr>
                    </a:p>
                  </a:txBody>
                  <a:tcPr anchor="ctr"/>
                </a:tc>
                <a:tc>
                  <a:txBody>
                    <a:bodyPr/>
                    <a:lstStyle/>
                    <a:p>
                      <a:pPr marL="0" indent="0" algn="ctr"/>
                      <a:r>
                        <a:rPr kumimoji="1" lang="en-US" altLang="ja-JP" sz="1000" dirty="0">
                          <a:solidFill>
                            <a:schemeClr val="tx1"/>
                          </a:solidFill>
                        </a:rPr>
                        <a:t>2.4</a:t>
                      </a:r>
                      <a:endParaRPr kumimoji="1" lang="ja-JP" altLang="en-US" sz="1000" dirty="0">
                        <a:solidFill>
                          <a:schemeClr val="tx1"/>
                        </a:solidFill>
                      </a:endParaRPr>
                    </a:p>
                  </a:txBody>
                  <a:tcPr anchor="ctr"/>
                </a:tc>
                <a:tc>
                  <a:txBody>
                    <a:bodyPr/>
                    <a:lstStyle/>
                    <a:p>
                      <a:pPr marL="0" indent="0" algn="ctr"/>
                      <a:r>
                        <a:rPr kumimoji="1" lang="en-US" altLang="ja-JP" sz="1000" dirty="0">
                          <a:solidFill>
                            <a:schemeClr val="tx1"/>
                          </a:solidFill>
                        </a:rPr>
                        <a:t>1.8</a:t>
                      </a:r>
                      <a:endParaRPr kumimoji="1" lang="ja-JP" altLang="en-US" sz="1000" dirty="0">
                        <a:solidFill>
                          <a:schemeClr val="tx1"/>
                        </a:solidFill>
                      </a:endParaRPr>
                    </a:p>
                  </a:txBody>
                  <a:tcPr anchor="ctr"/>
                </a:tc>
                <a:tc>
                  <a:txBody>
                    <a:bodyPr/>
                    <a:lstStyle/>
                    <a:p>
                      <a:pPr marL="0" indent="0" algn="ctr"/>
                      <a:endParaRPr kumimoji="1" lang="ja-JP" altLang="en-US" sz="1000" dirty="0">
                        <a:solidFill>
                          <a:schemeClr val="tx1"/>
                        </a:solidFill>
                      </a:endParaRPr>
                    </a:p>
                  </a:txBody>
                  <a:tcPr anchor="ctr"/>
                </a:tc>
                <a:tc>
                  <a:txBody>
                    <a:bodyPr/>
                    <a:lstStyle/>
                    <a:p>
                      <a:pPr algn="ctr"/>
                      <a:endParaRPr kumimoji="1" lang="ja-JP" altLang="en-US" sz="1000" dirty="0">
                        <a:solidFill>
                          <a:schemeClr val="tx1"/>
                        </a:solidFill>
                      </a:endParaRPr>
                    </a:p>
                  </a:txBody>
                  <a:tcPr anchor="ctr"/>
                </a:tc>
                <a:extLst>
                  <a:ext uri="{0D108BD9-81ED-4DB2-BD59-A6C34878D82A}">
                    <a16:rowId xmlns:a16="http://schemas.microsoft.com/office/drawing/2014/main" val="3753269105"/>
                  </a:ext>
                </a:extLst>
              </a:tr>
            </a:tbl>
          </a:graphicData>
        </a:graphic>
      </p:graphicFrame>
    </p:spTree>
    <p:extLst>
      <p:ext uri="{BB962C8B-B14F-4D97-AF65-F5344CB8AC3E}">
        <p14:creationId xmlns:p14="http://schemas.microsoft.com/office/powerpoint/2010/main" val="307062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正方形/長方形 42">
            <a:extLst>
              <a:ext uri="{FF2B5EF4-FFF2-40B4-BE49-F238E27FC236}">
                <a16:creationId xmlns:a16="http://schemas.microsoft.com/office/drawing/2014/main" id="{CB1352A6-6E15-9253-8C3B-5EF316CCAA17}"/>
              </a:ext>
            </a:extLst>
          </p:cNvPr>
          <p:cNvSpPr/>
          <p:nvPr/>
        </p:nvSpPr>
        <p:spPr>
          <a:xfrm>
            <a:off x="297164" y="5537203"/>
            <a:ext cx="599703" cy="1205512"/>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p:cNvSpPr txBox="1">
            <a:spLocks/>
          </p:cNvSpPr>
          <p:nvPr/>
        </p:nvSpPr>
        <p:spPr>
          <a:xfrm>
            <a:off x="107504" y="75401"/>
            <a:ext cx="8928992" cy="560905"/>
          </a:xfrm>
          <a:prstGeom prst="rect">
            <a:avLst/>
          </a:prstGeom>
          <a:solidFill>
            <a:srgbClr val="002060"/>
          </a:solidFill>
        </p:spPr>
        <p:txBody>
          <a:bodyPr vert="horz" wrap="square" lIns="91440" tIns="144000" rIns="91440" bIns="45720"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算数 ４ （３）異種の二つの量の割合　</a:t>
            </a:r>
            <a:r>
              <a:rPr lang="ja-JP" altLang="en-US" sz="2400" b="1" dirty="0">
                <a:solidFill>
                  <a:srgbClr val="FFFFFF"/>
                </a:solidFill>
                <a:latin typeface="メイリオ" panose="020B0604030504040204" pitchFamily="50" charset="-128"/>
                <a:ea typeface="メイリオ" panose="020B0604030504040204" pitchFamily="50" charset="-128"/>
              </a:rPr>
              <a:t>授業展開例</a:t>
            </a:r>
          </a:p>
        </p:txBody>
      </p:sp>
      <p:sp>
        <p:nvSpPr>
          <p:cNvPr id="4" name="四角形: 角を丸くする 3">
            <a:extLst>
              <a:ext uri="{FF2B5EF4-FFF2-40B4-BE49-F238E27FC236}">
                <a16:creationId xmlns:a16="http://schemas.microsoft.com/office/drawing/2014/main" id="{E24B5795-490E-DA3B-C6B5-FE0563EA1BE5}"/>
              </a:ext>
            </a:extLst>
          </p:cNvPr>
          <p:cNvSpPr/>
          <p:nvPr/>
        </p:nvSpPr>
        <p:spPr>
          <a:xfrm>
            <a:off x="285355" y="764704"/>
            <a:ext cx="8573292" cy="1433350"/>
          </a:xfrm>
          <a:prstGeom prst="roundRect">
            <a:avLst>
              <a:gd name="adj" fmla="val 9081"/>
            </a:avLst>
          </a:prstGeom>
          <a:solidFill>
            <a:schemeClr val="accent5">
              <a:lumMod val="20000"/>
              <a:lumOff val="80000"/>
            </a:scheme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ts val="3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pPr>
              <a:lnSpc>
                <a:spcPts val="3100"/>
              </a:lnSpc>
            </a:pPr>
            <a:endParaRPr lang="en-US" altLang="ja-JP" sz="1800" b="1" u="sng" dirty="0">
              <a:solidFill>
                <a:srgbClr val="002060"/>
              </a:solidFill>
              <a:latin typeface="メイリオ" panose="020B0604030504040204" pitchFamily="50" charset="-128"/>
              <a:ea typeface="メイリオ" panose="020B0604030504040204" pitchFamily="50" charset="-128"/>
            </a:endParaRPr>
          </a:p>
          <a:p>
            <a:r>
              <a:rPr lang="ja-JP" altLang="en-US" sz="1800" b="1" dirty="0">
                <a:solidFill>
                  <a:srgbClr val="002060"/>
                </a:solidFill>
                <a:latin typeface="メイリオ" panose="020B0604030504040204" pitchFamily="50" charset="-128"/>
                <a:ea typeface="メイリオ" panose="020B0604030504040204" pitchFamily="50" charset="-128"/>
              </a:rPr>
              <a:t>　異種の二つの量の割合として捉えられる量を比べることの意味を理解するため、表にまとめたり、デジタル機器上で操作したりしながら比べ、考えた結果を言葉で分かりやすく表現する機会を設けましょう。</a:t>
            </a:r>
            <a:endParaRPr kumimoji="1" lang="ja-JP" altLang="en-US" b="1" dirty="0"/>
          </a:p>
        </p:txBody>
      </p:sp>
      <p:sp>
        <p:nvSpPr>
          <p:cNvPr id="2" name="四角形: 角を丸くする 1">
            <a:extLst>
              <a:ext uri="{FF2B5EF4-FFF2-40B4-BE49-F238E27FC236}">
                <a16:creationId xmlns:a16="http://schemas.microsoft.com/office/drawing/2014/main" id="{43642A1B-470B-2D46-55AE-55924CD4A121}"/>
              </a:ext>
            </a:extLst>
          </p:cNvPr>
          <p:cNvSpPr/>
          <p:nvPr/>
        </p:nvSpPr>
        <p:spPr>
          <a:xfrm>
            <a:off x="285354" y="782898"/>
            <a:ext cx="3775611" cy="394339"/>
          </a:xfrm>
          <a:prstGeom prst="roundRect">
            <a:avLst>
              <a:gd name="adj" fmla="val 2547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こんな授業を！授業改善のヒント</a:t>
            </a:r>
          </a:p>
        </p:txBody>
      </p:sp>
      <p:sp>
        <p:nvSpPr>
          <p:cNvPr id="8" name="吹き出し: 角を丸めた四角形 7">
            <a:extLst>
              <a:ext uri="{FF2B5EF4-FFF2-40B4-BE49-F238E27FC236}">
                <a16:creationId xmlns:a16="http://schemas.microsoft.com/office/drawing/2014/main" id="{23B8FA91-2822-A024-01A3-D9E92F6AF28F}"/>
              </a:ext>
            </a:extLst>
          </p:cNvPr>
          <p:cNvSpPr/>
          <p:nvPr/>
        </p:nvSpPr>
        <p:spPr>
          <a:xfrm>
            <a:off x="5810997" y="2993071"/>
            <a:ext cx="2404426" cy="295794"/>
          </a:xfrm>
          <a:prstGeom prst="wedgeRoundRectCallout">
            <a:avLst>
              <a:gd name="adj1" fmla="val -61581"/>
              <a:gd name="adj2" fmla="val -8562"/>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ja-JP" altLang="en-US" sz="1100" dirty="0">
                <a:latin typeface="メイリオ" panose="020B0604030504040204" pitchFamily="50" charset="-128"/>
                <a:ea typeface="メイリオ" panose="020B0604030504040204" pitchFamily="50" charset="-128"/>
              </a:rPr>
              <a:t>並び替えてみようかな・・。</a:t>
            </a:r>
          </a:p>
        </p:txBody>
      </p:sp>
      <p:sp>
        <p:nvSpPr>
          <p:cNvPr id="11" name="吹き出し: 角を丸めた四角形 10">
            <a:extLst>
              <a:ext uri="{FF2B5EF4-FFF2-40B4-BE49-F238E27FC236}">
                <a16:creationId xmlns:a16="http://schemas.microsoft.com/office/drawing/2014/main" id="{F3DE63A0-A246-AA8A-E7B4-C344CCB0DE64}"/>
              </a:ext>
            </a:extLst>
          </p:cNvPr>
          <p:cNvSpPr/>
          <p:nvPr/>
        </p:nvSpPr>
        <p:spPr>
          <a:xfrm>
            <a:off x="5538506" y="2412721"/>
            <a:ext cx="2335064" cy="424975"/>
          </a:xfrm>
          <a:prstGeom prst="wedgeRoundRectCallout">
            <a:avLst>
              <a:gd name="adj1" fmla="val 73700"/>
              <a:gd name="adj2" fmla="val -2820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B</a:t>
            </a:r>
            <a:r>
              <a:rPr kumimoji="1" lang="ja-JP" altLang="en-US" sz="1200" dirty="0">
                <a:latin typeface="メイリオ" panose="020B0604030504040204" pitchFamily="50" charset="-128"/>
                <a:ea typeface="メイリオ" panose="020B0604030504040204" pitchFamily="50" charset="-128"/>
              </a:rPr>
              <a:t>、</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、どのシートが一番</a:t>
            </a:r>
            <a:endParaRPr kumimoji="1" lang="en-US" altLang="ja-JP" sz="1200" dirty="0">
              <a:latin typeface="メイリオ" panose="020B0604030504040204" pitchFamily="50" charset="-128"/>
              <a:ea typeface="メイリオ" panose="020B0604030504040204" pitchFamily="50" charset="-128"/>
            </a:endParaRPr>
          </a:p>
          <a:p>
            <a:pPr>
              <a:lnSpc>
                <a:spcPts val="1600"/>
              </a:lnSpc>
            </a:pPr>
            <a:r>
              <a:rPr lang="ja-JP" altLang="en-US" sz="1200" dirty="0">
                <a:latin typeface="メイリオ" panose="020B0604030504040204" pitchFamily="50" charset="-128"/>
                <a:ea typeface="メイリオ" panose="020B0604030504040204" pitchFamily="50" charset="-128"/>
              </a:rPr>
              <a:t>混んでいるのかな？</a:t>
            </a:r>
            <a:endParaRPr kumimoji="1" lang="ja-JP" altLang="en-US" sz="1200" dirty="0">
              <a:latin typeface="メイリオ" panose="020B0604030504040204" pitchFamily="50" charset="-128"/>
              <a:ea typeface="メイリオ" panose="020B0604030504040204" pitchFamily="50" charset="-128"/>
            </a:endParaRPr>
          </a:p>
        </p:txBody>
      </p:sp>
      <p:sp>
        <p:nvSpPr>
          <p:cNvPr id="19" name="吹き出し: 角を丸めた四角形 18">
            <a:extLst>
              <a:ext uri="{FF2B5EF4-FFF2-40B4-BE49-F238E27FC236}">
                <a16:creationId xmlns:a16="http://schemas.microsoft.com/office/drawing/2014/main" id="{B3103228-092E-58FF-B8B8-A995915BE7C8}"/>
              </a:ext>
            </a:extLst>
          </p:cNvPr>
          <p:cNvSpPr/>
          <p:nvPr/>
        </p:nvSpPr>
        <p:spPr>
          <a:xfrm>
            <a:off x="5529371" y="5258102"/>
            <a:ext cx="2964437" cy="471659"/>
          </a:xfrm>
          <a:prstGeom prst="wedgeRoundRectCallout">
            <a:avLst>
              <a:gd name="adj1" fmla="val -56860"/>
              <a:gd name="adj2" fmla="val -5769"/>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と</a:t>
            </a:r>
            <a:r>
              <a:rPr lang="en-US" altLang="ja-JP" sz="1100" dirty="0">
                <a:latin typeface="メイリオ" panose="020B0604030504040204" pitchFamily="50" charset="-128"/>
                <a:ea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rPr>
              <a:t>は、シートの数も人数も違うけど、どうやったら比べられるかな。</a:t>
            </a:r>
          </a:p>
        </p:txBody>
      </p:sp>
      <p:pic>
        <p:nvPicPr>
          <p:cNvPr id="23" name="Picture 2" descr="先生の男の子のイラスト（将来の夢）">
            <a:extLst>
              <a:ext uri="{FF2B5EF4-FFF2-40B4-BE49-F238E27FC236}">
                <a16:creationId xmlns:a16="http://schemas.microsoft.com/office/drawing/2014/main" id="{6501DC5D-C033-368B-540C-4FA332E0F9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4288" y="2319944"/>
            <a:ext cx="573740" cy="573740"/>
          </a:xfrm>
          <a:prstGeom prst="rect">
            <a:avLst/>
          </a:prstGeom>
          <a:noFill/>
          <a:extLst>
            <a:ext uri="{909E8E84-426E-40DD-AFC4-6F175D3DCCD1}">
              <a14:hiddenFill xmlns:a14="http://schemas.microsoft.com/office/drawing/2010/main">
                <a:solidFill>
                  <a:srgbClr val="FFFFFF"/>
                </a:solidFill>
              </a14:hiddenFill>
            </a:ext>
          </a:extLst>
        </p:spPr>
      </p:pic>
      <p:sp>
        <p:nvSpPr>
          <p:cNvPr id="16" name="吹き出し: 角を丸めた四角形 15">
            <a:extLst>
              <a:ext uri="{FF2B5EF4-FFF2-40B4-BE49-F238E27FC236}">
                <a16:creationId xmlns:a16="http://schemas.microsoft.com/office/drawing/2014/main" id="{1F88F45E-6C05-0C4A-C284-461369E87B8F}"/>
              </a:ext>
            </a:extLst>
          </p:cNvPr>
          <p:cNvSpPr/>
          <p:nvPr/>
        </p:nvSpPr>
        <p:spPr>
          <a:xfrm>
            <a:off x="5810997" y="6239197"/>
            <a:ext cx="2401187" cy="558363"/>
          </a:xfrm>
          <a:prstGeom prst="wedgeRoundRectCallout">
            <a:avLst>
              <a:gd name="adj1" fmla="val 57793"/>
              <a:gd name="adj2" fmla="val 426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自校では、どのような</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授業改善を行いますか。</a:t>
            </a:r>
          </a:p>
        </p:txBody>
      </p:sp>
      <p:pic>
        <p:nvPicPr>
          <p:cNvPr id="18" name="Picture 6" descr="女性教師のイラスト（職業）">
            <a:extLst>
              <a:ext uri="{FF2B5EF4-FFF2-40B4-BE49-F238E27FC236}">
                <a16:creationId xmlns:a16="http://schemas.microsoft.com/office/drawing/2014/main" id="{A5FC0AAF-82E5-DE4C-142A-C78E9B7DF6F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58" r="17130" b="54012"/>
          <a:stretch/>
        </p:blipFill>
        <p:spPr bwMode="auto">
          <a:xfrm>
            <a:off x="8304081" y="6098589"/>
            <a:ext cx="803144" cy="709493"/>
          </a:xfrm>
          <a:prstGeom prst="rect">
            <a:avLst/>
          </a:prstGeom>
          <a:noFill/>
          <a:extLst>
            <a:ext uri="{909E8E84-426E-40DD-AFC4-6F175D3DCCD1}">
              <a14:hiddenFill xmlns:a14="http://schemas.microsoft.com/office/drawing/2010/main">
                <a:solidFill>
                  <a:srgbClr val="FFFFFF"/>
                </a:solidFill>
              </a14:hiddenFill>
            </a:ext>
          </a:extLst>
        </p:spPr>
      </p:pic>
      <p:grpSp>
        <p:nvGrpSpPr>
          <p:cNvPr id="1047" name="グループ化 1046">
            <a:extLst>
              <a:ext uri="{FF2B5EF4-FFF2-40B4-BE49-F238E27FC236}">
                <a16:creationId xmlns:a16="http://schemas.microsoft.com/office/drawing/2014/main" id="{EF3C8454-B69A-50B9-AA2B-7FCEF8F05975}"/>
              </a:ext>
            </a:extLst>
          </p:cNvPr>
          <p:cNvGrpSpPr>
            <a:grpSpLocks noChangeAspect="1"/>
          </p:cNvGrpSpPr>
          <p:nvPr/>
        </p:nvGrpSpPr>
        <p:grpSpPr>
          <a:xfrm>
            <a:off x="283500" y="2475870"/>
            <a:ext cx="1212516" cy="1210135"/>
            <a:chOff x="323528" y="2739032"/>
            <a:chExt cx="1738041" cy="1734630"/>
          </a:xfrm>
        </p:grpSpPr>
        <p:sp>
          <p:nvSpPr>
            <p:cNvPr id="51" name="正方形/長方形 50">
              <a:extLst>
                <a:ext uri="{FF2B5EF4-FFF2-40B4-BE49-F238E27FC236}">
                  <a16:creationId xmlns:a16="http://schemas.microsoft.com/office/drawing/2014/main" id="{483ADAA7-C613-788C-2C98-C1054755463A}"/>
                </a:ext>
              </a:extLst>
            </p:cNvPr>
            <p:cNvSpPr/>
            <p:nvPr/>
          </p:nvSpPr>
          <p:spPr>
            <a:xfrm>
              <a:off x="333569" y="2739032"/>
              <a:ext cx="1728000" cy="172800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31" name="直線コネクタ 1030">
              <a:extLst>
                <a:ext uri="{FF2B5EF4-FFF2-40B4-BE49-F238E27FC236}">
                  <a16:creationId xmlns:a16="http://schemas.microsoft.com/office/drawing/2014/main" id="{053A614C-EA82-2165-5263-B9E466672A01}"/>
                </a:ext>
              </a:extLst>
            </p:cNvPr>
            <p:cNvCxnSpPr>
              <a:stCxn id="51" idx="0"/>
              <a:endCxn id="51" idx="2"/>
            </p:cNvCxnSpPr>
            <p:nvPr/>
          </p:nvCxnSpPr>
          <p:spPr>
            <a:xfrm>
              <a:off x="1197569" y="2739032"/>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直線コネクタ 1031">
              <a:extLst>
                <a:ext uri="{FF2B5EF4-FFF2-40B4-BE49-F238E27FC236}">
                  <a16:creationId xmlns:a16="http://schemas.microsoft.com/office/drawing/2014/main" id="{C5240A83-9154-4029-4C77-DF62391A28A4}"/>
                </a:ext>
              </a:extLst>
            </p:cNvPr>
            <p:cNvCxnSpPr>
              <a:cxnSpLocks/>
              <a:stCxn id="51" idx="3"/>
              <a:endCxn id="51" idx="1"/>
            </p:cNvCxnSpPr>
            <p:nvPr/>
          </p:nvCxnSpPr>
          <p:spPr>
            <a:xfrm flipH="1">
              <a:off x="333569" y="3603032"/>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直線コネクタ 1034">
              <a:extLst>
                <a:ext uri="{FF2B5EF4-FFF2-40B4-BE49-F238E27FC236}">
                  <a16:creationId xmlns:a16="http://schemas.microsoft.com/office/drawing/2014/main" id="{9E7AC2BF-F181-5137-3876-1ED5CBB30136}"/>
                </a:ext>
              </a:extLst>
            </p:cNvPr>
            <p:cNvCxnSpPr>
              <a:cxnSpLocks/>
            </p:cNvCxnSpPr>
            <p:nvPr/>
          </p:nvCxnSpPr>
          <p:spPr>
            <a:xfrm flipH="1">
              <a:off x="323630" y="3180724"/>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6" name="直線コネクタ 1035">
              <a:extLst>
                <a:ext uri="{FF2B5EF4-FFF2-40B4-BE49-F238E27FC236}">
                  <a16:creationId xmlns:a16="http://schemas.microsoft.com/office/drawing/2014/main" id="{D8F9F51D-08A8-6D21-FCBE-16BEDF5B6E98}"/>
                </a:ext>
              </a:extLst>
            </p:cNvPr>
            <p:cNvCxnSpPr>
              <a:cxnSpLocks/>
            </p:cNvCxnSpPr>
            <p:nvPr/>
          </p:nvCxnSpPr>
          <p:spPr>
            <a:xfrm flipH="1">
              <a:off x="323528" y="4044820"/>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7" name="直線コネクタ 1036">
              <a:extLst>
                <a:ext uri="{FF2B5EF4-FFF2-40B4-BE49-F238E27FC236}">
                  <a16:creationId xmlns:a16="http://schemas.microsoft.com/office/drawing/2014/main" id="{9B7D704A-0A78-8E4E-2A52-2291003508EB}"/>
                </a:ext>
              </a:extLst>
            </p:cNvPr>
            <p:cNvCxnSpPr/>
            <p:nvPr/>
          </p:nvCxnSpPr>
          <p:spPr>
            <a:xfrm>
              <a:off x="755576" y="2745662"/>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直線コネクタ 1037">
              <a:extLst>
                <a:ext uri="{FF2B5EF4-FFF2-40B4-BE49-F238E27FC236}">
                  <a16:creationId xmlns:a16="http://schemas.microsoft.com/office/drawing/2014/main" id="{85FD1B42-0B03-16B3-9320-FED6B6ABA38F}"/>
                </a:ext>
              </a:extLst>
            </p:cNvPr>
            <p:cNvCxnSpPr/>
            <p:nvPr/>
          </p:nvCxnSpPr>
          <p:spPr>
            <a:xfrm>
              <a:off x="1619672" y="2739032"/>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8" name="グループ化 1047">
            <a:extLst>
              <a:ext uri="{FF2B5EF4-FFF2-40B4-BE49-F238E27FC236}">
                <a16:creationId xmlns:a16="http://schemas.microsoft.com/office/drawing/2014/main" id="{A3BF8637-ABD4-735F-15CD-21F3E6BE2C59}"/>
              </a:ext>
            </a:extLst>
          </p:cNvPr>
          <p:cNvGrpSpPr>
            <a:grpSpLocks noChangeAspect="1"/>
          </p:cNvGrpSpPr>
          <p:nvPr/>
        </p:nvGrpSpPr>
        <p:grpSpPr>
          <a:xfrm>
            <a:off x="285152" y="3972545"/>
            <a:ext cx="1212516" cy="1210135"/>
            <a:chOff x="323528" y="2739032"/>
            <a:chExt cx="1738041" cy="1734630"/>
          </a:xfrm>
        </p:grpSpPr>
        <p:sp>
          <p:nvSpPr>
            <p:cNvPr id="1049" name="正方形/長方形 1048">
              <a:extLst>
                <a:ext uri="{FF2B5EF4-FFF2-40B4-BE49-F238E27FC236}">
                  <a16:creationId xmlns:a16="http://schemas.microsoft.com/office/drawing/2014/main" id="{E8D2FAB9-8614-5F1E-4EE5-451EDF20C017}"/>
                </a:ext>
              </a:extLst>
            </p:cNvPr>
            <p:cNvSpPr/>
            <p:nvPr/>
          </p:nvSpPr>
          <p:spPr>
            <a:xfrm>
              <a:off x="333569" y="2739032"/>
              <a:ext cx="1728000" cy="1728000"/>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50" name="直線コネクタ 1049">
              <a:extLst>
                <a:ext uri="{FF2B5EF4-FFF2-40B4-BE49-F238E27FC236}">
                  <a16:creationId xmlns:a16="http://schemas.microsoft.com/office/drawing/2014/main" id="{2795BF29-349A-FBAA-69FA-90A824107A55}"/>
                </a:ext>
              </a:extLst>
            </p:cNvPr>
            <p:cNvCxnSpPr>
              <a:stCxn id="1049" idx="0"/>
              <a:endCxn id="1049" idx="2"/>
            </p:cNvCxnSpPr>
            <p:nvPr/>
          </p:nvCxnSpPr>
          <p:spPr>
            <a:xfrm>
              <a:off x="1197569" y="2739032"/>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直線コネクタ 1050">
              <a:extLst>
                <a:ext uri="{FF2B5EF4-FFF2-40B4-BE49-F238E27FC236}">
                  <a16:creationId xmlns:a16="http://schemas.microsoft.com/office/drawing/2014/main" id="{63D06927-1752-438B-3ABC-FC6378EADE54}"/>
                </a:ext>
              </a:extLst>
            </p:cNvPr>
            <p:cNvCxnSpPr>
              <a:cxnSpLocks/>
              <a:stCxn id="1049" idx="3"/>
              <a:endCxn id="1049" idx="1"/>
            </p:cNvCxnSpPr>
            <p:nvPr/>
          </p:nvCxnSpPr>
          <p:spPr>
            <a:xfrm flipH="1">
              <a:off x="333569" y="3603032"/>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直線コネクタ 1051">
              <a:extLst>
                <a:ext uri="{FF2B5EF4-FFF2-40B4-BE49-F238E27FC236}">
                  <a16:creationId xmlns:a16="http://schemas.microsoft.com/office/drawing/2014/main" id="{2AE10333-DBB3-3244-470B-2A6B872D05E7}"/>
                </a:ext>
              </a:extLst>
            </p:cNvPr>
            <p:cNvCxnSpPr>
              <a:cxnSpLocks/>
            </p:cNvCxnSpPr>
            <p:nvPr/>
          </p:nvCxnSpPr>
          <p:spPr>
            <a:xfrm flipH="1">
              <a:off x="333569" y="3180724"/>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直線コネクタ 1052">
              <a:extLst>
                <a:ext uri="{FF2B5EF4-FFF2-40B4-BE49-F238E27FC236}">
                  <a16:creationId xmlns:a16="http://schemas.microsoft.com/office/drawing/2014/main" id="{0C193BB9-A7DD-8760-2A65-E503839265F6}"/>
                </a:ext>
              </a:extLst>
            </p:cNvPr>
            <p:cNvCxnSpPr>
              <a:cxnSpLocks/>
            </p:cNvCxnSpPr>
            <p:nvPr/>
          </p:nvCxnSpPr>
          <p:spPr>
            <a:xfrm flipH="1">
              <a:off x="323528" y="4044820"/>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直線コネクタ 1053">
              <a:extLst>
                <a:ext uri="{FF2B5EF4-FFF2-40B4-BE49-F238E27FC236}">
                  <a16:creationId xmlns:a16="http://schemas.microsoft.com/office/drawing/2014/main" id="{4E551EA0-0E7A-9A61-08D8-D601AD2F0055}"/>
                </a:ext>
              </a:extLst>
            </p:cNvPr>
            <p:cNvCxnSpPr/>
            <p:nvPr/>
          </p:nvCxnSpPr>
          <p:spPr>
            <a:xfrm>
              <a:off x="755576" y="2745662"/>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直線コネクタ 1054">
              <a:extLst>
                <a:ext uri="{FF2B5EF4-FFF2-40B4-BE49-F238E27FC236}">
                  <a16:creationId xmlns:a16="http://schemas.microsoft.com/office/drawing/2014/main" id="{4484E9E5-1E4D-E046-902A-F802BE7DDD13}"/>
                </a:ext>
              </a:extLst>
            </p:cNvPr>
            <p:cNvCxnSpPr/>
            <p:nvPr/>
          </p:nvCxnSpPr>
          <p:spPr>
            <a:xfrm>
              <a:off x="1619672" y="2739032"/>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63" name="グループ化 1062">
            <a:extLst>
              <a:ext uri="{FF2B5EF4-FFF2-40B4-BE49-F238E27FC236}">
                <a16:creationId xmlns:a16="http://schemas.microsoft.com/office/drawing/2014/main" id="{FA8F3635-3A5E-1DD3-222E-AE36B2F91792}"/>
              </a:ext>
            </a:extLst>
          </p:cNvPr>
          <p:cNvGrpSpPr>
            <a:grpSpLocks noChangeAspect="1"/>
          </p:cNvGrpSpPr>
          <p:nvPr/>
        </p:nvGrpSpPr>
        <p:grpSpPr>
          <a:xfrm>
            <a:off x="294677" y="5524029"/>
            <a:ext cx="598583" cy="1205512"/>
            <a:chOff x="327141" y="4562355"/>
            <a:chExt cx="858019" cy="1728000"/>
          </a:xfrm>
        </p:grpSpPr>
        <p:cxnSp>
          <p:nvCxnSpPr>
            <p:cNvPr id="1056" name="直線コネクタ 1055">
              <a:extLst>
                <a:ext uri="{FF2B5EF4-FFF2-40B4-BE49-F238E27FC236}">
                  <a16:creationId xmlns:a16="http://schemas.microsoft.com/office/drawing/2014/main" id="{C35AA7FC-41C6-4E91-9DF1-1804284BDB3A}"/>
                </a:ext>
              </a:extLst>
            </p:cNvPr>
            <p:cNvCxnSpPr/>
            <p:nvPr/>
          </p:nvCxnSpPr>
          <p:spPr>
            <a:xfrm>
              <a:off x="760642" y="4562355"/>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直線コネクタ 1057">
              <a:extLst>
                <a:ext uri="{FF2B5EF4-FFF2-40B4-BE49-F238E27FC236}">
                  <a16:creationId xmlns:a16="http://schemas.microsoft.com/office/drawing/2014/main" id="{25B3B051-8EE2-C9E6-E7F8-73807D784F67}"/>
                </a:ext>
              </a:extLst>
            </p:cNvPr>
            <p:cNvCxnSpPr>
              <a:cxnSpLocks/>
            </p:cNvCxnSpPr>
            <p:nvPr/>
          </p:nvCxnSpPr>
          <p:spPr>
            <a:xfrm flipH="1">
              <a:off x="350573" y="5482473"/>
              <a:ext cx="834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直線コネクタ 1060">
              <a:extLst>
                <a:ext uri="{FF2B5EF4-FFF2-40B4-BE49-F238E27FC236}">
                  <a16:creationId xmlns:a16="http://schemas.microsoft.com/office/drawing/2014/main" id="{71D32B2E-C48B-398B-FB25-270FAB408718}"/>
                </a:ext>
              </a:extLst>
            </p:cNvPr>
            <p:cNvCxnSpPr>
              <a:cxnSpLocks/>
            </p:cNvCxnSpPr>
            <p:nvPr/>
          </p:nvCxnSpPr>
          <p:spPr>
            <a:xfrm flipH="1">
              <a:off x="334288" y="5023557"/>
              <a:ext cx="850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直線コネクタ 1061">
              <a:extLst>
                <a:ext uri="{FF2B5EF4-FFF2-40B4-BE49-F238E27FC236}">
                  <a16:creationId xmlns:a16="http://schemas.microsoft.com/office/drawing/2014/main" id="{B2511D1A-34B6-122F-3EC3-478991C99FC8}"/>
                </a:ext>
              </a:extLst>
            </p:cNvPr>
            <p:cNvCxnSpPr>
              <a:cxnSpLocks/>
            </p:cNvCxnSpPr>
            <p:nvPr/>
          </p:nvCxnSpPr>
          <p:spPr>
            <a:xfrm flipH="1">
              <a:off x="327141" y="5894438"/>
              <a:ext cx="842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8" name="楕円 1067">
            <a:extLst>
              <a:ext uri="{FF2B5EF4-FFF2-40B4-BE49-F238E27FC236}">
                <a16:creationId xmlns:a16="http://schemas.microsoft.com/office/drawing/2014/main" id="{067C364D-1A55-FBEB-2533-6E8D41B261F6}"/>
              </a:ext>
            </a:extLst>
          </p:cNvPr>
          <p:cNvSpPr>
            <a:spLocks noChangeAspect="1"/>
          </p:cNvSpPr>
          <p:nvPr/>
        </p:nvSpPr>
        <p:spPr>
          <a:xfrm>
            <a:off x="483304" y="3417876"/>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1" name="テキスト ボックス 1080">
            <a:extLst>
              <a:ext uri="{FF2B5EF4-FFF2-40B4-BE49-F238E27FC236}">
                <a16:creationId xmlns:a16="http://schemas.microsoft.com/office/drawing/2014/main" id="{47FF0F51-D826-B9A0-0DF3-0B174499BD34}"/>
              </a:ext>
            </a:extLst>
          </p:cNvPr>
          <p:cNvSpPr txBox="1">
            <a:spLocks noChangeAspect="1"/>
          </p:cNvSpPr>
          <p:nvPr/>
        </p:nvSpPr>
        <p:spPr>
          <a:xfrm>
            <a:off x="-26196" y="2155062"/>
            <a:ext cx="267400" cy="257659"/>
          </a:xfrm>
          <a:prstGeom prst="rect">
            <a:avLst/>
          </a:prstGeom>
          <a:noFill/>
        </p:spPr>
        <p:txBody>
          <a:bodyPr wrap="square">
            <a:spAutoFit/>
          </a:bodyPr>
          <a:lstStyle/>
          <a:p>
            <a:r>
              <a:rPr lang="ja-JP" altLang="en-US" b="1" dirty="0">
                <a:solidFill>
                  <a:srgbClr val="002060"/>
                </a:solidFill>
                <a:latin typeface="メイリオ" panose="020B0604030504040204" pitchFamily="50" charset="-128"/>
                <a:ea typeface="メイリオ" panose="020B0604030504040204" pitchFamily="50" charset="-128"/>
              </a:rPr>
              <a:t>Ａ</a:t>
            </a:r>
            <a:endParaRPr lang="ja-JP" altLang="en-US" dirty="0"/>
          </a:p>
        </p:txBody>
      </p:sp>
      <p:sp>
        <p:nvSpPr>
          <p:cNvPr id="1082" name="テキスト ボックス 1081">
            <a:extLst>
              <a:ext uri="{FF2B5EF4-FFF2-40B4-BE49-F238E27FC236}">
                <a16:creationId xmlns:a16="http://schemas.microsoft.com/office/drawing/2014/main" id="{5824518D-5F7D-23B8-2C34-F92A1C75511B}"/>
              </a:ext>
            </a:extLst>
          </p:cNvPr>
          <p:cNvSpPr txBox="1">
            <a:spLocks noChangeAspect="1"/>
          </p:cNvSpPr>
          <p:nvPr/>
        </p:nvSpPr>
        <p:spPr>
          <a:xfrm>
            <a:off x="-36512" y="3689216"/>
            <a:ext cx="267400" cy="257659"/>
          </a:xfrm>
          <a:prstGeom prst="rect">
            <a:avLst/>
          </a:prstGeom>
          <a:noFill/>
        </p:spPr>
        <p:txBody>
          <a:bodyPr wrap="square">
            <a:spAutoFit/>
          </a:bodyPr>
          <a:lstStyle/>
          <a:p>
            <a:r>
              <a:rPr lang="en-US" altLang="ja-JP" b="1" dirty="0">
                <a:solidFill>
                  <a:srgbClr val="002060"/>
                </a:solidFill>
                <a:latin typeface="メイリオ" panose="020B0604030504040204" pitchFamily="50" charset="-128"/>
                <a:ea typeface="メイリオ" panose="020B0604030504040204" pitchFamily="50" charset="-128"/>
              </a:rPr>
              <a:t>B</a:t>
            </a:r>
            <a:endParaRPr lang="ja-JP" altLang="en-US" dirty="0"/>
          </a:p>
        </p:txBody>
      </p:sp>
      <p:sp>
        <p:nvSpPr>
          <p:cNvPr id="1083" name="テキスト ボックス 1082">
            <a:extLst>
              <a:ext uri="{FF2B5EF4-FFF2-40B4-BE49-F238E27FC236}">
                <a16:creationId xmlns:a16="http://schemas.microsoft.com/office/drawing/2014/main" id="{64CE3806-B315-989D-AC58-ECC68D1F8725}"/>
              </a:ext>
            </a:extLst>
          </p:cNvPr>
          <p:cNvSpPr txBox="1">
            <a:spLocks noChangeAspect="1"/>
          </p:cNvSpPr>
          <p:nvPr/>
        </p:nvSpPr>
        <p:spPr>
          <a:xfrm>
            <a:off x="-7645" y="5258103"/>
            <a:ext cx="267400" cy="369332"/>
          </a:xfrm>
          <a:prstGeom prst="rect">
            <a:avLst/>
          </a:prstGeom>
          <a:noFill/>
        </p:spPr>
        <p:txBody>
          <a:bodyPr wrap="square">
            <a:spAutoFit/>
          </a:bodyPr>
          <a:lstStyle/>
          <a:p>
            <a:r>
              <a:rPr lang="en-US" altLang="ja-JP" b="1" dirty="0">
                <a:solidFill>
                  <a:srgbClr val="002060"/>
                </a:solidFill>
                <a:latin typeface="メイリオ" panose="020B0604030504040204" pitchFamily="50" charset="-128"/>
                <a:ea typeface="メイリオ" panose="020B0604030504040204" pitchFamily="50" charset="-128"/>
              </a:rPr>
              <a:t>C</a:t>
            </a:r>
            <a:endParaRPr lang="ja-JP" altLang="en-US" dirty="0"/>
          </a:p>
        </p:txBody>
      </p:sp>
      <p:graphicFrame>
        <p:nvGraphicFramePr>
          <p:cNvPr id="5" name="表 4">
            <a:extLst>
              <a:ext uri="{FF2B5EF4-FFF2-40B4-BE49-F238E27FC236}">
                <a16:creationId xmlns:a16="http://schemas.microsoft.com/office/drawing/2014/main" id="{B351B54B-D75F-A337-D497-068A00DCED18}"/>
              </a:ext>
            </a:extLst>
          </p:cNvPr>
          <p:cNvGraphicFramePr>
            <a:graphicFrameLocks noGrp="1"/>
          </p:cNvGraphicFramePr>
          <p:nvPr/>
        </p:nvGraphicFramePr>
        <p:xfrm>
          <a:off x="1595272" y="2682570"/>
          <a:ext cx="2235879" cy="741680"/>
        </p:xfrm>
        <a:graphic>
          <a:graphicData uri="http://schemas.openxmlformats.org/drawingml/2006/table">
            <a:tbl>
              <a:tblPr firstRow="1" bandRow="1">
                <a:tableStyleId>{5C22544A-7EE6-4342-B048-85BDC9FD1C3A}</a:tableStyleId>
              </a:tblPr>
              <a:tblGrid>
                <a:gridCol w="1250749">
                  <a:extLst>
                    <a:ext uri="{9D8B030D-6E8A-4147-A177-3AD203B41FA5}">
                      <a16:colId xmlns:a16="http://schemas.microsoft.com/office/drawing/2014/main" val="928854556"/>
                    </a:ext>
                  </a:extLst>
                </a:gridCol>
                <a:gridCol w="985130">
                  <a:extLst>
                    <a:ext uri="{9D8B030D-6E8A-4147-A177-3AD203B41FA5}">
                      <a16:colId xmlns:a16="http://schemas.microsoft.com/office/drawing/2014/main" val="958652182"/>
                    </a:ext>
                  </a:extLst>
                </a:gridCol>
              </a:tblGrid>
              <a:tr h="370840">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シートの数（枚）</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メイリオ" panose="020B0604030504040204" pitchFamily="50" charset="-128"/>
                          <a:ea typeface="メイリオ" panose="020B0604030504040204" pitchFamily="50" charset="-128"/>
                        </a:rPr>
                        <a:t>16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621930"/>
                  </a:ext>
                </a:extLst>
              </a:tr>
              <a:tr h="370840">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人数（人）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10</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43492050"/>
                  </a:ext>
                </a:extLst>
              </a:tr>
            </a:tbl>
          </a:graphicData>
        </a:graphic>
      </p:graphicFrame>
      <p:graphicFrame>
        <p:nvGraphicFramePr>
          <p:cNvPr id="7" name="表 6">
            <a:extLst>
              <a:ext uri="{FF2B5EF4-FFF2-40B4-BE49-F238E27FC236}">
                <a16:creationId xmlns:a16="http://schemas.microsoft.com/office/drawing/2014/main" id="{ADA64FF3-CFFA-493C-34FE-AAC8FFC7DDF5}"/>
              </a:ext>
            </a:extLst>
          </p:cNvPr>
          <p:cNvGraphicFramePr>
            <a:graphicFrameLocks noGrp="1"/>
          </p:cNvGraphicFramePr>
          <p:nvPr/>
        </p:nvGraphicFramePr>
        <p:xfrm>
          <a:off x="1648135" y="4078949"/>
          <a:ext cx="2187749" cy="741680"/>
        </p:xfrm>
        <a:graphic>
          <a:graphicData uri="http://schemas.openxmlformats.org/drawingml/2006/table">
            <a:tbl>
              <a:tblPr firstRow="1" bandRow="1">
                <a:tableStyleId>{5C22544A-7EE6-4342-B048-85BDC9FD1C3A}</a:tableStyleId>
              </a:tblPr>
              <a:tblGrid>
                <a:gridCol w="1223825">
                  <a:extLst>
                    <a:ext uri="{9D8B030D-6E8A-4147-A177-3AD203B41FA5}">
                      <a16:colId xmlns:a16="http://schemas.microsoft.com/office/drawing/2014/main" val="928854556"/>
                    </a:ext>
                  </a:extLst>
                </a:gridCol>
                <a:gridCol w="963924">
                  <a:extLst>
                    <a:ext uri="{9D8B030D-6E8A-4147-A177-3AD203B41FA5}">
                      <a16:colId xmlns:a16="http://schemas.microsoft.com/office/drawing/2014/main" val="958652182"/>
                    </a:ext>
                  </a:extLst>
                </a:gridCol>
              </a:tblGrid>
              <a:tr h="370840">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シートの数（枚）</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b="0" dirty="0">
                          <a:solidFill>
                            <a:schemeClr val="tx1"/>
                          </a:solidFill>
                          <a:latin typeface="メイリオ" panose="020B0604030504040204" pitchFamily="50" charset="-128"/>
                          <a:ea typeface="メイリオ" panose="020B0604030504040204" pitchFamily="50" charset="-128"/>
                        </a:rPr>
                        <a:t>16</a:t>
                      </a:r>
                      <a:endParaRPr kumimoji="1" lang="ja-JP" altLang="en-US" b="0"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621930"/>
                  </a:ext>
                </a:extLst>
              </a:tr>
              <a:tr h="370840">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人数（人）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en-US" altLang="ja-JP" dirty="0">
                          <a:solidFill>
                            <a:schemeClr val="tx1"/>
                          </a:solidFill>
                          <a:latin typeface="メイリオ" panose="020B0604030504040204" pitchFamily="50" charset="-128"/>
                          <a:ea typeface="メイリオ" panose="020B0604030504040204" pitchFamily="50" charset="-128"/>
                        </a:rPr>
                        <a:t>6</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43492050"/>
                  </a:ext>
                </a:extLst>
              </a:tr>
            </a:tbl>
          </a:graphicData>
        </a:graphic>
      </p:graphicFrame>
      <p:graphicFrame>
        <p:nvGraphicFramePr>
          <p:cNvPr id="9" name="表 8">
            <a:extLst>
              <a:ext uri="{FF2B5EF4-FFF2-40B4-BE49-F238E27FC236}">
                <a16:creationId xmlns:a16="http://schemas.microsoft.com/office/drawing/2014/main" id="{60FE3148-BC60-0C62-9078-893E5DCF4EE4}"/>
              </a:ext>
            </a:extLst>
          </p:cNvPr>
          <p:cNvGraphicFramePr>
            <a:graphicFrameLocks noGrp="1"/>
          </p:cNvGraphicFramePr>
          <p:nvPr/>
        </p:nvGraphicFramePr>
        <p:xfrm>
          <a:off x="975499" y="5464595"/>
          <a:ext cx="2165643" cy="741680"/>
        </p:xfrm>
        <a:graphic>
          <a:graphicData uri="http://schemas.openxmlformats.org/drawingml/2006/table">
            <a:tbl>
              <a:tblPr firstRow="1" bandRow="1">
                <a:tableStyleId>{5C22544A-7EE6-4342-B048-85BDC9FD1C3A}</a:tableStyleId>
              </a:tblPr>
              <a:tblGrid>
                <a:gridCol w="1211459">
                  <a:extLst>
                    <a:ext uri="{9D8B030D-6E8A-4147-A177-3AD203B41FA5}">
                      <a16:colId xmlns:a16="http://schemas.microsoft.com/office/drawing/2014/main" val="928854556"/>
                    </a:ext>
                  </a:extLst>
                </a:gridCol>
                <a:gridCol w="954184">
                  <a:extLst>
                    <a:ext uri="{9D8B030D-6E8A-4147-A177-3AD203B41FA5}">
                      <a16:colId xmlns:a16="http://schemas.microsoft.com/office/drawing/2014/main" val="958652182"/>
                    </a:ext>
                  </a:extLst>
                </a:gridCol>
              </a:tblGrid>
              <a:tr h="370840">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シートの数（枚）</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b="0" dirty="0">
                          <a:solidFill>
                            <a:schemeClr val="tx1"/>
                          </a:solidFill>
                          <a:latin typeface="メイリオ" panose="020B0604030504040204" pitchFamily="50" charset="-128"/>
                          <a:ea typeface="メイリオ" panose="020B0604030504040204" pitchFamily="50" charset="-128"/>
                        </a:rPr>
                        <a:t>８</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0621930"/>
                  </a:ext>
                </a:extLst>
              </a:tr>
              <a:tr h="370840">
                <a:tc>
                  <a:txBody>
                    <a:bodyPr/>
                    <a:lstStyle/>
                    <a:p>
                      <a:pPr algn="ctr"/>
                      <a:r>
                        <a:rPr kumimoji="1" lang="ja-JP" altLang="en-US" sz="1000" b="0" dirty="0">
                          <a:solidFill>
                            <a:schemeClr val="tx1"/>
                          </a:solidFill>
                          <a:latin typeface="メイリオ" panose="020B0604030504040204" pitchFamily="50" charset="-128"/>
                          <a:ea typeface="メイリオ" panose="020B0604030504040204" pitchFamily="50" charset="-128"/>
                        </a:rPr>
                        <a:t>人数（人）</a:t>
                      </a:r>
                      <a:endParaRPr kumimoji="1" lang="ja-JP" altLang="en-US" sz="10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rPr>
                        <a:t>６</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943492050"/>
                  </a:ext>
                </a:extLst>
              </a:tr>
            </a:tbl>
          </a:graphicData>
        </a:graphic>
      </p:graphicFrame>
      <p:pic>
        <p:nvPicPr>
          <p:cNvPr id="15" name="図 14">
            <a:extLst>
              <a:ext uri="{FF2B5EF4-FFF2-40B4-BE49-F238E27FC236}">
                <a16:creationId xmlns:a16="http://schemas.microsoft.com/office/drawing/2014/main" id="{C5C752FC-E124-6978-483B-7B1824776A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638" y="2875867"/>
            <a:ext cx="481125" cy="481125"/>
          </a:xfrm>
          <a:prstGeom prst="rect">
            <a:avLst/>
          </a:prstGeom>
        </p:spPr>
      </p:pic>
      <p:sp>
        <p:nvSpPr>
          <p:cNvPr id="17" name="吹き出し: 角を丸めた四角形 16">
            <a:extLst>
              <a:ext uri="{FF2B5EF4-FFF2-40B4-BE49-F238E27FC236}">
                <a16:creationId xmlns:a16="http://schemas.microsoft.com/office/drawing/2014/main" id="{C5C7C110-AD0E-E35E-D2E9-2DDC573CEF3E}"/>
              </a:ext>
            </a:extLst>
          </p:cNvPr>
          <p:cNvSpPr/>
          <p:nvPr/>
        </p:nvSpPr>
        <p:spPr>
          <a:xfrm>
            <a:off x="5775340" y="3911089"/>
            <a:ext cx="2335064" cy="424975"/>
          </a:xfrm>
          <a:prstGeom prst="wedgeRoundRectCallout">
            <a:avLst>
              <a:gd name="adj1" fmla="val 69621"/>
              <a:gd name="adj2" fmla="val -28204"/>
              <a:gd name="adj3" fmla="val 16667"/>
            </a:avLst>
          </a:prstGeom>
          <a:solidFill>
            <a:schemeClr val="accent3">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nSpc>
                <a:spcPts val="1600"/>
              </a:lnSpc>
            </a:pPr>
            <a:r>
              <a:rPr kumimoji="1" lang="ja-JP" altLang="en-US" sz="1200" dirty="0">
                <a:latin typeface="メイリオ" panose="020B0604030504040204" pitchFamily="50" charset="-128"/>
                <a:ea typeface="メイリオ" panose="020B0604030504040204" pitchFamily="50" charset="-128"/>
              </a:rPr>
              <a:t>人数だけで判断してもよいのかな？</a:t>
            </a:r>
            <a:endParaRPr kumimoji="1" lang="en-US" altLang="ja-JP" sz="1200" dirty="0">
              <a:latin typeface="メイリオ" panose="020B0604030504040204" pitchFamily="50" charset="-128"/>
              <a:ea typeface="メイリオ" panose="020B0604030504040204" pitchFamily="50" charset="-128"/>
            </a:endParaRPr>
          </a:p>
        </p:txBody>
      </p:sp>
      <p:pic>
        <p:nvPicPr>
          <p:cNvPr id="20" name="Picture 2" descr="先生の男の子のイラスト（将来の夢）">
            <a:extLst>
              <a:ext uri="{FF2B5EF4-FFF2-40B4-BE49-F238E27FC236}">
                <a16:creationId xmlns:a16="http://schemas.microsoft.com/office/drawing/2014/main" id="{813995E8-8F40-08DE-4711-6C05726C2D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11192" y="3742108"/>
            <a:ext cx="573740" cy="573740"/>
          </a:xfrm>
          <a:prstGeom prst="rect">
            <a:avLst/>
          </a:prstGeom>
          <a:noFill/>
          <a:extLst>
            <a:ext uri="{909E8E84-426E-40DD-AFC4-6F175D3DCCD1}">
              <a14:hiddenFill xmlns:a14="http://schemas.microsoft.com/office/drawing/2010/main">
                <a:solidFill>
                  <a:srgbClr val="FFFFFF"/>
                </a:solidFill>
              </a14:hiddenFill>
            </a:ext>
          </a:extLst>
        </p:spPr>
      </p:pic>
      <p:sp>
        <p:nvSpPr>
          <p:cNvPr id="28" name="吹き出し: 角を丸めた四角形 27">
            <a:extLst>
              <a:ext uri="{FF2B5EF4-FFF2-40B4-BE49-F238E27FC236}">
                <a16:creationId xmlns:a16="http://schemas.microsoft.com/office/drawing/2014/main" id="{2D7FD8EC-4CAD-B0AF-E7C0-22C41A0B6408}"/>
              </a:ext>
            </a:extLst>
          </p:cNvPr>
          <p:cNvSpPr/>
          <p:nvPr/>
        </p:nvSpPr>
        <p:spPr>
          <a:xfrm>
            <a:off x="5680919" y="4424159"/>
            <a:ext cx="2991330" cy="618965"/>
          </a:xfrm>
          <a:prstGeom prst="wedgeRoundRectCallout">
            <a:avLst>
              <a:gd name="adj1" fmla="val -61581"/>
              <a:gd name="adj2" fmla="val -8562"/>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en-US" altLang="ja-JP" sz="1100" b="1" dirty="0">
                <a:latin typeface="メイリオ" panose="020B0604030504040204" pitchFamily="50" charset="-128"/>
                <a:ea typeface="メイリオ" panose="020B0604030504040204" pitchFamily="50" charset="-128"/>
              </a:rPr>
              <a:t>A</a:t>
            </a:r>
            <a:r>
              <a:rPr lang="ja-JP" altLang="en-US" sz="1100" b="1" dirty="0">
                <a:latin typeface="メイリオ" panose="020B0604030504040204" pitchFamily="50" charset="-128"/>
                <a:ea typeface="メイリオ" panose="020B0604030504040204" pitchFamily="50" charset="-128"/>
              </a:rPr>
              <a:t>と</a:t>
            </a:r>
            <a:r>
              <a:rPr lang="en-US" altLang="ja-JP" sz="1100" b="1" dirty="0">
                <a:latin typeface="メイリオ" panose="020B0604030504040204" pitchFamily="50" charset="-128"/>
                <a:ea typeface="メイリオ" panose="020B0604030504040204" pitchFamily="50" charset="-128"/>
              </a:rPr>
              <a:t>B</a:t>
            </a:r>
            <a:r>
              <a:rPr lang="ja-JP" altLang="en-US" sz="1100" b="1" dirty="0">
                <a:latin typeface="メイリオ" panose="020B0604030504040204" pitchFamily="50" charset="-128"/>
                <a:ea typeface="メイリオ" panose="020B0604030504040204" pitchFamily="50" charset="-128"/>
              </a:rPr>
              <a:t>はシートの枚数が同じだから</a:t>
            </a:r>
            <a:r>
              <a:rPr lang="ja-JP" altLang="en-US" sz="1100"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人数が多い</a:t>
            </a:r>
            <a:r>
              <a:rPr lang="en-US" altLang="ja-JP" sz="1100" b="1" dirty="0">
                <a:latin typeface="メイリオ" panose="020B0604030504040204" pitchFamily="50" charset="-128"/>
                <a:ea typeface="メイリオ" panose="020B0604030504040204" pitchFamily="50" charset="-128"/>
              </a:rPr>
              <a:t>A</a:t>
            </a:r>
            <a:r>
              <a:rPr lang="ja-JP" altLang="en-US" sz="1100" b="1" dirty="0">
                <a:latin typeface="メイリオ" panose="020B0604030504040204" pitchFamily="50" charset="-128"/>
                <a:ea typeface="メイリオ" panose="020B0604030504040204" pitchFamily="50" charset="-128"/>
              </a:rPr>
              <a:t>の方が混んでいるといえます。</a:t>
            </a:r>
            <a:endParaRPr lang="en-US" altLang="ja-JP" sz="1100" b="1" dirty="0">
              <a:latin typeface="メイリオ" panose="020B0604030504040204" pitchFamily="50" charset="-128"/>
              <a:ea typeface="メイリオ" panose="020B0604030504040204" pitchFamily="50" charset="-128"/>
            </a:endParaRPr>
          </a:p>
          <a:p>
            <a:pPr algn="just">
              <a:lnSpc>
                <a:spcPts val="1400"/>
              </a:lnSpc>
            </a:pPr>
            <a:r>
              <a:rPr lang="ja-JP" altLang="en-US" sz="1100" dirty="0">
                <a:latin typeface="メイリオ" panose="020B0604030504040204" pitchFamily="50" charset="-128"/>
                <a:ea typeface="メイリオ" panose="020B0604030504040204" pitchFamily="50" charset="-128"/>
              </a:rPr>
              <a:t>並べてみるとよくわかります。</a:t>
            </a:r>
          </a:p>
        </p:txBody>
      </p:sp>
      <p:sp>
        <p:nvSpPr>
          <p:cNvPr id="47" name="楕円 46">
            <a:extLst>
              <a:ext uri="{FF2B5EF4-FFF2-40B4-BE49-F238E27FC236}">
                <a16:creationId xmlns:a16="http://schemas.microsoft.com/office/drawing/2014/main" id="{BFDF3CE1-6D02-5A4C-A928-AFD19188EB3D}"/>
              </a:ext>
            </a:extLst>
          </p:cNvPr>
          <p:cNvSpPr>
            <a:spLocks noChangeAspect="1"/>
          </p:cNvSpPr>
          <p:nvPr/>
        </p:nvSpPr>
        <p:spPr>
          <a:xfrm>
            <a:off x="635704" y="2780928"/>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楕円 47">
            <a:extLst>
              <a:ext uri="{FF2B5EF4-FFF2-40B4-BE49-F238E27FC236}">
                <a16:creationId xmlns:a16="http://schemas.microsoft.com/office/drawing/2014/main" id="{F35F165F-0B5C-FEB8-018E-6CD1049B07F9}"/>
              </a:ext>
            </a:extLst>
          </p:cNvPr>
          <p:cNvSpPr>
            <a:spLocks noChangeAspect="1"/>
          </p:cNvSpPr>
          <p:nvPr/>
        </p:nvSpPr>
        <p:spPr>
          <a:xfrm>
            <a:off x="1130198" y="3242016"/>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a:extLst>
              <a:ext uri="{FF2B5EF4-FFF2-40B4-BE49-F238E27FC236}">
                <a16:creationId xmlns:a16="http://schemas.microsoft.com/office/drawing/2014/main" id="{5C1CA0AC-8275-4178-C67F-8C885F679552}"/>
              </a:ext>
            </a:extLst>
          </p:cNvPr>
          <p:cNvSpPr>
            <a:spLocks noChangeAspect="1"/>
          </p:cNvSpPr>
          <p:nvPr/>
        </p:nvSpPr>
        <p:spPr>
          <a:xfrm>
            <a:off x="1282598" y="2605068"/>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楕円 49">
            <a:extLst>
              <a:ext uri="{FF2B5EF4-FFF2-40B4-BE49-F238E27FC236}">
                <a16:creationId xmlns:a16="http://schemas.microsoft.com/office/drawing/2014/main" id="{BB8CA4F3-76B7-8E8F-3394-1EB39532AC44}"/>
              </a:ext>
            </a:extLst>
          </p:cNvPr>
          <p:cNvSpPr>
            <a:spLocks noChangeAspect="1"/>
          </p:cNvSpPr>
          <p:nvPr/>
        </p:nvSpPr>
        <p:spPr>
          <a:xfrm>
            <a:off x="448720" y="2564904"/>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楕円 51">
            <a:extLst>
              <a:ext uri="{FF2B5EF4-FFF2-40B4-BE49-F238E27FC236}">
                <a16:creationId xmlns:a16="http://schemas.microsoft.com/office/drawing/2014/main" id="{24D1B407-182E-287A-2063-1F24D23F7075}"/>
              </a:ext>
            </a:extLst>
          </p:cNvPr>
          <p:cNvSpPr>
            <a:spLocks noChangeAspect="1"/>
          </p:cNvSpPr>
          <p:nvPr/>
        </p:nvSpPr>
        <p:spPr>
          <a:xfrm>
            <a:off x="943214" y="3025992"/>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3C4135C6-E8A7-DBE7-04E6-ECBD42A4D192}"/>
              </a:ext>
            </a:extLst>
          </p:cNvPr>
          <p:cNvSpPr>
            <a:spLocks noChangeAspect="1"/>
          </p:cNvSpPr>
          <p:nvPr/>
        </p:nvSpPr>
        <p:spPr>
          <a:xfrm>
            <a:off x="597102" y="3068960"/>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E5509777-DFAC-1239-A254-8327A3D92CC8}"/>
              </a:ext>
            </a:extLst>
          </p:cNvPr>
          <p:cNvSpPr>
            <a:spLocks noChangeAspect="1"/>
          </p:cNvSpPr>
          <p:nvPr/>
        </p:nvSpPr>
        <p:spPr>
          <a:xfrm>
            <a:off x="914174" y="2636912"/>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楕円 54">
            <a:extLst>
              <a:ext uri="{FF2B5EF4-FFF2-40B4-BE49-F238E27FC236}">
                <a16:creationId xmlns:a16="http://schemas.microsoft.com/office/drawing/2014/main" id="{971ABADE-A80E-7D4D-42F3-7BEFFD049777}"/>
              </a:ext>
            </a:extLst>
          </p:cNvPr>
          <p:cNvSpPr>
            <a:spLocks noChangeAspect="1"/>
          </p:cNvSpPr>
          <p:nvPr/>
        </p:nvSpPr>
        <p:spPr>
          <a:xfrm>
            <a:off x="410118" y="2852936"/>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楕円 55">
            <a:extLst>
              <a:ext uri="{FF2B5EF4-FFF2-40B4-BE49-F238E27FC236}">
                <a16:creationId xmlns:a16="http://schemas.microsoft.com/office/drawing/2014/main" id="{46396EF0-2D8E-E2DD-0DDB-4A3AFBA7E09E}"/>
              </a:ext>
            </a:extLst>
          </p:cNvPr>
          <p:cNvSpPr>
            <a:spLocks noChangeAspect="1"/>
          </p:cNvSpPr>
          <p:nvPr/>
        </p:nvSpPr>
        <p:spPr>
          <a:xfrm>
            <a:off x="904612" y="3314024"/>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DC953BC3-F0B4-0B6A-F09A-C8E6690BDC9A}"/>
              </a:ext>
            </a:extLst>
          </p:cNvPr>
          <p:cNvSpPr>
            <a:spLocks noChangeAspect="1"/>
          </p:cNvSpPr>
          <p:nvPr/>
        </p:nvSpPr>
        <p:spPr>
          <a:xfrm>
            <a:off x="448720" y="4667656"/>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楕円 58">
            <a:extLst>
              <a:ext uri="{FF2B5EF4-FFF2-40B4-BE49-F238E27FC236}">
                <a16:creationId xmlns:a16="http://schemas.microsoft.com/office/drawing/2014/main" id="{60A385D5-303D-E507-D094-491D9351ED29}"/>
              </a:ext>
            </a:extLst>
          </p:cNvPr>
          <p:cNvSpPr>
            <a:spLocks noChangeAspect="1"/>
          </p:cNvSpPr>
          <p:nvPr/>
        </p:nvSpPr>
        <p:spPr>
          <a:xfrm>
            <a:off x="666963" y="4197657"/>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1853ED84-C35B-1912-3F07-42EE9046F4E4}"/>
              </a:ext>
            </a:extLst>
          </p:cNvPr>
          <p:cNvSpPr>
            <a:spLocks noChangeAspect="1"/>
          </p:cNvSpPr>
          <p:nvPr/>
        </p:nvSpPr>
        <p:spPr>
          <a:xfrm>
            <a:off x="632700" y="4964161"/>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A268E389-391A-7379-2EEC-091C4C0A31DC}"/>
              </a:ext>
            </a:extLst>
          </p:cNvPr>
          <p:cNvSpPr>
            <a:spLocks noChangeAspect="1"/>
          </p:cNvSpPr>
          <p:nvPr/>
        </p:nvSpPr>
        <p:spPr>
          <a:xfrm>
            <a:off x="1039506" y="4363710"/>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D040282C-2E19-7413-0188-5C5D50682150}"/>
              </a:ext>
            </a:extLst>
          </p:cNvPr>
          <p:cNvSpPr>
            <a:spLocks noChangeAspect="1"/>
          </p:cNvSpPr>
          <p:nvPr/>
        </p:nvSpPr>
        <p:spPr>
          <a:xfrm>
            <a:off x="850550" y="4661520"/>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4" name="楕円 1023">
            <a:extLst>
              <a:ext uri="{FF2B5EF4-FFF2-40B4-BE49-F238E27FC236}">
                <a16:creationId xmlns:a16="http://schemas.microsoft.com/office/drawing/2014/main" id="{88223029-1707-E15E-A0AD-777046B5C0A1}"/>
              </a:ext>
            </a:extLst>
          </p:cNvPr>
          <p:cNvSpPr>
            <a:spLocks noChangeAspect="1"/>
          </p:cNvSpPr>
          <p:nvPr/>
        </p:nvSpPr>
        <p:spPr>
          <a:xfrm>
            <a:off x="1192644" y="4898200"/>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5" name="楕円 1024">
            <a:extLst>
              <a:ext uri="{FF2B5EF4-FFF2-40B4-BE49-F238E27FC236}">
                <a16:creationId xmlns:a16="http://schemas.microsoft.com/office/drawing/2014/main" id="{6AADC718-2A8A-14AB-8278-B798C629DD38}"/>
              </a:ext>
            </a:extLst>
          </p:cNvPr>
          <p:cNvSpPr>
            <a:spLocks noChangeAspect="1"/>
          </p:cNvSpPr>
          <p:nvPr/>
        </p:nvSpPr>
        <p:spPr>
          <a:xfrm>
            <a:off x="404847" y="5954949"/>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6" name="楕円 1025">
            <a:extLst>
              <a:ext uri="{FF2B5EF4-FFF2-40B4-BE49-F238E27FC236}">
                <a16:creationId xmlns:a16="http://schemas.microsoft.com/office/drawing/2014/main" id="{73B80084-7E0A-BDA6-10CC-8F459CB7E655}"/>
              </a:ext>
            </a:extLst>
          </p:cNvPr>
          <p:cNvSpPr>
            <a:spLocks noChangeAspect="1"/>
          </p:cNvSpPr>
          <p:nvPr/>
        </p:nvSpPr>
        <p:spPr>
          <a:xfrm>
            <a:off x="377135" y="6280028"/>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7" name="楕円 1026">
            <a:extLst>
              <a:ext uri="{FF2B5EF4-FFF2-40B4-BE49-F238E27FC236}">
                <a16:creationId xmlns:a16="http://schemas.microsoft.com/office/drawing/2014/main" id="{D6058934-B746-1072-38E6-1055EC80259D}"/>
              </a:ext>
            </a:extLst>
          </p:cNvPr>
          <p:cNvSpPr>
            <a:spLocks noChangeAspect="1"/>
          </p:cNvSpPr>
          <p:nvPr/>
        </p:nvSpPr>
        <p:spPr>
          <a:xfrm>
            <a:off x="677702" y="5923833"/>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9" name="楕円 1028">
            <a:extLst>
              <a:ext uri="{FF2B5EF4-FFF2-40B4-BE49-F238E27FC236}">
                <a16:creationId xmlns:a16="http://schemas.microsoft.com/office/drawing/2014/main" id="{B1073B50-98D2-0A9B-65EF-DC1EECB353D3}"/>
              </a:ext>
            </a:extLst>
          </p:cNvPr>
          <p:cNvSpPr>
            <a:spLocks noChangeAspect="1"/>
          </p:cNvSpPr>
          <p:nvPr/>
        </p:nvSpPr>
        <p:spPr>
          <a:xfrm>
            <a:off x="467606" y="5707374"/>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3" name="楕円 1032">
            <a:extLst>
              <a:ext uri="{FF2B5EF4-FFF2-40B4-BE49-F238E27FC236}">
                <a16:creationId xmlns:a16="http://schemas.microsoft.com/office/drawing/2014/main" id="{89E3AE1D-96AD-10BD-F0E3-11BBC488AE77}"/>
              </a:ext>
            </a:extLst>
          </p:cNvPr>
          <p:cNvSpPr>
            <a:spLocks noChangeAspect="1"/>
          </p:cNvSpPr>
          <p:nvPr/>
        </p:nvSpPr>
        <p:spPr>
          <a:xfrm>
            <a:off x="527423" y="6171297"/>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4" name="楕円 1033">
            <a:extLst>
              <a:ext uri="{FF2B5EF4-FFF2-40B4-BE49-F238E27FC236}">
                <a16:creationId xmlns:a16="http://schemas.microsoft.com/office/drawing/2014/main" id="{651649F7-38B2-9B59-7913-02E6FBE91A92}"/>
              </a:ext>
            </a:extLst>
          </p:cNvPr>
          <p:cNvSpPr>
            <a:spLocks noChangeAspect="1"/>
          </p:cNvSpPr>
          <p:nvPr/>
        </p:nvSpPr>
        <p:spPr>
          <a:xfrm>
            <a:off x="735190" y="6472675"/>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1" name="吹き出し: 角を丸めた四角形 1040">
            <a:extLst>
              <a:ext uri="{FF2B5EF4-FFF2-40B4-BE49-F238E27FC236}">
                <a16:creationId xmlns:a16="http://schemas.microsoft.com/office/drawing/2014/main" id="{DA64AA0B-7F81-F3FB-F439-3643D515D24C}"/>
              </a:ext>
            </a:extLst>
          </p:cNvPr>
          <p:cNvSpPr/>
          <p:nvPr/>
        </p:nvSpPr>
        <p:spPr>
          <a:xfrm>
            <a:off x="5538506" y="5845757"/>
            <a:ext cx="3167147" cy="295794"/>
          </a:xfrm>
          <a:prstGeom prst="wedgeRoundRectCallout">
            <a:avLst>
              <a:gd name="adj1" fmla="val -56399"/>
              <a:gd name="adj2" fmla="val 38997"/>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en-US" altLang="ja-JP" sz="1100" dirty="0">
                <a:latin typeface="メイリオ" panose="020B0604030504040204" pitchFamily="50" charset="-128"/>
                <a:ea typeface="メイリオ" panose="020B0604030504040204" pitchFamily="50" charset="-128"/>
              </a:rPr>
              <a:t>C</a:t>
            </a:r>
            <a:r>
              <a:rPr lang="ja-JP" altLang="en-US" sz="1100" dirty="0">
                <a:latin typeface="メイリオ" panose="020B0604030504040204" pitchFamily="50" charset="-128"/>
                <a:ea typeface="メイリオ" panose="020B0604030504040204" pitchFamily="50" charset="-128"/>
              </a:rPr>
              <a:t>のシートを</a:t>
            </a:r>
            <a:r>
              <a:rPr lang="en-US" altLang="ja-JP" sz="1100" dirty="0">
                <a:latin typeface="メイリオ" panose="020B0604030504040204" pitchFamily="50" charset="-128"/>
                <a:ea typeface="メイリオ" panose="020B0604030504040204" pitchFamily="50" charset="-128"/>
              </a:rPr>
              <a:t>16</a:t>
            </a:r>
            <a:r>
              <a:rPr lang="ja-JP" altLang="en-US" sz="1100" dirty="0">
                <a:latin typeface="メイリオ" panose="020B0604030504040204" pitchFamily="50" charset="-128"/>
                <a:ea typeface="メイリオ" panose="020B0604030504040204" pitchFamily="50" charset="-128"/>
              </a:rPr>
              <a:t>枚分にそろえると人数は・・・</a:t>
            </a:r>
          </a:p>
        </p:txBody>
      </p:sp>
      <p:pic>
        <p:nvPicPr>
          <p:cNvPr id="1042" name="図 1041">
            <a:extLst>
              <a:ext uri="{FF2B5EF4-FFF2-40B4-BE49-F238E27FC236}">
                <a16:creationId xmlns:a16="http://schemas.microsoft.com/office/drawing/2014/main" id="{ED8902C3-211B-5ADF-798A-CAC57D8391E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06196" y="3459395"/>
            <a:ext cx="481733" cy="481733"/>
          </a:xfrm>
          <a:prstGeom prst="rect">
            <a:avLst/>
          </a:prstGeom>
        </p:spPr>
      </p:pic>
      <p:sp>
        <p:nvSpPr>
          <p:cNvPr id="1044" name="吹き出し: 角を丸めた四角形 1043">
            <a:extLst>
              <a:ext uri="{FF2B5EF4-FFF2-40B4-BE49-F238E27FC236}">
                <a16:creationId xmlns:a16="http://schemas.microsoft.com/office/drawing/2014/main" id="{E0E706F4-86EE-4301-83A8-407579571BED}"/>
              </a:ext>
            </a:extLst>
          </p:cNvPr>
          <p:cNvSpPr/>
          <p:nvPr/>
        </p:nvSpPr>
        <p:spPr>
          <a:xfrm>
            <a:off x="5696278" y="3418440"/>
            <a:ext cx="2404426" cy="424975"/>
          </a:xfrm>
          <a:prstGeom prst="wedgeRoundRectCallout">
            <a:avLst>
              <a:gd name="adj1" fmla="val -61581"/>
              <a:gd name="adj2" fmla="val -8562"/>
              <a:gd name="adj3" fmla="val 16667"/>
            </a:avLst>
          </a:prstGeom>
          <a:solidFill>
            <a:schemeClr val="accent6">
              <a:lumMod val="20000"/>
              <a:lumOff val="80000"/>
            </a:schemeClr>
          </a:solidFill>
          <a:ln w="952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just">
              <a:lnSpc>
                <a:spcPts val="1400"/>
              </a:lnSpc>
            </a:pP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の方が人数が多いので</a:t>
            </a:r>
            <a:r>
              <a:rPr lang="en-US" altLang="ja-JP" sz="1100" dirty="0">
                <a:latin typeface="メイリオ" panose="020B0604030504040204" pitchFamily="50" charset="-128"/>
                <a:ea typeface="メイリオ" panose="020B0604030504040204" pitchFamily="50" charset="-128"/>
              </a:rPr>
              <a:t>A</a:t>
            </a:r>
            <a:r>
              <a:rPr lang="ja-JP" altLang="en-US" sz="1100" dirty="0">
                <a:latin typeface="メイリオ" panose="020B0604030504040204" pitchFamily="50" charset="-128"/>
                <a:ea typeface="メイリオ" panose="020B0604030504040204" pitchFamily="50" charset="-128"/>
              </a:rPr>
              <a:t>の方が混んでいると思います。</a:t>
            </a:r>
          </a:p>
        </p:txBody>
      </p:sp>
      <p:pic>
        <p:nvPicPr>
          <p:cNvPr id="1045" name="図 1044">
            <a:extLst>
              <a:ext uri="{FF2B5EF4-FFF2-40B4-BE49-F238E27FC236}">
                <a16:creationId xmlns:a16="http://schemas.microsoft.com/office/drawing/2014/main" id="{2A3F7BEE-3DC1-B757-F61A-F26F1D1BB4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16099" y="4468967"/>
            <a:ext cx="481125" cy="481125"/>
          </a:xfrm>
          <a:prstGeom prst="rect">
            <a:avLst/>
          </a:prstGeom>
        </p:spPr>
      </p:pic>
      <p:pic>
        <p:nvPicPr>
          <p:cNvPr id="1059" name="図 1058">
            <a:extLst>
              <a:ext uri="{FF2B5EF4-FFF2-40B4-BE49-F238E27FC236}">
                <a16:creationId xmlns:a16="http://schemas.microsoft.com/office/drawing/2014/main" id="{70928D70-3484-BB60-6489-D193952BE1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6099" y="5121203"/>
            <a:ext cx="481733" cy="481733"/>
          </a:xfrm>
          <a:prstGeom prst="rect">
            <a:avLst/>
          </a:prstGeom>
        </p:spPr>
      </p:pic>
      <p:grpSp>
        <p:nvGrpSpPr>
          <p:cNvPr id="31" name="グループ化 30">
            <a:extLst>
              <a:ext uri="{FF2B5EF4-FFF2-40B4-BE49-F238E27FC236}">
                <a16:creationId xmlns:a16="http://schemas.microsoft.com/office/drawing/2014/main" id="{ED421518-70F0-180E-02CC-8BEFD84BFC93}"/>
              </a:ext>
            </a:extLst>
          </p:cNvPr>
          <p:cNvGrpSpPr/>
          <p:nvPr/>
        </p:nvGrpSpPr>
        <p:grpSpPr>
          <a:xfrm>
            <a:off x="4051087" y="5510855"/>
            <a:ext cx="602190" cy="1218686"/>
            <a:chOff x="720527" y="5676429"/>
            <a:chExt cx="602190" cy="1218686"/>
          </a:xfrm>
        </p:grpSpPr>
        <p:sp>
          <p:nvSpPr>
            <p:cNvPr id="3" name="正方形/長方形 2">
              <a:extLst>
                <a:ext uri="{FF2B5EF4-FFF2-40B4-BE49-F238E27FC236}">
                  <a16:creationId xmlns:a16="http://schemas.microsoft.com/office/drawing/2014/main" id="{DAEEE4D0-15C9-0944-63C5-9FFA370F124E}"/>
                </a:ext>
              </a:extLst>
            </p:cNvPr>
            <p:cNvSpPr/>
            <p:nvPr/>
          </p:nvSpPr>
          <p:spPr>
            <a:xfrm>
              <a:off x="723014" y="5689603"/>
              <a:ext cx="599703" cy="1205512"/>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0" name="グループ化 9">
              <a:extLst>
                <a:ext uri="{FF2B5EF4-FFF2-40B4-BE49-F238E27FC236}">
                  <a16:creationId xmlns:a16="http://schemas.microsoft.com/office/drawing/2014/main" id="{542A2FBB-38D0-F7C5-857D-7E841F26F350}"/>
                </a:ext>
              </a:extLst>
            </p:cNvPr>
            <p:cNvGrpSpPr>
              <a:grpSpLocks noChangeAspect="1"/>
            </p:cNvGrpSpPr>
            <p:nvPr/>
          </p:nvGrpSpPr>
          <p:grpSpPr>
            <a:xfrm>
              <a:off x="720527" y="5676429"/>
              <a:ext cx="598583" cy="1205512"/>
              <a:chOff x="327141" y="4562355"/>
              <a:chExt cx="858019" cy="1728000"/>
            </a:xfrm>
          </p:grpSpPr>
          <p:cxnSp>
            <p:nvCxnSpPr>
              <p:cNvPr id="12" name="直線コネクタ 11">
                <a:extLst>
                  <a:ext uri="{FF2B5EF4-FFF2-40B4-BE49-F238E27FC236}">
                    <a16:creationId xmlns:a16="http://schemas.microsoft.com/office/drawing/2014/main" id="{A9B629BE-FBD6-4395-8CE7-F640053DA70D}"/>
                  </a:ext>
                </a:extLst>
              </p:cNvPr>
              <p:cNvCxnSpPr/>
              <p:nvPr/>
            </p:nvCxnSpPr>
            <p:spPr>
              <a:xfrm>
                <a:off x="760642" y="4562355"/>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05146104-0F66-AA9B-9EF4-AC7EFCED1891}"/>
                  </a:ext>
                </a:extLst>
              </p:cNvPr>
              <p:cNvCxnSpPr>
                <a:cxnSpLocks/>
              </p:cNvCxnSpPr>
              <p:nvPr/>
            </p:nvCxnSpPr>
            <p:spPr>
              <a:xfrm flipH="1">
                <a:off x="350573" y="5482473"/>
                <a:ext cx="834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F227FF52-BFE5-DC51-A936-B34F5961DF31}"/>
                  </a:ext>
                </a:extLst>
              </p:cNvPr>
              <p:cNvCxnSpPr>
                <a:cxnSpLocks/>
              </p:cNvCxnSpPr>
              <p:nvPr/>
            </p:nvCxnSpPr>
            <p:spPr>
              <a:xfrm flipH="1">
                <a:off x="334288" y="5023557"/>
                <a:ext cx="850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1995EBC9-4713-EB32-032B-239A9BE574D8}"/>
                  </a:ext>
                </a:extLst>
              </p:cNvPr>
              <p:cNvCxnSpPr>
                <a:cxnSpLocks/>
              </p:cNvCxnSpPr>
              <p:nvPr/>
            </p:nvCxnSpPr>
            <p:spPr>
              <a:xfrm flipH="1">
                <a:off x="327141" y="5894438"/>
                <a:ext cx="842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楕円 23">
              <a:extLst>
                <a:ext uri="{FF2B5EF4-FFF2-40B4-BE49-F238E27FC236}">
                  <a16:creationId xmlns:a16="http://schemas.microsoft.com/office/drawing/2014/main" id="{B4A51BC5-8142-9338-1DD1-665036D93D05}"/>
                </a:ext>
              </a:extLst>
            </p:cNvPr>
            <p:cNvSpPr>
              <a:spLocks noChangeAspect="1"/>
            </p:cNvSpPr>
            <p:nvPr/>
          </p:nvSpPr>
          <p:spPr>
            <a:xfrm>
              <a:off x="830697" y="6107349"/>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C2B8B35B-5CC3-FFE5-12D7-19A32F44EFC2}"/>
                </a:ext>
              </a:extLst>
            </p:cNvPr>
            <p:cNvSpPr>
              <a:spLocks noChangeAspect="1"/>
            </p:cNvSpPr>
            <p:nvPr/>
          </p:nvSpPr>
          <p:spPr>
            <a:xfrm>
              <a:off x="802985" y="6432428"/>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A691E88A-B1E6-7F6A-0907-ED01052B652A}"/>
                </a:ext>
              </a:extLst>
            </p:cNvPr>
            <p:cNvSpPr>
              <a:spLocks noChangeAspect="1"/>
            </p:cNvSpPr>
            <p:nvPr/>
          </p:nvSpPr>
          <p:spPr>
            <a:xfrm>
              <a:off x="1103552" y="6076233"/>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4EFE4D67-016F-36D4-8985-E8987E1D81D5}"/>
                </a:ext>
              </a:extLst>
            </p:cNvPr>
            <p:cNvSpPr>
              <a:spLocks noChangeAspect="1"/>
            </p:cNvSpPr>
            <p:nvPr/>
          </p:nvSpPr>
          <p:spPr>
            <a:xfrm>
              <a:off x="893456" y="5859774"/>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a:extLst>
                <a:ext uri="{FF2B5EF4-FFF2-40B4-BE49-F238E27FC236}">
                  <a16:creationId xmlns:a16="http://schemas.microsoft.com/office/drawing/2014/main" id="{98F4ACF8-AAB7-7088-AB00-764373E8543D}"/>
                </a:ext>
              </a:extLst>
            </p:cNvPr>
            <p:cNvSpPr>
              <a:spLocks noChangeAspect="1"/>
            </p:cNvSpPr>
            <p:nvPr/>
          </p:nvSpPr>
          <p:spPr>
            <a:xfrm>
              <a:off x="953273" y="6323697"/>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198625FC-7AA9-018F-B293-4D1E95C31E8F}"/>
                </a:ext>
              </a:extLst>
            </p:cNvPr>
            <p:cNvSpPr>
              <a:spLocks noChangeAspect="1"/>
            </p:cNvSpPr>
            <p:nvPr/>
          </p:nvSpPr>
          <p:spPr>
            <a:xfrm>
              <a:off x="1161040" y="6625075"/>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 name="グループ化 31">
            <a:extLst>
              <a:ext uri="{FF2B5EF4-FFF2-40B4-BE49-F238E27FC236}">
                <a16:creationId xmlns:a16="http://schemas.microsoft.com/office/drawing/2014/main" id="{E77F5D6F-C2B2-FC65-1587-7894C39444AD}"/>
              </a:ext>
            </a:extLst>
          </p:cNvPr>
          <p:cNvGrpSpPr/>
          <p:nvPr/>
        </p:nvGrpSpPr>
        <p:grpSpPr>
          <a:xfrm>
            <a:off x="3703225" y="2472163"/>
            <a:ext cx="1225919" cy="2108965"/>
            <a:chOff x="9627843" y="2380223"/>
            <a:chExt cx="1316301" cy="1857102"/>
          </a:xfrm>
        </p:grpSpPr>
        <p:sp>
          <p:nvSpPr>
            <p:cNvPr id="33" name="正方形/長方形 32">
              <a:extLst>
                <a:ext uri="{FF2B5EF4-FFF2-40B4-BE49-F238E27FC236}">
                  <a16:creationId xmlns:a16="http://schemas.microsoft.com/office/drawing/2014/main" id="{CAF844AF-3211-2BE4-2DA6-3B03BA3D66DE}"/>
                </a:ext>
              </a:extLst>
            </p:cNvPr>
            <p:cNvSpPr/>
            <p:nvPr/>
          </p:nvSpPr>
          <p:spPr>
            <a:xfrm>
              <a:off x="9651833" y="2859121"/>
              <a:ext cx="1117978"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a:p>
          </p:txBody>
        </p:sp>
        <p:pic>
          <p:nvPicPr>
            <p:cNvPr id="34" name="図 33">
              <a:extLst>
                <a:ext uri="{FF2B5EF4-FFF2-40B4-BE49-F238E27FC236}">
                  <a16:creationId xmlns:a16="http://schemas.microsoft.com/office/drawing/2014/main" id="{A4EFC19A-4407-1323-0301-C7917FDDFD7F}"/>
                </a:ext>
              </a:extLst>
            </p:cNvPr>
            <p:cNvPicPr>
              <a:picLocks noChangeAspect="1"/>
            </p:cNvPicPr>
            <p:nvPr/>
          </p:nvPicPr>
          <p:blipFill>
            <a:blip r:embed="rId9"/>
            <a:stretch>
              <a:fillRect/>
            </a:stretch>
          </p:blipFill>
          <p:spPr>
            <a:xfrm>
              <a:off x="9627843" y="2380223"/>
              <a:ext cx="1165957" cy="735570"/>
            </a:xfrm>
            <a:prstGeom prst="rect">
              <a:avLst/>
            </a:prstGeom>
          </p:spPr>
        </p:pic>
        <p:sp>
          <p:nvSpPr>
            <p:cNvPr id="35" name="四角形: 角を丸くする 34">
              <a:extLst>
                <a:ext uri="{FF2B5EF4-FFF2-40B4-BE49-F238E27FC236}">
                  <a16:creationId xmlns:a16="http://schemas.microsoft.com/office/drawing/2014/main" id="{678C192D-F543-9907-6B71-B73308D27B4B}"/>
                </a:ext>
              </a:extLst>
            </p:cNvPr>
            <p:cNvSpPr/>
            <p:nvPr/>
          </p:nvSpPr>
          <p:spPr>
            <a:xfrm>
              <a:off x="9627843" y="3099414"/>
              <a:ext cx="1316301" cy="1137911"/>
            </a:xfrm>
            <a:prstGeom prst="roundRect">
              <a:avLst>
                <a:gd name="adj" fmla="val 25494"/>
              </a:avLst>
            </a:prstGeom>
            <a:solidFill>
              <a:schemeClr val="bg1"/>
            </a:solidFill>
            <a:ln>
              <a:solidFill>
                <a:schemeClr val="accent1"/>
              </a:solidFill>
            </a:ln>
          </p:spPr>
          <p:style>
            <a:lnRef idx="2">
              <a:schemeClr val="accent6"/>
            </a:lnRef>
            <a:fillRef idx="1">
              <a:schemeClr val="lt1"/>
            </a:fillRef>
            <a:effectRef idx="0">
              <a:schemeClr val="accent6"/>
            </a:effectRef>
            <a:fontRef idx="minor">
              <a:schemeClr val="dk1"/>
            </a:fontRef>
          </p:style>
          <p:txBody>
            <a:bodyPr tIns="0" bIns="0" rtlCol="0" anchor="b"/>
            <a:lstStyle/>
            <a:p>
              <a:pPr algn="just">
                <a:lnSpc>
                  <a:spcPts val="1300"/>
                </a:lnSpc>
              </a:pPr>
              <a:r>
                <a:rPr kumimoji="1" lang="ja-JP" altLang="en-US" sz="1200" b="1" dirty="0">
                  <a:solidFill>
                    <a:schemeClr val="tx1"/>
                  </a:solidFill>
                </a:rPr>
                <a:t>デジタル上で人を動かしたりシートをコピーしたりして操作しながら理解を深める</a:t>
              </a:r>
            </a:p>
          </p:txBody>
        </p:sp>
      </p:grpSp>
      <p:pic>
        <p:nvPicPr>
          <p:cNvPr id="36" name="図 35">
            <a:extLst>
              <a:ext uri="{FF2B5EF4-FFF2-40B4-BE49-F238E27FC236}">
                <a16:creationId xmlns:a16="http://schemas.microsoft.com/office/drawing/2014/main" id="{3D94454A-0AC2-DBAE-2CC7-72BC1AF3708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41392" y="5870615"/>
            <a:ext cx="481125" cy="481125"/>
          </a:xfrm>
          <a:prstGeom prst="rect">
            <a:avLst/>
          </a:prstGeom>
        </p:spPr>
      </p:pic>
      <p:grpSp>
        <p:nvGrpSpPr>
          <p:cNvPr id="39" name="グループ化 38">
            <a:extLst>
              <a:ext uri="{FF2B5EF4-FFF2-40B4-BE49-F238E27FC236}">
                <a16:creationId xmlns:a16="http://schemas.microsoft.com/office/drawing/2014/main" id="{12D3A21D-E592-7190-3115-36618D4708B9}"/>
              </a:ext>
            </a:extLst>
          </p:cNvPr>
          <p:cNvGrpSpPr/>
          <p:nvPr/>
        </p:nvGrpSpPr>
        <p:grpSpPr>
          <a:xfrm>
            <a:off x="3462926" y="5510855"/>
            <a:ext cx="602190" cy="1218686"/>
            <a:chOff x="720527" y="5676429"/>
            <a:chExt cx="602190" cy="1218686"/>
          </a:xfrm>
        </p:grpSpPr>
        <p:sp>
          <p:nvSpPr>
            <p:cNvPr id="40" name="正方形/長方形 39">
              <a:extLst>
                <a:ext uri="{FF2B5EF4-FFF2-40B4-BE49-F238E27FC236}">
                  <a16:creationId xmlns:a16="http://schemas.microsoft.com/office/drawing/2014/main" id="{7D71E4B2-A36C-7E2A-1442-3A42196CF7C9}"/>
                </a:ext>
              </a:extLst>
            </p:cNvPr>
            <p:cNvSpPr/>
            <p:nvPr/>
          </p:nvSpPr>
          <p:spPr>
            <a:xfrm>
              <a:off x="723014" y="5689603"/>
              <a:ext cx="599703" cy="1205512"/>
            </a:xfrm>
            <a:prstGeom prst="rect">
              <a:avLst/>
            </a:prstGeom>
            <a:solidFill>
              <a:schemeClr val="tx2">
                <a:lumMod val="20000"/>
                <a:lumOff val="8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1" name="グループ化 40">
              <a:extLst>
                <a:ext uri="{FF2B5EF4-FFF2-40B4-BE49-F238E27FC236}">
                  <a16:creationId xmlns:a16="http://schemas.microsoft.com/office/drawing/2014/main" id="{15A045A0-938A-DB99-8C42-78CE431E2B72}"/>
                </a:ext>
              </a:extLst>
            </p:cNvPr>
            <p:cNvGrpSpPr>
              <a:grpSpLocks noChangeAspect="1"/>
            </p:cNvGrpSpPr>
            <p:nvPr/>
          </p:nvGrpSpPr>
          <p:grpSpPr>
            <a:xfrm>
              <a:off x="720527" y="5676429"/>
              <a:ext cx="598583" cy="1205512"/>
              <a:chOff x="327141" y="4562355"/>
              <a:chExt cx="858019" cy="1728000"/>
            </a:xfrm>
          </p:grpSpPr>
          <p:cxnSp>
            <p:nvCxnSpPr>
              <p:cNvPr id="1039" name="直線コネクタ 1038">
                <a:extLst>
                  <a:ext uri="{FF2B5EF4-FFF2-40B4-BE49-F238E27FC236}">
                    <a16:creationId xmlns:a16="http://schemas.microsoft.com/office/drawing/2014/main" id="{F08F1380-CAFE-5AFC-B35F-7AA074B187CE}"/>
                  </a:ext>
                </a:extLst>
              </p:cNvPr>
              <p:cNvCxnSpPr/>
              <p:nvPr/>
            </p:nvCxnSpPr>
            <p:spPr>
              <a:xfrm>
                <a:off x="760642" y="4562355"/>
                <a:ext cx="0" cy="172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直線コネクタ 1039">
                <a:extLst>
                  <a:ext uri="{FF2B5EF4-FFF2-40B4-BE49-F238E27FC236}">
                    <a16:creationId xmlns:a16="http://schemas.microsoft.com/office/drawing/2014/main" id="{7ED8952C-8AA3-79F7-3008-D913EC97C3A9}"/>
                  </a:ext>
                </a:extLst>
              </p:cNvPr>
              <p:cNvCxnSpPr>
                <a:cxnSpLocks/>
              </p:cNvCxnSpPr>
              <p:nvPr/>
            </p:nvCxnSpPr>
            <p:spPr>
              <a:xfrm flipH="1">
                <a:off x="350573" y="5482473"/>
                <a:ext cx="8345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直線コネクタ 1042">
                <a:extLst>
                  <a:ext uri="{FF2B5EF4-FFF2-40B4-BE49-F238E27FC236}">
                    <a16:creationId xmlns:a16="http://schemas.microsoft.com/office/drawing/2014/main" id="{6EE799FE-8215-BB5C-8731-C49350F7B839}"/>
                  </a:ext>
                </a:extLst>
              </p:cNvPr>
              <p:cNvCxnSpPr>
                <a:cxnSpLocks/>
              </p:cNvCxnSpPr>
              <p:nvPr/>
            </p:nvCxnSpPr>
            <p:spPr>
              <a:xfrm flipH="1">
                <a:off x="334288" y="5023557"/>
                <a:ext cx="8508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直線コネクタ 1045">
                <a:extLst>
                  <a:ext uri="{FF2B5EF4-FFF2-40B4-BE49-F238E27FC236}">
                    <a16:creationId xmlns:a16="http://schemas.microsoft.com/office/drawing/2014/main" id="{DD773799-81E6-560C-58F7-BEC7A953A9AD}"/>
                  </a:ext>
                </a:extLst>
              </p:cNvPr>
              <p:cNvCxnSpPr>
                <a:cxnSpLocks/>
              </p:cNvCxnSpPr>
              <p:nvPr/>
            </p:nvCxnSpPr>
            <p:spPr>
              <a:xfrm flipH="1">
                <a:off x="327141" y="5894438"/>
                <a:ext cx="8425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楕円 41">
              <a:extLst>
                <a:ext uri="{FF2B5EF4-FFF2-40B4-BE49-F238E27FC236}">
                  <a16:creationId xmlns:a16="http://schemas.microsoft.com/office/drawing/2014/main" id="{E544AAB3-27CC-4B97-F445-AB3371514B11}"/>
                </a:ext>
              </a:extLst>
            </p:cNvPr>
            <p:cNvSpPr>
              <a:spLocks noChangeAspect="1"/>
            </p:cNvSpPr>
            <p:nvPr/>
          </p:nvSpPr>
          <p:spPr>
            <a:xfrm>
              <a:off x="830697" y="6107349"/>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8B0E150E-105A-955C-02F9-9B1999B4B266}"/>
                </a:ext>
              </a:extLst>
            </p:cNvPr>
            <p:cNvSpPr>
              <a:spLocks noChangeAspect="1"/>
            </p:cNvSpPr>
            <p:nvPr/>
          </p:nvSpPr>
          <p:spPr>
            <a:xfrm>
              <a:off x="802985" y="6432428"/>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楕円 44">
              <a:extLst>
                <a:ext uri="{FF2B5EF4-FFF2-40B4-BE49-F238E27FC236}">
                  <a16:creationId xmlns:a16="http://schemas.microsoft.com/office/drawing/2014/main" id="{4E4D9447-CA03-77EF-2775-A1739A0057B8}"/>
                </a:ext>
              </a:extLst>
            </p:cNvPr>
            <p:cNvSpPr>
              <a:spLocks noChangeAspect="1"/>
            </p:cNvSpPr>
            <p:nvPr/>
          </p:nvSpPr>
          <p:spPr>
            <a:xfrm>
              <a:off x="1103552" y="6076233"/>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楕円 45">
              <a:extLst>
                <a:ext uri="{FF2B5EF4-FFF2-40B4-BE49-F238E27FC236}">
                  <a16:creationId xmlns:a16="http://schemas.microsoft.com/office/drawing/2014/main" id="{28AECF80-2F85-31BF-BBED-05F8EE0D876F}"/>
                </a:ext>
              </a:extLst>
            </p:cNvPr>
            <p:cNvSpPr>
              <a:spLocks noChangeAspect="1"/>
            </p:cNvSpPr>
            <p:nvPr/>
          </p:nvSpPr>
          <p:spPr>
            <a:xfrm>
              <a:off x="893456" y="5859774"/>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8" name="楕円 1027">
              <a:extLst>
                <a:ext uri="{FF2B5EF4-FFF2-40B4-BE49-F238E27FC236}">
                  <a16:creationId xmlns:a16="http://schemas.microsoft.com/office/drawing/2014/main" id="{7B1C4291-A58C-1665-114B-4796D8CA9B5D}"/>
                </a:ext>
              </a:extLst>
            </p:cNvPr>
            <p:cNvSpPr>
              <a:spLocks noChangeAspect="1"/>
            </p:cNvSpPr>
            <p:nvPr/>
          </p:nvSpPr>
          <p:spPr>
            <a:xfrm>
              <a:off x="953273" y="6323697"/>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0" name="楕円 1029">
              <a:extLst>
                <a:ext uri="{FF2B5EF4-FFF2-40B4-BE49-F238E27FC236}">
                  <a16:creationId xmlns:a16="http://schemas.microsoft.com/office/drawing/2014/main" id="{C12A56D0-854A-F61B-5209-EF07A6190736}"/>
                </a:ext>
              </a:extLst>
            </p:cNvPr>
            <p:cNvSpPr>
              <a:spLocks noChangeAspect="1"/>
            </p:cNvSpPr>
            <p:nvPr/>
          </p:nvSpPr>
          <p:spPr>
            <a:xfrm>
              <a:off x="1161040" y="6625075"/>
              <a:ext cx="114976" cy="114976"/>
            </a:xfrm>
            <a:prstGeom prst="ellips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65" name="矢印: 右 1064">
            <a:extLst>
              <a:ext uri="{FF2B5EF4-FFF2-40B4-BE49-F238E27FC236}">
                <a16:creationId xmlns:a16="http://schemas.microsoft.com/office/drawing/2014/main" id="{9DCB1C7E-B6F2-FF47-12A7-AE916DF7EA00}"/>
              </a:ext>
            </a:extLst>
          </p:cNvPr>
          <p:cNvSpPr/>
          <p:nvPr/>
        </p:nvSpPr>
        <p:spPr>
          <a:xfrm>
            <a:off x="1001858" y="6237312"/>
            <a:ext cx="2380469" cy="44981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66" name="テキスト ボックス 1065">
            <a:extLst>
              <a:ext uri="{FF2B5EF4-FFF2-40B4-BE49-F238E27FC236}">
                <a16:creationId xmlns:a16="http://schemas.microsoft.com/office/drawing/2014/main" id="{36FC6B9A-C775-897B-AB62-A9E57929EEFB}"/>
              </a:ext>
            </a:extLst>
          </p:cNvPr>
          <p:cNvSpPr txBox="1"/>
          <p:nvPr/>
        </p:nvSpPr>
        <p:spPr>
          <a:xfrm>
            <a:off x="983838" y="6340090"/>
            <a:ext cx="2440092" cy="253916"/>
          </a:xfrm>
          <a:prstGeom prst="rect">
            <a:avLst/>
          </a:prstGeom>
          <a:noFill/>
        </p:spPr>
        <p:txBody>
          <a:bodyPr wrap="none" rtlCol="0">
            <a:spAutoFit/>
          </a:bodyPr>
          <a:lstStyle/>
          <a:p>
            <a:r>
              <a:rPr lang="ja-JP" altLang="en-US" sz="1050" b="1" dirty="0"/>
              <a:t>デジタル上でシートの数をそろえると・・・</a:t>
            </a:r>
          </a:p>
        </p:txBody>
      </p:sp>
      <p:pic>
        <p:nvPicPr>
          <p:cNvPr id="1057" name="オーディオ 1056">
            <a:hlinkClick r:id="" action="ppaction://media"/>
            <a:extLst>
              <a:ext uri="{FF2B5EF4-FFF2-40B4-BE49-F238E27FC236}">
                <a16:creationId xmlns:a16="http://schemas.microsoft.com/office/drawing/2014/main" id="{E74D3379-0549-FB7E-9CC2-4FDDCD46EE96}"/>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02618532"/>
      </p:ext>
    </p:extLst>
  </p:cSld>
  <p:clrMapOvr>
    <a:masterClrMapping/>
  </p:clrMapOvr>
  <mc:AlternateContent xmlns:mc="http://schemas.openxmlformats.org/markup-compatibility/2006" xmlns:p14="http://schemas.microsoft.com/office/powerpoint/2010/main">
    <mc:Choice Requires="p14">
      <p:transition spd="med" p14:dur="700" advTm="55005">
        <p:fade/>
      </p:transition>
    </mc:Choice>
    <mc:Fallback xmlns="">
      <p:transition spd="med" advTm="550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5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57"/>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1737</Words>
  <Application>Microsoft Office PowerPoint</Application>
  <PresentationFormat>画面に合わせる (4:3)</PresentationFormat>
  <Paragraphs>248</Paragraphs>
  <Slides>8</Slides>
  <Notes>8</Notes>
  <HiddenSlides>0</HiddenSlides>
  <MMClips>1</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8</vt:i4>
      </vt:variant>
    </vt:vector>
  </HeadingPairs>
  <TitlesOfParts>
    <vt:vector size="14" baseType="lpstr">
      <vt:lpstr>GEKHIB+MS</vt:lpstr>
      <vt:lpstr>ＭＳ ゴシック</vt:lpstr>
      <vt:lpstr>メイリオ</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2021-05-21T04:04:56Z</dcterms:created>
  <dcterms:modified xsi:type="dcterms:W3CDTF">2024-07-29T04:42:25Z</dcterms:modified>
</cp:coreProperties>
</file>