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829" r:id="rId2"/>
    <p:sldId id="830" r:id="rId3"/>
    <p:sldId id="815" r:id="rId4"/>
    <p:sldId id="816" r:id="rId5"/>
    <p:sldId id="817" r:id="rId6"/>
    <p:sldId id="818" r:id="rId7"/>
    <p:sldId id="819" r:id="rId8"/>
    <p:sldId id="820" r:id="rId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47AAC5"/>
    <a:srgbClr val="66FFFF"/>
    <a:srgbClr val="FFCCCC"/>
    <a:srgbClr val="00FF00"/>
    <a:srgbClr val="008000"/>
    <a:srgbClr val="FF6600"/>
    <a:srgbClr val="FF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710" autoAdjust="0"/>
  </p:normalViewPr>
  <p:slideViewPr>
    <p:cSldViewPr>
      <p:cViewPr varScale="1">
        <p:scale>
          <a:sx n="82" d="100"/>
          <a:sy n="82" d="100"/>
        </p:scale>
        <p:origin x="1618" y="4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118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90146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317163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184727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en-US" altLang="ja-JP"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311122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en-US" altLang="ja-JP"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62049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en-US" altLang="ja-JP"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217855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2024/7/29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2024/7/29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2024/7/29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2024/7/29</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令和６年度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　国語　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429000"/>
            <a:ext cx="8568952" cy="3147025"/>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「知識・技能」、「思考・判断・表現」の問題を１問ずつ取り上げています。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xmlns:p14="http://schemas.microsoft.com/office/powerpoint/2010/main">
    <mc:Choice Requires="p14">
      <p:transition spd="med" p14:dur="700" advTm="63466">
        <p:fade/>
      </p:transition>
    </mc:Choice>
    <mc:Fallback xmlns="">
      <p:transition spd="med" advTm="6346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吹き出し: 角を丸めた四角形 6">
            <a:extLst>
              <a:ext uri="{FF2B5EF4-FFF2-40B4-BE49-F238E27FC236}">
                <a16:creationId xmlns:a16="http://schemas.microsoft.com/office/drawing/2014/main" id="{38284272-C22B-AAE4-3359-8DE451524A1C}"/>
              </a:ext>
            </a:extLst>
          </p:cNvPr>
          <p:cNvSpPr/>
          <p:nvPr/>
        </p:nvSpPr>
        <p:spPr>
          <a:xfrm>
            <a:off x="377890" y="692696"/>
            <a:ext cx="7722502" cy="2736304"/>
          </a:xfrm>
          <a:prstGeom prst="wedgeRoundRectCallout">
            <a:avLst>
              <a:gd name="adj1" fmla="val 55393"/>
              <a:gd name="adj2" fmla="val 29124"/>
              <a:gd name="adj3" fmla="val 16667"/>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 二「文の成分の順序や照応について理解しているかどうかをみる」問題</a:t>
            </a:r>
            <a:endParaRPr lang="en-US" altLang="ja-JP" dirty="0">
              <a:solidFill>
                <a:schemeClr val="tx1"/>
              </a:solidFill>
              <a:latin typeface="メイリオ" panose="020B0604030504040204" pitchFamily="50" charset="-128"/>
              <a:ea typeface="メイリオ" panose="020B0604030504040204" pitchFamily="50" charset="-128"/>
            </a:endParaRPr>
          </a:p>
          <a:p>
            <a:pPr>
              <a:lnSpc>
                <a:spcPts val="1300"/>
              </a:lnSpc>
            </a:pP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「文法」の事項を取り上げ、まとめて指導して終わり、</a:t>
            </a:r>
            <a:endParaRPr lang="en-US" altLang="ja-JP" sz="2200" b="1" dirty="0">
              <a:solidFill>
                <a:srgbClr val="FF0000"/>
              </a:solidFill>
              <a:latin typeface="メイリオ" panose="020B0604030504040204" pitchFamily="50" charset="-128"/>
              <a:ea typeface="メイリオ" panose="020B0604030504040204" pitchFamily="50" charset="-128"/>
            </a:endParaRPr>
          </a:p>
          <a:p>
            <a:r>
              <a:rPr lang="en-US" altLang="ja-JP" sz="2200" b="1" dirty="0">
                <a:solidFill>
                  <a:srgbClr val="FF0000"/>
                </a:solidFill>
                <a:latin typeface="メイリオ" panose="020B0604030504040204" pitchFamily="50" charset="-128"/>
                <a:ea typeface="メイリオ" panose="020B0604030504040204" pitchFamily="50" charset="-128"/>
              </a:rPr>
              <a:t>  </a:t>
            </a:r>
            <a:r>
              <a:rPr lang="ja-JP" altLang="en-US" sz="2200" b="1" dirty="0">
                <a:solidFill>
                  <a:srgbClr val="FF0000"/>
                </a:solidFill>
                <a:latin typeface="メイリオ" panose="020B0604030504040204" pitchFamily="50" charset="-128"/>
                <a:ea typeface="メイリオ" panose="020B0604030504040204" pitchFamily="50" charset="-128"/>
              </a:rPr>
              <a:t>になっていませんか。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900"/>
              </a:lnSpc>
            </a:pP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国語で理解したり表現したりする様々な場面の中で</a:t>
            </a:r>
            <a:r>
              <a:rPr lang="ja-JP" altLang="en-US" sz="1600" dirty="0">
                <a:solidFill>
                  <a:schemeClr val="tx1"/>
                </a:solidFill>
                <a:highlight>
                  <a:srgbClr val="FFFF00"/>
                </a:highlight>
                <a:latin typeface="メイリオ" panose="020B0604030504040204" pitchFamily="50" charset="-128"/>
                <a:ea typeface="メイリオ" panose="020B0604030504040204" pitchFamily="50" charset="-128"/>
              </a:rPr>
              <a:t>生きて働く「知識及び技能」として身に付けるために、思考・判断し表現することを通じて</a:t>
            </a:r>
            <a:r>
              <a:rPr lang="en-US" altLang="ja-JP" sz="1600" dirty="0">
                <a:solidFill>
                  <a:schemeClr val="tx1"/>
                </a:solidFill>
                <a:highlight>
                  <a:srgbClr val="FFFF00"/>
                </a:highlight>
                <a:latin typeface="メイリオ" panose="020B0604030504040204" pitchFamily="50" charset="-128"/>
                <a:ea typeface="メイリオ" panose="020B0604030504040204" pitchFamily="50" charset="-128"/>
              </a:rPr>
              <a:t>〔</a:t>
            </a:r>
            <a:r>
              <a:rPr lang="ja-JP" altLang="en-US" sz="1600" dirty="0">
                <a:solidFill>
                  <a:schemeClr val="tx1"/>
                </a:solidFill>
                <a:highlight>
                  <a:srgbClr val="FFFF00"/>
                </a:highlight>
                <a:latin typeface="メイリオ" panose="020B0604030504040204" pitchFamily="50" charset="-128"/>
                <a:ea typeface="メイリオ" panose="020B0604030504040204" pitchFamily="50" charset="-128"/>
              </a:rPr>
              <a:t>知識及び技能</a:t>
            </a:r>
            <a:r>
              <a:rPr lang="en-US" altLang="ja-JP" sz="1600" dirty="0">
                <a:solidFill>
                  <a:schemeClr val="tx1"/>
                </a:solidFill>
                <a:highlight>
                  <a:srgbClr val="FFFF00"/>
                </a:highlight>
                <a:latin typeface="メイリオ" panose="020B0604030504040204" pitchFamily="50" charset="-128"/>
                <a:ea typeface="メイリオ" panose="020B0604030504040204" pitchFamily="50" charset="-128"/>
              </a:rPr>
              <a:t>〕</a:t>
            </a:r>
            <a:r>
              <a:rPr lang="ja-JP" altLang="en-US" sz="1600" dirty="0">
                <a:solidFill>
                  <a:schemeClr val="tx1"/>
                </a:solidFill>
                <a:highlight>
                  <a:srgbClr val="FFFF00"/>
                </a:highlight>
                <a:latin typeface="メイリオ" panose="020B0604030504040204" pitchFamily="50" charset="-128"/>
                <a:ea typeface="メイリオ" panose="020B0604030504040204" pitchFamily="50" charset="-128"/>
              </a:rPr>
              <a:t>の事項が示す資質・能力の育成を図る</a:t>
            </a:r>
            <a:r>
              <a:rPr lang="ja-JP" altLang="en-US" sz="1600" dirty="0">
                <a:solidFill>
                  <a:schemeClr val="tx1"/>
                </a:solidFill>
                <a:latin typeface="メイリオ" panose="020B0604030504040204" pitchFamily="50" charset="-128"/>
                <a:ea typeface="メイリオ" panose="020B0604030504040204" pitchFamily="50" charset="-128"/>
              </a:rPr>
              <a:t>ような指導と評価の計画を立てましょう。</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0" y="-27384"/>
            <a:ext cx="9144000"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　国語　</a:t>
            </a:r>
            <a:r>
              <a:rPr lang="ja-JP" altLang="en-US" sz="2800" b="1" spc="-15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設問を取り上げた意図　　</a:t>
            </a:r>
            <a:r>
              <a:rPr lang="ja-JP" altLang="en-US"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6" descr="女性教師のイラスト（職業）">
            <a:extLst>
              <a:ext uri="{FF2B5EF4-FFF2-40B4-BE49-F238E27FC236}">
                <a16:creationId xmlns:a16="http://schemas.microsoft.com/office/drawing/2014/main" id="{7747975D-D673-4E19-5822-BDF32FFDA8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44408" y="5949280"/>
            <a:ext cx="803144" cy="7094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女性教師のイラスト（職業）">
            <a:extLst>
              <a:ext uri="{FF2B5EF4-FFF2-40B4-BE49-F238E27FC236}">
                <a16:creationId xmlns:a16="http://schemas.microsoft.com/office/drawing/2014/main" id="{0FD94112-C9AD-1DF2-16A8-E358641796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77196" y="2852936"/>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8F0A8202-DEE3-69DD-D056-A678B14DB0A1}"/>
              </a:ext>
            </a:extLst>
          </p:cNvPr>
          <p:cNvSpPr/>
          <p:nvPr/>
        </p:nvSpPr>
        <p:spPr>
          <a:xfrm>
            <a:off x="377890" y="3645024"/>
            <a:ext cx="7650494" cy="3130680"/>
          </a:xfrm>
          <a:prstGeom prst="wedgeRoundRectCallout">
            <a:avLst>
              <a:gd name="adj1" fmla="val 55107"/>
              <a:gd name="adj2" fmla="val 298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rPr>
              <a:t> </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 四「表現の効果を考えて描写するなど、自分の考えが伝わる文章になるように工夫することができるかどうかをみる」問題</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100"/>
              </a:lnSpc>
            </a:pPr>
            <a:endParaRPr lang="en-US" altLang="ja-JP" sz="2200" b="1" dirty="0">
              <a:solidFill>
                <a:srgbClr val="FF0000"/>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 書くことにおいて、表現を工夫させることに加えて、</a:t>
            </a:r>
            <a:endParaRPr lang="en-US" altLang="ja-JP" sz="2200" b="1" dirty="0">
              <a:solidFill>
                <a:srgbClr val="FF0000"/>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 その工夫による効果を考えさせたり説明させたりしてい</a:t>
            </a:r>
            <a:endParaRPr lang="en-US" altLang="ja-JP" sz="2200" b="1" dirty="0">
              <a:solidFill>
                <a:srgbClr val="FF0000"/>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 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900"/>
              </a:lnSpc>
            </a:pP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表現の効果を考えて描写するとは、その語句や表現が、</a:t>
            </a:r>
            <a:r>
              <a:rPr lang="ja-JP" altLang="en-US" sz="1600" dirty="0">
                <a:solidFill>
                  <a:schemeClr val="tx1"/>
                </a:solidFill>
                <a:highlight>
                  <a:srgbClr val="FFFF00"/>
                </a:highlight>
                <a:latin typeface="メイリオ" panose="020B0604030504040204" pitchFamily="50" charset="-128"/>
                <a:ea typeface="メイリオ" panose="020B0604030504040204" pitchFamily="50" charset="-128"/>
              </a:rPr>
              <a:t>文章の内容を伝えたり印象付けたりする上で、どのように働いているかを考えながら</a:t>
            </a:r>
            <a:r>
              <a:rPr lang="ja-JP" altLang="en-US" sz="1600" dirty="0">
                <a:solidFill>
                  <a:schemeClr val="tx1"/>
                </a:solidFill>
                <a:latin typeface="メイリオ" panose="020B0604030504040204" pitchFamily="50" charset="-128"/>
                <a:ea typeface="メイリオ" panose="020B0604030504040204" pitchFamily="50" charset="-128"/>
              </a:rPr>
              <a:t>、より効果的な語句や表現を選んで描写することである。</a:t>
            </a:r>
          </a:p>
        </p:txBody>
      </p:sp>
      <p:sp>
        <p:nvSpPr>
          <p:cNvPr id="8" name="正方形/長方形 7">
            <a:extLst>
              <a:ext uri="{FF2B5EF4-FFF2-40B4-BE49-F238E27FC236}">
                <a16:creationId xmlns:a16="http://schemas.microsoft.com/office/drawing/2014/main" id="{96A739A5-1672-A3C4-2403-A6668A97A363}"/>
              </a:ext>
            </a:extLst>
          </p:cNvPr>
          <p:cNvSpPr/>
          <p:nvPr/>
        </p:nvSpPr>
        <p:spPr>
          <a:xfrm>
            <a:off x="2339752" y="938044"/>
            <a:ext cx="243553" cy="25870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659E266-B7B8-438A-D9E5-79F30F5D3DD1}"/>
              </a:ext>
            </a:extLst>
          </p:cNvPr>
          <p:cNvSpPr/>
          <p:nvPr/>
        </p:nvSpPr>
        <p:spPr>
          <a:xfrm>
            <a:off x="3923928" y="3797428"/>
            <a:ext cx="216024" cy="27622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2827413"/>
      </p:ext>
    </p:extLst>
  </p:cSld>
  <p:clrMapOvr>
    <a:masterClrMapping/>
  </p:clrMapOvr>
  <mc:AlternateContent xmlns:mc="http://schemas.openxmlformats.org/markup-compatibility/2006" xmlns:p14="http://schemas.microsoft.com/office/powerpoint/2010/main">
    <mc:Choice Requires="p14">
      <p:transition spd="med" p14:dur="700" advTm="110715">
        <p:fade/>
      </p:transition>
    </mc:Choice>
    <mc:Fallback xmlns="">
      <p:transition spd="med" advTm="11071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二　第２学年</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（１）オ</a:t>
            </a:r>
          </a:p>
        </p:txBody>
      </p:sp>
      <p:sp>
        <p:nvSpPr>
          <p:cNvPr id="5" name="テキスト ボックス 4"/>
          <p:cNvSpPr txBox="1"/>
          <p:nvPr/>
        </p:nvSpPr>
        <p:spPr>
          <a:xfrm>
            <a:off x="-16973" y="776898"/>
            <a:ext cx="9161482" cy="400110"/>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文の成分の順序や照応について理解しているかどうかをみる。</a:t>
            </a:r>
            <a:endParaRPr kumimoji="1" lang="ja-JP" altLang="en-US" sz="20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E0F7F6B-5EDD-1081-ADB0-F2F2CD3E40C7}"/>
              </a:ext>
            </a:extLst>
          </p:cNvPr>
          <p:cNvSpPr txBox="1"/>
          <p:nvPr/>
        </p:nvSpPr>
        <p:spPr>
          <a:xfrm>
            <a:off x="592684" y="1453144"/>
            <a:ext cx="1621928" cy="3744415"/>
          </a:xfrm>
          <a:prstGeom prst="rect">
            <a:avLst/>
          </a:prstGeom>
          <a:noFill/>
          <a:ln>
            <a:solidFill>
              <a:schemeClr val="tx1"/>
            </a:solidFill>
          </a:ln>
        </p:spPr>
        <p:txBody>
          <a:bodyPr vert="eaVert" wrap="square" rtlCol="0">
            <a:noAutofit/>
          </a:bodyPr>
          <a:lstStyle/>
          <a:p>
            <a:pPr>
              <a:lnSpc>
                <a:spcPts val="2500"/>
              </a:lnSpc>
            </a:pPr>
            <a:r>
              <a:rPr lang="ja-JP" altLang="en-US" sz="1600" b="1" dirty="0">
                <a:latin typeface="メイリオ" panose="020B0604030504040204" pitchFamily="50" charset="-128"/>
                <a:ea typeface="メイリオ" panose="020B0604030504040204" pitchFamily="50" charset="-128"/>
              </a:rPr>
              <a:t>・それぞれの文の成分の役割</a:t>
            </a:r>
            <a:endParaRPr lang="en-US" altLang="ja-JP" sz="1600" b="1" dirty="0">
              <a:latin typeface="メイリオ" panose="020B0604030504040204" pitchFamily="50" charset="-128"/>
              <a:ea typeface="メイリオ" panose="020B0604030504040204" pitchFamily="50" charset="-128"/>
            </a:endParaRPr>
          </a:p>
          <a:p>
            <a:pPr>
              <a:lnSpc>
                <a:spcPts val="2500"/>
              </a:lnSpc>
            </a:pPr>
            <a:r>
              <a:rPr lang="ja-JP" altLang="en-US" sz="1600" b="1" dirty="0">
                <a:latin typeface="メイリオ" panose="020B0604030504040204" pitchFamily="50" charset="-128"/>
                <a:ea typeface="メイリオ" panose="020B0604030504040204" pitchFamily="50" charset="-128"/>
              </a:rPr>
              <a:t>・修飾・被修飾の関係</a:t>
            </a:r>
            <a:endParaRPr lang="en-US" altLang="ja-JP" sz="1600" b="1" dirty="0">
              <a:latin typeface="メイリオ" panose="020B0604030504040204" pitchFamily="50" charset="-128"/>
              <a:ea typeface="メイリオ" panose="020B0604030504040204" pitchFamily="50" charset="-128"/>
            </a:endParaRPr>
          </a:p>
          <a:p>
            <a:pPr>
              <a:lnSpc>
                <a:spcPts val="2500"/>
              </a:lnSpc>
            </a:pPr>
            <a:r>
              <a:rPr lang="ja-JP" altLang="en-US" sz="1600" b="1" dirty="0">
                <a:latin typeface="メイリオ" panose="020B0604030504040204" pitchFamily="50" charset="-128"/>
                <a:ea typeface="メイリオ" panose="020B0604030504040204" pitchFamily="50" charset="-128"/>
              </a:rPr>
              <a:t>・主語・述語の関係　　等を、</a:t>
            </a:r>
            <a:endParaRPr lang="en-US" altLang="ja-JP" sz="1600" b="1" dirty="0">
              <a:latin typeface="メイリオ" panose="020B0604030504040204" pitchFamily="50" charset="-128"/>
              <a:ea typeface="メイリオ" panose="020B0604030504040204" pitchFamily="50" charset="-128"/>
            </a:endParaRPr>
          </a:p>
          <a:p>
            <a:pPr>
              <a:lnSpc>
                <a:spcPts val="2500"/>
              </a:lnSpc>
            </a:pPr>
            <a:r>
              <a:rPr lang="ja-JP" altLang="en-US" sz="1600" b="1" dirty="0">
                <a:solidFill>
                  <a:srgbClr val="FF0000"/>
                </a:solidFill>
                <a:latin typeface="メイリオ" panose="020B0604030504040204" pitchFamily="50" charset="-128"/>
                <a:ea typeface="メイリオ" panose="020B0604030504040204" pitchFamily="50" charset="-128"/>
              </a:rPr>
              <a:t>生きて働く知識として</a:t>
            </a:r>
            <a:r>
              <a:rPr lang="ja-JP" altLang="en-US" sz="1600" b="1" dirty="0">
                <a:latin typeface="メイリオ" panose="020B0604030504040204" pitchFamily="50" charset="-128"/>
                <a:ea typeface="メイリオ" panose="020B0604030504040204" pitchFamily="50" charset="-128"/>
              </a:rPr>
              <a:t>理解しているか。</a:t>
            </a:r>
            <a:endParaRPr lang="en-US" altLang="ja-JP" sz="1600" b="1"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248FC249-B93F-10AF-CA34-EE68675984D3}"/>
              </a:ext>
            </a:extLst>
          </p:cNvPr>
          <p:cNvPicPr>
            <a:picLocks noChangeAspect="1"/>
          </p:cNvPicPr>
          <p:nvPr/>
        </p:nvPicPr>
        <p:blipFill>
          <a:blip r:embed="rId3"/>
          <a:stretch>
            <a:fillRect/>
          </a:stretch>
        </p:blipFill>
        <p:spPr>
          <a:xfrm>
            <a:off x="2693560" y="1240757"/>
            <a:ext cx="1621928" cy="5612833"/>
          </a:xfrm>
          <a:prstGeom prst="rect">
            <a:avLst/>
          </a:prstGeom>
        </p:spPr>
      </p:pic>
      <p:pic>
        <p:nvPicPr>
          <p:cNvPr id="17" name="図 16">
            <a:extLst>
              <a:ext uri="{FF2B5EF4-FFF2-40B4-BE49-F238E27FC236}">
                <a16:creationId xmlns:a16="http://schemas.microsoft.com/office/drawing/2014/main" id="{D9F03056-A4F5-A6F5-7C76-85BBCA38C452}"/>
              </a:ext>
            </a:extLst>
          </p:cNvPr>
          <p:cNvPicPr>
            <a:picLocks noChangeAspect="1"/>
          </p:cNvPicPr>
          <p:nvPr/>
        </p:nvPicPr>
        <p:blipFill>
          <a:blip r:embed="rId4"/>
          <a:stretch>
            <a:fillRect/>
          </a:stretch>
        </p:blipFill>
        <p:spPr>
          <a:xfrm>
            <a:off x="8347461" y="1177006"/>
            <a:ext cx="677772" cy="5566553"/>
          </a:xfrm>
          <a:prstGeom prst="rect">
            <a:avLst/>
          </a:prstGeom>
        </p:spPr>
      </p:pic>
      <p:pic>
        <p:nvPicPr>
          <p:cNvPr id="19" name="図 18">
            <a:extLst>
              <a:ext uri="{FF2B5EF4-FFF2-40B4-BE49-F238E27FC236}">
                <a16:creationId xmlns:a16="http://schemas.microsoft.com/office/drawing/2014/main" id="{8F896B28-BFE0-7056-4353-6C421745B1B2}"/>
              </a:ext>
            </a:extLst>
          </p:cNvPr>
          <p:cNvPicPr>
            <a:picLocks noChangeAspect="1"/>
          </p:cNvPicPr>
          <p:nvPr/>
        </p:nvPicPr>
        <p:blipFill>
          <a:blip r:embed="rId5"/>
          <a:stretch>
            <a:fillRect/>
          </a:stretch>
        </p:blipFill>
        <p:spPr>
          <a:xfrm>
            <a:off x="4339570" y="1209769"/>
            <a:ext cx="3967013" cy="5648231"/>
          </a:xfrm>
          <a:prstGeom prst="rect">
            <a:avLst/>
          </a:prstGeom>
        </p:spPr>
      </p:pic>
      <p:sp>
        <p:nvSpPr>
          <p:cNvPr id="12" name="角丸四角形 7">
            <a:extLst>
              <a:ext uri="{FF2B5EF4-FFF2-40B4-BE49-F238E27FC236}">
                <a16:creationId xmlns:a16="http://schemas.microsoft.com/office/drawing/2014/main" id="{0836D8C7-8DCC-1E5F-6CFC-342D79D23890}"/>
              </a:ext>
            </a:extLst>
          </p:cNvPr>
          <p:cNvSpPr/>
          <p:nvPr/>
        </p:nvSpPr>
        <p:spPr>
          <a:xfrm>
            <a:off x="107504" y="5473695"/>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51.5</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53.8</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2</a:t>
            </a:r>
            <a:r>
              <a:rPr lang="en-US" altLang="ja-JP" sz="2400" b="1" dirty="0">
                <a:solidFill>
                  <a:srgbClr val="FF0000"/>
                </a:solidFill>
                <a:latin typeface="メイリオ" panose="020B0604030504040204" pitchFamily="50" charset="-128"/>
                <a:ea typeface="メイリオ" panose="020B0604030504040204" pitchFamily="50" charset="-128"/>
              </a:rPr>
              <a:t>.3</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
        <p:nvSpPr>
          <p:cNvPr id="2" name="正方形/長方形 1">
            <a:extLst>
              <a:ext uri="{FF2B5EF4-FFF2-40B4-BE49-F238E27FC236}">
                <a16:creationId xmlns:a16="http://schemas.microsoft.com/office/drawing/2014/main" id="{7AC2F631-B13A-9B3B-38DF-FDE29F476194}"/>
              </a:ext>
            </a:extLst>
          </p:cNvPr>
          <p:cNvSpPr/>
          <p:nvPr/>
        </p:nvSpPr>
        <p:spPr>
          <a:xfrm>
            <a:off x="1642174" y="177586"/>
            <a:ext cx="351036" cy="37109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675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15640F4F-8C3A-C10D-D16F-08278D201D69}"/>
              </a:ext>
            </a:extLst>
          </p:cNvPr>
          <p:cNvSpPr/>
          <p:nvPr/>
        </p:nvSpPr>
        <p:spPr>
          <a:xfrm>
            <a:off x="107504" y="4112413"/>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3200" b="1" dirty="0">
                <a:solidFill>
                  <a:schemeClr val="tx2"/>
                </a:solidFill>
                <a:latin typeface="メイリオ" panose="020B0604030504040204" pitchFamily="50" charset="-128"/>
                <a:ea typeface="メイリオ" panose="020B0604030504040204" pitchFamily="50" charset="-128"/>
              </a:rPr>
              <a:t>４</a:t>
            </a:r>
            <a:endParaRPr lang="en-US" altLang="ja-JP" sz="3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2329185634"/>
              </p:ext>
            </p:extLst>
          </p:nvPr>
        </p:nvGraphicFramePr>
        <p:xfrm>
          <a:off x="143507" y="1131895"/>
          <a:ext cx="8892991" cy="2858902"/>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1030102">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１　と解答しているもの</a:t>
                      </a:r>
                    </a:p>
                  </a:txBody>
                  <a:tcP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marL="0" indent="0" algn="r"/>
                      <a:r>
                        <a:rPr kumimoji="1" lang="en-US" altLang="ja-JP" sz="1400" b="1" dirty="0">
                          <a:solidFill>
                            <a:schemeClr val="tx1"/>
                          </a:solidFill>
                        </a:rPr>
                        <a:t>11.3</a:t>
                      </a:r>
                      <a:endParaRPr kumimoji="1" lang="ja-JP" altLang="en-US" sz="1400" b="1" dirty="0">
                        <a:solidFill>
                          <a:schemeClr val="tx1"/>
                        </a:solidFill>
                      </a:endParaRPr>
                    </a:p>
                  </a:txBody>
                  <a:tcPr anchor="ctr">
                    <a:solidFill>
                      <a:schemeClr val="accent6">
                        <a:lumMod val="20000"/>
                        <a:lumOff val="80000"/>
                      </a:schemeClr>
                    </a:solidFill>
                  </a:tcPr>
                </a:tc>
                <a:tc>
                  <a:txBody>
                    <a:bodyPr/>
                    <a:lstStyle/>
                    <a:p>
                      <a:pPr marL="0" indent="0" algn="r"/>
                      <a:r>
                        <a:rPr kumimoji="1" lang="en-US" altLang="ja-JP" sz="1400" b="1" dirty="0">
                          <a:solidFill>
                            <a:schemeClr val="tx1"/>
                          </a:solidFill>
                        </a:rPr>
                        <a:t>12.1</a:t>
                      </a:r>
                      <a:endParaRPr kumimoji="1" lang="ja-JP" altLang="en-US" sz="1400" b="1"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t>２</a:t>
                      </a:r>
                    </a:p>
                  </a:txBody>
                  <a:tcPr anchor="ctr"/>
                </a:tc>
                <a:tc>
                  <a:txBody>
                    <a:bodyPr/>
                    <a:lstStyle/>
                    <a:p>
                      <a:pPr algn="just"/>
                      <a:r>
                        <a:rPr kumimoji="1" lang="ja-JP" altLang="en-US" sz="1400" dirty="0"/>
                        <a:t>２　と解答しているもの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53.8</a:t>
                      </a:r>
                      <a:endParaRPr kumimoji="1" lang="ja-JP" altLang="en-US" sz="1400" b="1" dirty="0">
                        <a:solidFill>
                          <a:schemeClr val="tx1"/>
                        </a:solidFill>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51.5</a:t>
                      </a:r>
                      <a:endParaRPr kumimoji="1" lang="ja-JP" altLang="en-US" sz="1400" b="1"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chemeClr val="accent5">
                        <a:lumMod val="20000"/>
                        <a:lumOff val="80000"/>
                      </a:schemeClr>
                    </a:solidFill>
                  </a:tcPr>
                </a:tc>
                <a:tc>
                  <a:txBody>
                    <a:bodyPr/>
                    <a:lstStyle/>
                    <a:p>
                      <a:pPr algn="just"/>
                      <a:r>
                        <a:rPr kumimoji="1" lang="ja-JP" altLang="en-US" sz="1400" dirty="0"/>
                        <a:t>３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14.4</a:t>
                      </a:r>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14.8</a:t>
                      </a: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solidFill>
                      <a:schemeClr val="accent2">
                        <a:lumMod val="20000"/>
                        <a:lumOff val="80000"/>
                      </a:schemeClr>
                    </a:solidFill>
                  </a:tcPr>
                </a:tc>
                <a:tc>
                  <a:txBody>
                    <a:bodyPr/>
                    <a:lstStyle/>
                    <a:p>
                      <a:pPr algn="just"/>
                      <a:r>
                        <a:rPr kumimoji="1" lang="ja-JP" altLang="en-US" sz="1400" dirty="0"/>
                        <a:t>４　と解答しているもの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19.5</a:t>
                      </a:r>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20.6</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3730291628"/>
                  </a:ext>
                </a:extLst>
              </a:tr>
              <a:tr h="211177">
                <a:tc>
                  <a:txBody>
                    <a:bodyPr/>
                    <a:lstStyle/>
                    <a:p>
                      <a:pPr algn="ctr"/>
                      <a:r>
                        <a:rPr kumimoji="1" lang="en-US" altLang="ja-JP" sz="1400" dirty="0"/>
                        <a:t>99</a:t>
                      </a:r>
                      <a:endParaRPr kumimoji="1" lang="ja-JP" altLang="en-US" sz="1400" dirty="0"/>
                    </a:p>
                  </a:txBody>
                  <a:tcPr anchor="ctr"/>
                </a:tc>
                <a:tc>
                  <a:txBody>
                    <a:bodyPr/>
                    <a:lstStyle/>
                    <a:p>
                      <a:pPr algn="just"/>
                      <a:r>
                        <a:rPr kumimoji="1" lang="ja-JP" altLang="en-US" sz="1400" dirty="0"/>
                        <a:t>上記以外の解答</a:t>
                      </a:r>
                    </a:p>
                  </a:txBody>
                  <a:tcPr/>
                </a:tc>
                <a:tc>
                  <a:txBody>
                    <a:bodyPr/>
                    <a:lstStyle/>
                    <a:p>
                      <a:pPr algn="ctr"/>
                      <a:endParaRPr kumimoji="1" lang="ja-JP" altLang="en-US" sz="1400"/>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0.0</a:t>
                      </a: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r"/>
                      <a:r>
                        <a:rPr kumimoji="1" lang="en-US" altLang="ja-JP" sz="1400" b="1" dirty="0">
                          <a:solidFill>
                            <a:schemeClr val="tx1"/>
                          </a:solidFill>
                        </a:rPr>
                        <a:t>1.0</a:t>
                      </a:r>
                      <a:endParaRPr kumimoji="1" lang="ja-JP" altLang="en-US" sz="1400" b="1" dirty="0">
                        <a:solidFill>
                          <a:schemeClr val="tx1"/>
                        </a:solidFill>
                      </a:endParaRPr>
                    </a:p>
                  </a:txBody>
                  <a:tcPr anchor="ctr"/>
                </a:tc>
                <a:tc>
                  <a:txBody>
                    <a:bodyPr/>
                    <a:lstStyle/>
                    <a:p>
                      <a:pPr algn="r"/>
                      <a:r>
                        <a:rPr kumimoji="1" lang="en-US" altLang="ja-JP" sz="1400" b="1" dirty="0">
                          <a:solidFill>
                            <a:schemeClr val="tx1"/>
                          </a:solidFill>
                        </a:rPr>
                        <a:t>1.1</a:t>
                      </a:r>
                      <a:endParaRPr kumimoji="1" lang="ja-JP" altLang="en-US" sz="1400" b="1"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6686C14F-CA56-7A80-9D2E-C9BFBB08F2FE}"/>
              </a:ext>
            </a:extLst>
          </p:cNvPr>
          <p:cNvSpPr/>
          <p:nvPr/>
        </p:nvSpPr>
        <p:spPr>
          <a:xfrm>
            <a:off x="107505" y="4121020"/>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B759039E-BEA5-D969-86E7-87CB59718035}"/>
              </a:ext>
            </a:extLst>
          </p:cNvPr>
          <p:cNvSpPr/>
          <p:nvPr/>
        </p:nvSpPr>
        <p:spPr>
          <a:xfrm>
            <a:off x="2195736" y="4112412"/>
            <a:ext cx="6840760" cy="1764860"/>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修飾・被修飾の関係と主語と述語の関係の違いや、文の成分についての理解が不十分であると考えられます</a:t>
            </a:r>
            <a:r>
              <a:rPr kumimoji="1" lang="ja-JP" altLang="en-US" b="1" dirty="0">
                <a:solidFill>
                  <a:schemeClr val="tx2"/>
                </a:solidFill>
                <a:latin typeface="メイリオ" panose="020B0604030504040204" pitchFamily="50" charset="-128"/>
                <a:ea typeface="メイリオ" panose="020B0604030504040204" pitchFamily="50" charset="-128"/>
              </a:rPr>
              <a:t>。</a:t>
            </a:r>
            <a:endParaRPr kumimoji="1"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a:t>
            </a:r>
            <a:r>
              <a:rPr kumimoji="1" lang="ja-JP" altLang="en-US" b="1" dirty="0">
                <a:solidFill>
                  <a:schemeClr val="tx2"/>
                </a:solidFill>
                <a:latin typeface="メイリオ" panose="020B0604030504040204" pitchFamily="50" charset="-128"/>
                <a:ea typeface="メイリオ" panose="020B0604030504040204" pitchFamily="50" charset="-128"/>
              </a:rPr>
              <a:t>それぞれの関係の違いや文の成分の役割の違いを理解するとともに、語句の係り受けによる曖昧さを防ぐよさ等を実感できるようにすることが大切です。</a:t>
            </a:r>
          </a:p>
        </p:txBody>
      </p:sp>
      <p:sp>
        <p:nvSpPr>
          <p:cNvPr id="23" name="四角形: 角を丸くする 22">
            <a:extLst>
              <a:ext uri="{FF2B5EF4-FFF2-40B4-BE49-F238E27FC236}">
                <a16:creationId xmlns:a16="http://schemas.microsoft.com/office/drawing/2014/main" id="{D6539B7B-E764-8BB7-B3B4-B9D1382FE89B}"/>
              </a:ext>
            </a:extLst>
          </p:cNvPr>
          <p:cNvSpPr/>
          <p:nvPr/>
        </p:nvSpPr>
        <p:spPr>
          <a:xfrm>
            <a:off x="2195736" y="4114964"/>
            <a:ext cx="6840760"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6F0B837A-75DC-F085-D373-57E78B125384}"/>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二　第２学年</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（１）オ</a:t>
            </a:r>
          </a:p>
        </p:txBody>
      </p:sp>
      <p:sp>
        <p:nvSpPr>
          <p:cNvPr id="12" name="矢印: 右 11">
            <a:extLst>
              <a:ext uri="{FF2B5EF4-FFF2-40B4-BE49-F238E27FC236}">
                <a16:creationId xmlns:a16="http://schemas.microsoft.com/office/drawing/2014/main" id="{121D5AE4-832A-1861-BF27-B3EE62C205F1}"/>
              </a:ext>
            </a:extLst>
          </p:cNvPr>
          <p:cNvSpPr/>
          <p:nvPr/>
        </p:nvSpPr>
        <p:spPr>
          <a:xfrm>
            <a:off x="1520661" y="4529796"/>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0CE1552-947B-F820-EF8B-C7CF4FDD52FC}"/>
              </a:ext>
            </a:extLst>
          </p:cNvPr>
          <p:cNvSpPr txBox="1"/>
          <p:nvPr/>
        </p:nvSpPr>
        <p:spPr>
          <a:xfrm>
            <a:off x="54233" y="4584777"/>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6F234CAB-C15C-02FC-3450-A0947330EF25}"/>
              </a:ext>
            </a:extLst>
          </p:cNvPr>
          <p:cNvSpPr/>
          <p:nvPr/>
        </p:nvSpPr>
        <p:spPr>
          <a:xfrm>
            <a:off x="2114724" y="5998887"/>
            <a:ext cx="5893242" cy="600981"/>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特徴的な傾向があれば、その要因も考えてみましょう。</a:t>
            </a:r>
          </a:p>
        </p:txBody>
      </p:sp>
      <p:sp>
        <p:nvSpPr>
          <p:cNvPr id="5" name="吹き出し: 角を丸めた四角形 4">
            <a:extLst>
              <a:ext uri="{FF2B5EF4-FFF2-40B4-BE49-F238E27FC236}">
                <a16:creationId xmlns:a16="http://schemas.microsoft.com/office/drawing/2014/main" id="{EA43F950-DB67-B337-EB2C-8CBC9F76E260}"/>
              </a:ext>
            </a:extLst>
          </p:cNvPr>
          <p:cNvSpPr/>
          <p:nvPr/>
        </p:nvSpPr>
        <p:spPr>
          <a:xfrm>
            <a:off x="7020272" y="592896"/>
            <a:ext cx="1879128" cy="414832"/>
          </a:xfrm>
          <a:prstGeom prst="wedgeRoundRectCallout">
            <a:avLst>
              <a:gd name="adj1" fmla="val 24981"/>
              <a:gd name="adj2" fmla="val 995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6" name="Picture 6" descr="女性教師のイラスト（職業）">
            <a:extLst>
              <a:ext uri="{FF2B5EF4-FFF2-40B4-BE49-F238E27FC236}">
                <a16:creationId xmlns:a16="http://schemas.microsoft.com/office/drawing/2014/main" id="{21E8B1C5-82D2-B468-88D4-FEE7D34428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33352" y="6092805"/>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74C09413-96C7-FE18-2D27-346848B58BCC}"/>
              </a:ext>
            </a:extLst>
          </p:cNvPr>
          <p:cNvSpPr/>
          <p:nvPr/>
        </p:nvSpPr>
        <p:spPr>
          <a:xfrm>
            <a:off x="1619672" y="133848"/>
            <a:ext cx="432048" cy="414832"/>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22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二　第２学年</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（１）オ</a:t>
            </a: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51521" y="764704"/>
            <a:ext cx="8678942" cy="1264312"/>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「書くこと」の「推敲」の指導事項と関連付けて指導することで、</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文の成分の順序や照応などについての理解を深め、曖昧な文や分かり</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づらい文を整える大切さを実感させましょう。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51521" y="774387"/>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34" name="吹き出し: 角を丸めた四角形 33">
            <a:extLst>
              <a:ext uri="{FF2B5EF4-FFF2-40B4-BE49-F238E27FC236}">
                <a16:creationId xmlns:a16="http://schemas.microsoft.com/office/drawing/2014/main" id="{9EEB77E9-F70B-04E0-D79B-8DC3A16CCED6}"/>
              </a:ext>
            </a:extLst>
          </p:cNvPr>
          <p:cNvSpPr/>
          <p:nvPr/>
        </p:nvSpPr>
        <p:spPr>
          <a:xfrm>
            <a:off x="843259" y="2986508"/>
            <a:ext cx="4433114" cy="830332"/>
          </a:xfrm>
          <a:prstGeom prst="wedgeRoundRectCallout">
            <a:avLst>
              <a:gd name="adj1" fmla="val -55527"/>
              <a:gd name="adj2" fmla="val 2464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文書作成ソフトの</a:t>
            </a:r>
            <a:r>
              <a:rPr lang="ja-JP" altLang="en-US" sz="1200" dirty="0">
                <a:latin typeface="メイリオ" panose="020B0604030504040204" pitchFamily="50" charset="-128"/>
                <a:ea typeface="メイリオ" panose="020B0604030504040204" pitchFamily="50" charset="-128"/>
              </a:rPr>
              <a:t>指摘はその１か所だけのようだね。でも、谷さんが、</a:t>
            </a:r>
            <a:r>
              <a:rPr kumimoji="1" lang="ja-JP" altLang="en-US" sz="1200" dirty="0">
                <a:latin typeface="メイリオ" panose="020B0604030504040204" pitchFamily="50" charset="-128"/>
                <a:ea typeface="メイリオ" panose="020B0604030504040204" pitchFamily="50" charset="-128"/>
              </a:rPr>
              <a:t>「すぐに知りたいことを教えてくれるし」が２通りの意味に読み取れると黄色で色を付け</a:t>
            </a:r>
            <a:r>
              <a:rPr lang="ja-JP" altLang="en-US" sz="1200" dirty="0">
                <a:latin typeface="メイリオ" panose="020B0604030504040204" pitchFamily="50" charset="-128"/>
                <a:ea typeface="メイリオ" panose="020B0604030504040204" pitchFamily="50" charset="-128"/>
              </a:rPr>
              <a:t>てくれて</a:t>
            </a:r>
            <a:r>
              <a:rPr kumimoji="1" lang="ja-JP" altLang="en-US" sz="1200" dirty="0">
                <a:latin typeface="メイリオ" panose="020B0604030504040204" pitchFamily="50" charset="-128"/>
                <a:ea typeface="メイリオ" panose="020B0604030504040204" pitchFamily="50" charset="-128"/>
              </a:rPr>
              <a:t>います。</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谷さん、どういうことかな？</a:t>
            </a:r>
          </a:p>
        </p:txBody>
      </p:sp>
      <p:pic>
        <p:nvPicPr>
          <p:cNvPr id="62" name="Picture 2" descr="先生の男の子のイラスト（将来の夢）">
            <a:extLst>
              <a:ext uri="{FF2B5EF4-FFF2-40B4-BE49-F238E27FC236}">
                <a16:creationId xmlns:a16="http://schemas.microsoft.com/office/drawing/2014/main" id="{DEFA734B-3E31-96FB-B9D4-C4DFE930D1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2" y="2932097"/>
            <a:ext cx="728337" cy="72833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0EBB1B5-A43E-A013-05A1-E156F3136BA7}"/>
              </a:ext>
            </a:extLst>
          </p:cNvPr>
          <p:cNvSpPr txBox="1"/>
          <p:nvPr/>
        </p:nvSpPr>
        <p:spPr>
          <a:xfrm>
            <a:off x="5304930" y="2075596"/>
            <a:ext cx="2477857" cy="4651148"/>
          </a:xfrm>
          <a:prstGeom prst="rect">
            <a:avLst/>
          </a:prstGeom>
          <a:noFill/>
          <a:ln>
            <a:solidFill>
              <a:schemeClr val="tx1"/>
            </a:solidFill>
          </a:ln>
        </p:spPr>
        <p:txBody>
          <a:bodyPr vert="eaVert" wrap="square" rtlCol="0">
            <a:noAutofit/>
          </a:bodyPr>
          <a:lstStyle/>
          <a:p>
            <a:pPr algn="just"/>
            <a:r>
              <a:rPr kumimoji="1" lang="ja-JP" altLang="en-US" sz="1350" dirty="0"/>
              <a:t>　</a:t>
            </a:r>
            <a:r>
              <a:rPr kumimoji="1" lang="ja-JP" altLang="en-US" sz="1300" dirty="0"/>
              <a:t>あの日も僕は、君の部屋の本棚の隅でじっと待っていた。ほこりだらけになりながら。中学生になってから、君はオンライン辞書を使うようになった。以前はよく、印を</a:t>
            </a:r>
            <a:r>
              <a:rPr kumimoji="1" lang="ja-JP" altLang="en-US" sz="1300" dirty="0">
                <a:highlight>
                  <a:srgbClr val="66FFFF"/>
                </a:highlight>
                <a:uFill>
                  <a:solidFill>
                    <a:srgbClr val="0070C0"/>
                  </a:solidFill>
                </a:uFill>
              </a:rPr>
              <a:t>付けたり</a:t>
            </a:r>
            <a:r>
              <a:rPr kumimoji="1" lang="ja-JP" altLang="en-US" sz="1300" dirty="0"/>
              <a:t>、書き込みをしてくれたのに。君との距離は、ずいぶん遠くなってしまった。</a:t>
            </a:r>
            <a:endParaRPr kumimoji="1" lang="en-US" altLang="ja-JP" sz="1300" dirty="0"/>
          </a:p>
          <a:p>
            <a:pPr algn="just"/>
            <a:r>
              <a:rPr lang="ja-JP" altLang="en-US" sz="1300" dirty="0"/>
              <a:t>　インターネットだと、複数の辞書にアクセスできるから、タブレット端末だけを持ち運べばよい。単語さえ入力すれば、</a:t>
            </a:r>
            <a:r>
              <a:rPr lang="ja-JP" altLang="en-US" sz="1300" dirty="0">
                <a:highlight>
                  <a:srgbClr val="FFFF00"/>
                </a:highlight>
              </a:rPr>
              <a:t>すぐに知りたいことを教えてくれるし</a:t>
            </a:r>
            <a:r>
              <a:rPr lang="ja-JP" altLang="en-US" sz="1300" dirty="0"/>
              <a:t>、かさばらないし。君にとっては、とても便利なのだろう。僕なんて、このまま忘れられてしまうのかな。</a:t>
            </a:r>
            <a:endParaRPr lang="en-US" altLang="ja-JP" sz="1300" dirty="0"/>
          </a:p>
          <a:p>
            <a:pPr algn="just"/>
            <a:r>
              <a:rPr kumimoji="1" lang="ja-JP" altLang="en-US" sz="1300" dirty="0"/>
              <a:t>　</a:t>
            </a:r>
            <a:r>
              <a:rPr lang="ja-JP" altLang="en-US" sz="1300" dirty="0"/>
              <a:t>そう考えていたとき、君は僕を手に取った。学校にタブレットを置いてきたのだろうか。久しぶりだったから、僕はびっくりし、君はほこりで大きなくしゃみをした。・・・・・・・</a:t>
            </a:r>
            <a:endParaRPr kumimoji="1" lang="ja-JP" altLang="en-US" sz="1300" dirty="0"/>
          </a:p>
        </p:txBody>
      </p:sp>
      <p:pic>
        <p:nvPicPr>
          <p:cNvPr id="7" name="Picture 6" descr="セーラー服を着た女子学生のイラスト（冬服・学生服）">
            <a:extLst>
              <a:ext uri="{FF2B5EF4-FFF2-40B4-BE49-F238E27FC236}">
                <a16:creationId xmlns:a16="http://schemas.microsoft.com/office/drawing/2014/main" id="{B7309153-79C0-B793-C457-42E634E399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45" t="7847" r="22115" b="57197"/>
          <a:stretch/>
        </p:blipFill>
        <p:spPr bwMode="auto">
          <a:xfrm>
            <a:off x="4450983" y="3869868"/>
            <a:ext cx="433568" cy="510609"/>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FF1D6C7F-90D7-17D4-6471-929BDDD9736E}"/>
              </a:ext>
            </a:extLst>
          </p:cNvPr>
          <p:cNvSpPr/>
          <p:nvPr/>
        </p:nvSpPr>
        <p:spPr>
          <a:xfrm>
            <a:off x="699397" y="3877446"/>
            <a:ext cx="3560054" cy="445387"/>
          </a:xfrm>
          <a:prstGeom prst="wedgeRoundRectCallout">
            <a:avLst>
              <a:gd name="adj1" fmla="val 54358"/>
              <a:gd name="adj2" fmla="val 24031"/>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400"/>
              </a:lnSpc>
            </a:pPr>
            <a:r>
              <a:rPr lang="ja-JP" altLang="en-US" sz="1200" dirty="0">
                <a:latin typeface="メイリオ" panose="020B0604030504040204" pitchFamily="50" charset="-128"/>
                <a:ea typeface="メイリオ" panose="020B0604030504040204" pitchFamily="50" charset="-128"/>
              </a:rPr>
              <a:t>「すぐに知りたい」のか、「すぐに教えてくれる」のか、分かりづらいな、と思って。</a:t>
            </a:r>
          </a:p>
        </p:txBody>
      </p:sp>
      <p:pic>
        <p:nvPicPr>
          <p:cNvPr id="9" name="Picture 4" descr="学ランを着た男子学生のイラスト（冬服・学生服）">
            <a:extLst>
              <a:ext uri="{FF2B5EF4-FFF2-40B4-BE49-F238E27FC236}">
                <a16:creationId xmlns:a16="http://schemas.microsoft.com/office/drawing/2014/main" id="{14399D85-2967-FD16-28E6-BD77C9DB393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108156" y="4161022"/>
            <a:ext cx="730002" cy="561756"/>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9">
            <a:extLst>
              <a:ext uri="{FF2B5EF4-FFF2-40B4-BE49-F238E27FC236}">
                <a16:creationId xmlns:a16="http://schemas.microsoft.com/office/drawing/2014/main" id="{A58DF733-AD89-133E-FAC8-6026BAB0B4D4}"/>
              </a:ext>
            </a:extLst>
          </p:cNvPr>
          <p:cNvSpPr/>
          <p:nvPr/>
        </p:nvSpPr>
        <p:spPr>
          <a:xfrm>
            <a:off x="925868" y="4387306"/>
            <a:ext cx="3797802" cy="409125"/>
          </a:xfrm>
          <a:prstGeom prst="wedgeRoundRectCallout">
            <a:avLst>
              <a:gd name="adj1" fmla="val -57205"/>
              <a:gd name="adj2" fmla="val 1195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400"/>
              </a:lnSpc>
            </a:pPr>
            <a:r>
              <a:rPr lang="ja-JP" altLang="en-US" sz="1200" dirty="0">
                <a:latin typeface="メイリオ" panose="020B0604030504040204" pitchFamily="50" charset="-128"/>
                <a:ea typeface="メイリオ" panose="020B0604030504040204" pitchFamily="50" charset="-128"/>
              </a:rPr>
              <a:t>「すぐに教えてくれる」というつもりで書いたんだけど、何がよくなかったんだろう</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p>
        </p:txBody>
      </p:sp>
      <p:sp>
        <p:nvSpPr>
          <p:cNvPr id="14" name="吹き出し: 角を丸めた四角形 13">
            <a:extLst>
              <a:ext uri="{FF2B5EF4-FFF2-40B4-BE49-F238E27FC236}">
                <a16:creationId xmlns:a16="http://schemas.microsoft.com/office/drawing/2014/main" id="{F9C27BA3-204E-D8F2-2B72-46B7458C9A8C}"/>
              </a:ext>
            </a:extLst>
          </p:cNvPr>
          <p:cNvSpPr/>
          <p:nvPr/>
        </p:nvSpPr>
        <p:spPr>
          <a:xfrm>
            <a:off x="699397" y="4869160"/>
            <a:ext cx="3850425" cy="445387"/>
          </a:xfrm>
          <a:prstGeom prst="wedgeRoundRectCallout">
            <a:avLst>
              <a:gd name="adj1" fmla="val 56101"/>
              <a:gd name="adj2" fmla="val 16029"/>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400"/>
              </a:lnSpc>
            </a:pPr>
            <a:r>
              <a:rPr lang="ja-JP" altLang="en-US" sz="1200" dirty="0">
                <a:latin typeface="メイリオ" panose="020B0604030504040204" pitchFamily="50" charset="-128"/>
                <a:ea typeface="メイリオ" panose="020B0604030504040204" pitchFamily="50" charset="-128"/>
              </a:rPr>
              <a:t>「すぐに」が「知りたい」にもつながるように読めるから、この２語を入れ替えるといいんじゃない？</a:t>
            </a:r>
          </a:p>
        </p:txBody>
      </p:sp>
      <p:pic>
        <p:nvPicPr>
          <p:cNvPr id="15" name="Picture 4" descr="セーラー服の女子学生のイラスト（くるぶしソックス）">
            <a:extLst>
              <a:ext uri="{FF2B5EF4-FFF2-40B4-BE49-F238E27FC236}">
                <a16:creationId xmlns:a16="http://schemas.microsoft.com/office/drawing/2014/main" id="{D1141EB8-95A0-AB9C-4FB6-1C7AD245BC2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78" r="18391" b="56745"/>
          <a:stretch/>
        </p:blipFill>
        <p:spPr bwMode="auto">
          <a:xfrm>
            <a:off x="4723389" y="4796431"/>
            <a:ext cx="507676" cy="5106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学ランを着た男子学生のイラスト（冬服・学生服）">
            <a:extLst>
              <a:ext uri="{FF2B5EF4-FFF2-40B4-BE49-F238E27FC236}">
                <a16:creationId xmlns:a16="http://schemas.microsoft.com/office/drawing/2014/main" id="{1A090CAC-CD73-3D74-8B35-A04F7499135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95745" y="5261415"/>
            <a:ext cx="730002" cy="561756"/>
          </a:xfrm>
          <a:prstGeom prst="rect">
            <a:avLst/>
          </a:prstGeom>
          <a:noFill/>
          <a:extLst>
            <a:ext uri="{909E8E84-426E-40DD-AFC4-6F175D3DCCD1}">
              <a14:hiddenFill xmlns:a14="http://schemas.microsoft.com/office/drawing/2010/main">
                <a:solidFill>
                  <a:srgbClr val="FFFFFF"/>
                </a:solidFill>
              </a14:hiddenFill>
            </a:ext>
          </a:extLst>
        </p:spPr>
      </p:pic>
      <p:sp>
        <p:nvSpPr>
          <p:cNvPr id="25" name="吹き出し: 角を丸めた四角形 24">
            <a:extLst>
              <a:ext uri="{FF2B5EF4-FFF2-40B4-BE49-F238E27FC236}">
                <a16:creationId xmlns:a16="http://schemas.microsoft.com/office/drawing/2014/main" id="{717CDB90-9AC0-F8D8-8855-C350036B9C4A}"/>
              </a:ext>
            </a:extLst>
          </p:cNvPr>
          <p:cNvSpPr/>
          <p:nvPr/>
        </p:nvSpPr>
        <p:spPr>
          <a:xfrm>
            <a:off x="922877" y="5377845"/>
            <a:ext cx="3850426" cy="428728"/>
          </a:xfrm>
          <a:prstGeom prst="wedgeRoundRectCallout">
            <a:avLst>
              <a:gd name="adj1" fmla="val -55727"/>
              <a:gd name="adj2" fmla="val 12834"/>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400"/>
              </a:lnSpc>
            </a:pPr>
            <a:r>
              <a:rPr lang="ja-JP" altLang="en-US" sz="1200" dirty="0">
                <a:latin typeface="メイリオ" panose="020B0604030504040204" pitchFamily="50" charset="-128"/>
                <a:ea typeface="メイリオ" panose="020B0604030504040204" pitchFamily="50" charset="-128"/>
              </a:rPr>
              <a:t>なるほど！！修飾する「すぐに」と、修飾される「教えてくれる」の位置を近くにするといいんだね。</a:t>
            </a:r>
          </a:p>
        </p:txBody>
      </p:sp>
      <p:pic>
        <p:nvPicPr>
          <p:cNvPr id="3" name="Picture 2" descr="先生の男の子のイラスト（将来の夢）">
            <a:extLst>
              <a:ext uri="{FF2B5EF4-FFF2-40B4-BE49-F238E27FC236}">
                <a16:creationId xmlns:a16="http://schemas.microsoft.com/office/drawing/2014/main" id="{DAA721E3-7149-92D6-45FF-0E90D8DB6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95" y="6071979"/>
            <a:ext cx="728336" cy="728336"/>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角を丸めた四角形 10">
            <a:extLst>
              <a:ext uri="{FF2B5EF4-FFF2-40B4-BE49-F238E27FC236}">
                <a16:creationId xmlns:a16="http://schemas.microsoft.com/office/drawing/2014/main" id="{DEF2077E-43A7-A802-F27A-C49D6E4FCA1B}"/>
              </a:ext>
            </a:extLst>
          </p:cNvPr>
          <p:cNvSpPr/>
          <p:nvPr/>
        </p:nvSpPr>
        <p:spPr>
          <a:xfrm>
            <a:off x="971356" y="5873192"/>
            <a:ext cx="4307002" cy="876542"/>
          </a:xfrm>
          <a:prstGeom prst="wedgeRoundRectCallout">
            <a:avLst>
              <a:gd name="adj1" fmla="val -55711"/>
              <a:gd name="adj2" fmla="val 2282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文書作成ソフトの「校正機能」を活用することに加えて、曖昧な文や分かりづらい文になっていないかを考えながら書いたり、書いた文をお互いに読み合って確かめたりすることが大切ですね！</a:t>
            </a:r>
          </a:p>
        </p:txBody>
      </p:sp>
      <p:sp>
        <p:nvSpPr>
          <p:cNvPr id="13" name="正方形/長方形 12">
            <a:extLst>
              <a:ext uri="{FF2B5EF4-FFF2-40B4-BE49-F238E27FC236}">
                <a16:creationId xmlns:a16="http://schemas.microsoft.com/office/drawing/2014/main" id="{F2E16459-4180-8152-E601-7ECFCDCD13A5}"/>
              </a:ext>
            </a:extLst>
          </p:cNvPr>
          <p:cNvSpPr/>
          <p:nvPr/>
        </p:nvSpPr>
        <p:spPr>
          <a:xfrm>
            <a:off x="4779640" y="4100139"/>
            <a:ext cx="607859" cy="261610"/>
          </a:xfrm>
          <a:prstGeom prst="rect">
            <a:avLst/>
          </a:prstGeom>
          <a:noFill/>
        </p:spPr>
        <p:txBody>
          <a:bodyPr wrap="none" lIns="91440" tIns="45720" rIns="91440" bIns="45720">
            <a:spAutoFit/>
          </a:bodyPr>
          <a:lstStyle/>
          <a:p>
            <a:pPr algn="ctr"/>
            <a:r>
              <a:rPr kumimoji="1" lang="ja-JP" altLang="en-US" sz="11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谷さん</a:t>
            </a:r>
            <a:endParaRPr lang="ja-JP" altLang="en-US" sz="1100" b="0" cap="none" spc="0" dirty="0">
              <a:ln w="0"/>
              <a:solidFill>
                <a:schemeClr val="tx1"/>
              </a:solidFill>
              <a:effectLst>
                <a:outerShdw blurRad="38100" dist="19050" dir="2700000" algn="tl" rotWithShape="0">
                  <a:schemeClr val="dk1">
                    <a:alpha val="40000"/>
                  </a:schemeClr>
                </a:outerShdw>
              </a:effectLst>
            </a:endParaRPr>
          </a:p>
        </p:txBody>
      </p:sp>
      <p:pic>
        <p:nvPicPr>
          <p:cNvPr id="19" name="Picture 4" descr="学ランを着た男子学生のイラスト（冬服・学生服）">
            <a:extLst>
              <a:ext uri="{FF2B5EF4-FFF2-40B4-BE49-F238E27FC236}">
                <a16:creationId xmlns:a16="http://schemas.microsoft.com/office/drawing/2014/main" id="{4BCA519B-63E6-B6A6-03AD-626A2C897E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75"/>
          <a:stretch/>
        </p:blipFill>
        <p:spPr bwMode="auto">
          <a:xfrm>
            <a:off x="52004" y="2075596"/>
            <a:ext cx="730002" cy="56175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線コネクタ 25">
            <a:extLst>
              <a:ext uri="{FF2B5EF4-FFF2-40B4-BE49-F238E27FC236}">
                <a16:creationId xmlns:a16="http://schemas.microsoft.com/office/drawing/2014/main" id="{434E02B7-57CE-17E8-DFB9-4E4CD0724A79}"/>
              </a:ext>
            </a:extLst>
          </p:cNvPr>
          <p:cNvCxnSpPr>
            <a:cxnSpLocks/>
          </p:cNvCxnSpPr>
          <p:nvPr/>
        </p:nvCxnSpPr>
        <p:spPr>
          <a:xfrm>
            <a:off x="7270164" y="4938239"/>
            <a:ext cx="0" cy="661589"/>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28" name="吹き出し: 角を丸めた四角形 27">
            <a:extLst>
              <a:ext uri="{FF2B5EF4-FFF2-40B4-BE49-F238E27FC236}">
                <a16:creationId xmlns:a16="http://schemas.microsoft.com/office/drawing/2014/main" id="{25387584-9068-96B5-0E21-B5FAC89B96D3}"/>
              </a:ext>
            </a:extLst>
          </p:cNvPr>
          <p:cNvSpPr/>
          <p:nvPr/>
        </p:nvSpPr>
        <p:spPr>
          <a:xfrm>
            <a:off x="820989" y="2129311"/>
            <a:ext cx="4440200" cy="797591"/>
          </a:xfrm>
          <a:prstGeom prst="wedgeRoundRectCallout">
            <a:avLst>
              <a:gd name="adj1" fmla="val -55177"/>
              <a:gd name="adj2" fmla="val 5437"/>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400"/>
              </a:lnSpc>
            </a:pPr>
            <a:r>
              <a:rPr lang="ja-JP" altLang="en-US" sz="1200" dirty="0">
                <a:latin typeface="メイリオ" panose="020B0604030504040204" pitchFamily="50" charset="-128"/>
                <a:ea typeface="メイリオ" panose="020B0604030504040204" pitchFamily="50" charset="-128"/>
              </a:rPr>
              <a:t>私が書いた物語なんだけど、「付けたり」に青い二重線が表示されたからクリックすると「「～たり」は繰り返して使います」という注意書きが出たよ！文書作成ソフトって便利だね！正しくない表現をしていたら、全て指摘をしてくれるのかな？</a:t>
            </a:r>
            <a:endParaRPr lang="en-US" altLang="ja-JP" sz="1200" dirty="0">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1525FB8B-242F-D03F-9C39-40CB5B2B99A9}"/>
              </a:ext>
            </a:extLst>
          </p:cNvPr>
          <p:cNvSpPr/>
          <p:nvPr/>
        </p:nvSpPr>
        <p:spPr>
          <a:xfrm>
            <a:off x="7800019" y="2891353"/>
            <a:ext cx="1279865" cy="646185"/>
          </a:xfrm>
          <a:prstGeom prst="roundRect">
            <a:avLst>
              <a:gd name="adj" fmla="val 10011"/>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rPr>
              <a:t>【</a:t>
            </a:r>
            <a:r>
              <a:rPr lang="ja-JP" altLang="en-US" sz="1000" dirty="0">
                <a:solidFill>
                  <a:schemeClr val="tx1"/>
                </a:solidFill>
              </a:rPr>
              <a:t>コメント</a:t>
            </a:r>
            <a:r>
              <a:rPr lang="en-US" altLang="ja-JP" sz="1000" dirty="0">
                <a:solidFill>
                  <a:schemeClr val="tx1"/>
                </a:solidFill>
              </a:rPr>
              <a:t>01】</a:t>
            </a:r>
          </a:p>
          <a:p>
            <a:r>
              <a:rPr lang="ja-JP" altLang="en-US" sz="1000" dirty="0">
                <a:solidFill>
                  <a:schemeClr val="tx1"/>
                </a:solidFill>
              </a:rPr>
              <a:t>これだと２通りの意味に読み取れるよ。</a:t>
            </a:r>
            <a:r>
              <a:rPr lang="en-US" altLang="ja-JP" sz="1000" dirty="0">
                <a:solidFill>
                  <a:schemeClr val="tx1"/>
                </a:solidFill>
              </a:rPr>
              <a:t> </a:t>
            </a:r>
            <a:r>
              <a:rPr lang="ja-JP" altLang="en-US" sz="1000" dirty="0">
                <a:solidFill>
                  <a:schemeClr val="tx1"/>
                </a:solidFill>
              </a:rPr>
              <a:t>（谷）</a:t>
            </a:r>
            <a:r>
              <a:rPr lang="en-US" altLang="ja-JP" sz="1000" dirty="0"/>
              <a:t>)</a:t>
            </a:r>
            <a:endParaRPr kumimoji="1" lang="ja-JP" altLang="en-US" sz="1000" dirty="0"/>
          </a:p>
        </p:txBody>
      </p:sp>
      <p:cxnSp>
        <p:nvCxnSpPr>
          <p:cNvPr id="30" name="直線コネクタ 29">
            <a:extLst>
              <a:ext uri="{FF2B5EF4-FFF2-40B4-BE49-F238E27FC236}">
                <a16:creationId xmlns:a16="http://schemas.microsoft.com/office/drawing/2014/main" id="{893638CE-D0CF-6493-16E8-D1E1DF904420}"/>
              </a:ext>
            </a:extLst>
          </p:cNvPr>
          <p:cNvCxnSpPr>
            <a:cxnSpLocks/>
          </p:cNvCxnSpPr>
          <p:nvPr/>
        </p:nvCxnSpPr>
        <p:spPr>
          <a:xfrm flipV="1">
            <a:off x="6395555" y="2891353"/>
            <a:ext cx="1430973" cy="969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吹き出し: 四角形 39">
            <a:extLst>
              <a:ext uri="{FF2B5EF4-FFF2-40B4-BE49-F238E27FC236}">
                <a16:creationId xmlns:a16="http://schemas.microsoft.com/office/drawing/2014/main" id="{88341DF5-D870-3DCF-7140-7732B25DA510}"/>
              </a:ext>
            </a:extLst>
          </p:cNvPr>
          <p:cNvSpPr/>
          <p:nvPr/>
        </p:nvSpPr>
        <p:spPr>
          <a:xfrm>
            <a:off x="7826528" y="4771724"/>
            <a:ext cx="1279865" cy="646095"/>
          </a:xfrm>
          <a:prstGeom prst="wedgeRectCallout">
            <a:avLst>
              <a:gd name="adj1" fmla="val -88553"/>
              <a:gd name="adj2" fmla="val 4871"/>
            </a:avLst>
          </a:prstGeom>
          <a:noFill/>
          <a:ln w="952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t>文法</a:t>
            </a:r>
            <a:endParaRPr kumimoji="1" lang="en-US" altLang="ja-JP" sz="1050" dirty="0"/>
          </a:p>
          <a:p>
            <a:r>
              <a:rPr lang="ja-JP" altLang="en-US" sz="1050" dirty="0"/>
              <a:t>「～たり」は繰り返して使います</a:t>
            </a:r>
            <a:endParaRPr kumimoji="1" lang="ja-JP" altLang="en-US" sz="1050" dirty="0"/>
          </a:p>
        </p:txBody>
      </p:sp>
      <p:pic>
        <p:nvPicPr>
          <p:cNvPr id="36" name="図 35">
            <a:extLst>
              <a:ext uri="{FF2B5EF4-FFF2-40B4-BE49-F238E27FC236}">
                <a16:creationId xmlns:a16="http://schemas.microsoft.com/office/drawing/2014/main" id="{A50EA155-5D91-BFDA-E75F-BC9F1086C925}"/>
              </a:ext>
            </a:extLst>
          </p:cNvPr>
          <p:cNvPicPr>
            <a:picLocks noChangeAspect="1"/>
          </p:cNvPicPr>
          <p:nvPr/>
        </p:nvPicPr>
        <p:blipFill>
          <a:blip r:embed="rId7"/>
          <a:stretch>
            <a:fillRect/>
          </a:stretch>
        </p:blipFill>
        <p:spPr>
          <a:xfrm>
            <a:off x="7826528" y="1913132"/>
            <a:ext cx="1165957" cy="735570"/>
          </a:xfrm>
          <a:prstGeom prst="rect">
            <a:avLst/>
          </a:prstGeom>
        </p:spPr>
      </p:pic>
      <p:sp>
        <p:nvSpPr>
          <p:cNvPr id="38" name="四角形: 角を丸くする 37">
            <a:extLst>
              <a:ext uri="{FF2B5EF4-FFF2-40B4-BE49-F238E27FC236}">
                <a16:creationId xmlns:a16="http://schemas.microsoft.com/office/drawing/2014/main" id="{CCBB70AA-70D5-0B6F-8E8B-B90C5CAF0296}"/>
              </a:ext>
            </a:extLst>
          </p:cNvPr>
          <p:cNvSpPr/>
          <p:nvPr/>
        </p:nvSpPr>
        <p:spPr>
          <a:xfrm>
            <a:off x="7852656" y="2561183"/>
            <a:ext cx="1125049" cy="246277"/>
          </a:xfrm>
          <a:prstGeom prst="roundRect">
            <a:avLst>
              <a:gd name="adj" fmla="val 47891"/>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コメント機能</a:t>
            </a:r>
          </a:p>
        </p:txBody>
      </p:sp>
      <p:pic>
        <p:nvPicPr>
          <p:cNvPr id="39" name="図 38">
            <a:extLst>
              <a:ext uri="{FF2B5EF4-FFF2-40B4-BE49-F238E27FC236}">
                <a16:creationId xmlns:a16="http://schemas.microsoft.com/office/drawing/2014/main" id="{10ACF5C0-B8E4-2ED5-832C-F04FC4979A5C}"/>
              </a:ext>
            </a:extLst>
          </p:cNvPr>
          <p:cNvPicPr>
            <a:picLocks noChangeAspect="1"/>
          </p:cNvPicPr>
          <p:nvPr/>
        </p:nvPicPr>
        <p:blipFill>
          <a:blip r:embed="rId7"/>
          <a:stretch>
            <a:fillRect/>
          </a:stretch>
        </p:blipFill>
        <p:spPr>
          <a:xfrm>
            <a:off x="7883642" y="3802029"/>
            <a:ext cx="1165957" cy="735570"/>
          </a:xfrm>
          <a:prstGeom prst="rect">
            <a:avLst/>
          </a:prstGeom>
        </p:spPr>
      </p:pic>
      <p:sp>
        <p:nvSpPr>
          <p:cNvPr id="41" name="四角形: 角を丸くする 40">
            <a:extLst>
              <a:ext uri="{FF2B5EF4-FFF2-40B4-BE49-F238E27FC236}">
                <a16:creationId xmlns:a16="http://schemas.microsoft.com/office/drawing/2014/main" id="{E2E89C63-ACA5-5AE1-5FA9-574049C3CC56}"/>
              </a:ext>
            </a:extLst>
          </p:cNvPr>
          <p:cNvSpPr/>
          <p:nvPr/>
        </p:nvSpPr>
        <p:spPr>
          <a:xfrm>
            <a:off x="8002457" y="4480324"/>
            <a:ext cx="928006" cy="244820"/>
          </a:xfrm>
          <a:prstGeom prst="roundRect">
            <a:avLst>
              <a:gd name="adj" fmla="val 47891"/>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lang="ja-JP" altLang="en-US" sz="1200" b="1" dirty="0">
                <a:solidFill>
                  <a:schemeClr val="tx1"/>
                </a:solidFill>
              </a:rPr>
              <a:t>校正</a:t>
            </a:r>
            <a:r>
              <a:rPr kumimoji="1" lang="ja-JP" altLang="en-US" sz="1200" b="1" dirty="0">
                <a:solidFill>
                  <a:schemeClr val="tx1"/>
                </a:solidFill>
              </a:rPr>
              <a:t>機能</a:t>
            </a:r>
          </a:p>
        </p:txBody>
      </p:sp>
      <p:pic>
        <p:nvPicPr>
          <p:cNvPr id="12" name="図 11">
            <a:extLst>
              <a:ext uri="{FF2B5EF4-FFF2-40B4-BE49-F238E27FC236}">
                <a16:creationId xmlns:a16="http://schemas.microsoft.com/office/drawing/2014/main" id="{43C409EC-5235-8A79-4697-8C395690AE92}"/>
              </a:ext>
            </a:extLst>
          </p:cNvPr>
          <p:cNvPicPr>
            <a:picLocks noChangeAspect="1"/>
          </p:cNvPicPr>
          <p:nvPr/>
        </p:nvPicPr>
        <p:blipFill>
          <a:blip r:embed="rId8"/>
          <a:stretch>
            <a:fillRect/>
          </a:stretch>
        </p:blipFill>
        <p:spPr>
          <a:xfrm>
            <a:off x="7577895" y="841410"/>
            <a:ext cx="1164437" cy="731583"/>
          </a:xfrm>
          <a:prstGeom prst="rect">
            <a:avLst/>
          </a:prstGeom>
        </p:spPr>
      </p:pic>
      <p:sp>
        <p:nvSpPr>
          <p:cNvPr id="16" name="四角形: 角を丸くする 15">
            <a:extLst>
              <a:ext uri="{FF2B5EF4-FFF2-40B4-BE49-F238E27FC236}">
                <a16:creationId xmlns:a16="http://schemas.microsoft.com/office/drawing/2014/main" id="{84C5B4AC-C20C-E7C8-56A8-FE55C7DD2661}"/>
              </a:ext>
            </a:extLst>
          </p:cNvPr>
          <p:cNvSpPr/>
          <p:nvPr/>
        </p:nvSpPr>
        <p:spPr>
          <a:xfrm>
            <a:off x="7480588" y="825773"/>
            <a:ext cx="1359052" cy="923362"/>
          </a:xfrm>
          <a:prstGeom prst="roundRect">
            <a:avLst>
              <a:gd name="adj" fmla="val 26363"/>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文書作成ソフト</a:t>
            </a:r>
          </a:p>
        </p:txBody>
      </p:sp>
      <p:sp>
        <p:nvSpPr>
          <p:cNvPr id="17" name="正方形/長方形 16">
            <a:extLst>
              <a:ext uri="{FF2B5EF4-FFF2-40B4-BE49-F238E27FC236}">
                <a16:creationId xmlns:a16="http://schemas.microsoft.com/office/drawing/2014/main" id="{DD785C39-B132-6C22-69CB-F56352581C0D}"/>
              </a:ext>
            </a:extLst>
          </p:cNvPr>
          <p:cNvSpPr/>
          <p:nvPr/>
        </p:nvSpPr>
        <p:spPr>
          <a:xfrm>
            <a:off x="1659108" y="177586"/>
            <a:ext cx="351036" cy="37109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80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2178DA76-68FB-3ADA-22C9-950FC2F3A97E}"/>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四　第２学年 「</a:t>
            </a:r>
            <a:r>
              <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書くこと」（１）ウ</a:t>
            </a:r>
          </a:p>
        </p:txBody>
      </p:sp>
      <p:sp>
        <p:nvSpPr>
          <p:cNvPr id="18" name="テキスト ボックス 17">
            <a:extLst>
              <a:ext uri="{FF2B5EF4-FFF2-40B4-BE49-F238E27FC236}">
                <a16:creationId xmlns:a16="http://schemas.microsoft.com/office/drawing/2014/main" id="{A6F376A1-823F-3E3C-6CB7-0D8792E1815A}"/>
              </a:ext>
            </a:extLst>
          </p:cNvPr>
          <p:cNvSpPr txBox="1"/>
          <p:nvPr/>
        </p:nvSpPr>
        <p:spPr>
          <a:xfrm>
            <a:off x="-16973" y="704890"/>
            <a:ext cx="9161482"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表現の効果を考えて描写するなど、自分の考えが伝わる文章に</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なるように工夫することができるかどうかをみる。</a:t>
            </a:r>
            <a:endParaRPr kumimoji="1" lang="ja-JP" altLang="en-US" sz="2000" b="1"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5D5F27DE-A066-5200-C3BD-CB7F3F545540}"/>
              </a:ext>
            </a:extLst>
          </p:cNvPr>
          <p:cNvPicPr>
            <a:picLocks noChangeAspect="1"/>
          </p:cNvPicPr>
          <p:nvPr/>
        </p:nvPicPr>
        <p:blipFill>
          <a:blip r:embed="rId3"/>
          <a:stretch>
            <a:fillRect/>
          </a:stretch>
        </p:blipFill>
        <p:spPr>
          <a:xfrm>
            <a:off x="8380412" y="1177006"/>
            <a:ext cx="677772" cy="5566553"/>
          </a:xfrm>
          <a:prstGeom prst="rect">
            <a:avLst/>
          </a:prstGeom>
        </p:spPr>
      </p:pic>
      <p:pic>
        <p:nvPicPr>
          <p:cNvPr id="24" name="図 23">
            <a:extLst>
              <a:ext uri="{FF2B5EF4-FFF2-40B4-BE49-F238E27FC236}">
                <a16:creationId xmlns:a16="http://schemas.microsoft.com/office/drawing/2014/main" id="{7C717A4D-8FB9-3B58-FB97-7A743963F7B3}"/>
              </a:ext>
            </a:extLst>
          </p:cNvPr>
          <p:cNvPicPr>
            <a:picLocks noChangeAspect="1"/>
          </p:cNvPicPr>
          <p:nvPr/>
        </p:nvPicPr>
        <p:blipFill>
          <a:blip r:embed="rId4"/>
          <a:stretch>
            <a:fillRect/>
          </a:stretch>
        </p:blipFill>
        <p:spPr>
          <a:xfrm>
            <a:off x="1434242" y="1393460"/>
            <a:ext cx="3766636" cy="5362935"/>
          </a:xfrm>
          <a:prstGeom prst="rect">
            <a:avLst/>
          </a:prstGeom>
        </p:spPr>
      </p:pic>
      <p:sp>
        <p:nvSpPr>
          <p:cNvPr id="25" name="角丸四角形 7">
            <a:extLst>
              <a:ext uri="{FF2B5EF4-FFF2-40B4-BE49-F238E27FC236}">
                <a16:creationId xmlns:a16="http://schemas.microsoft.com/office/drawing/2014/main" id="{193153C1-353E-87C7-F195-AC78FD320B0C}"/>
              </a:ext>
            </a:extLst>
          </p:cNvPr>
          <p:cNvSpPr/>
          <p:nvPr/>
        </p:nvSpPr>
        <p:spPr>
          <a:xfrm>
            <a:off x="5292080" y="4804467"/>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51.3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49.3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　差　  </a:t>
            </a:r>
            <a:r>
              <a:rPr lang="en-US" altLang="ja-JP" sz="2400" b="1" dirty="0">
                <a:solidFill>
                  <a:srgbClr val="FF0000"/>
                </a:solidFill>
                <a:latin typeface="メイリオ" panose="020B0604030504040204" pitchFamily="50" charset="-128"/>
                <a:ea typeface="メイリオ" panose="020B0604030504040204" pitchFamily="50" charset="-128"/>
              </a:rPr>
              <a:t>+</a:t>
            </a:r>
            <a:r>
              <a:rPr kumimoji="1" lang="ja-JP" altLang="en-US" sz="2400" b="1" dirty="0">
                <a:solidFill>
                  <a:srgbClr val="FF0000"/>
                </a:solidFill>
                <a:latin typeface="メイリオ" panose="020B0604030504040204" pitchFamily="50" charset="-128"/>
                <a:ea typeface="メイリオ" panose="020B0604030504040204" pitchFamily="50" charset="-128"/>
              </a:rPr>
              <a:t>２</a:t>
            </a:r>
            <a:r>
              <a:rPr lang="en-US" altLang="ja-JP" sz="2400" b="1" dirty="0">
                <a:solidFill>
                  <a:srgbClr val="FF0000"/>
                </a:solidFill>
                <a:latin typeface="メイリオ" panose="020B0604030504040204" pitchFamily="50" charset="-128"/>
                <a:ea typeface="メイリオ" panose="020B0604030504040204" pitchFamily="50" charset="-128"/>
              </a:rPr>
              <a:t>.0</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pic>
        <p:nvPicPr>
          <p:cNvPr id="27" name="図 26">
            <a:extLst>
              <a:ext uri="{FF2B5EF4-FFF2-40B4-BE49-F238E27FC236}">
                <a16:creationId xmlns:a16="http://schemas.microsoft.com/office/drawing/2014/main" id="{3AF8EF23-E5E7-1584-BFEF-8A38C7A682EC}"/>
              </a:ext>
            </a:extLst>
          </p:cNvPr>
          <p:cNvPicPr>
            <a:picLocks noChangeAspect="1"/>
          </p:cNvPicPr>
          <p:nvPr/>
        </p:nvPicPr>
        <p:blipFill>
          <a:blip r:embed="rId5"/>
          <a:stretch>
            <a:fillRect/>
          </a:stretch>
        </p:blipFill>
        <p:spPr>
          <a:xfrm>
            <a:off x="5174500" y="1324064"/>
            <a:ext cx="3182783" cy="3452737"/>
          </a:xfrm>
          <a:prstGeom prst="rect">
            <a:avLst/>
          </a:prstGeom>
        </p:spPr>
      </p:pic>
      <p:pic>
        <p:nvPicPr>
          <p:cNvPr id="29" name="図 28">
            <a:extLst>
              <a:ext uri="{FF2B5EF4-FFF2-40B4-BE49-F238E27FC236}">
                <a16:creationId xmlns:a16="http://schemas.microsoft.com/office/drawing/2014/main" id="{720DA543-6017-125A-7D46-BF5E1109F0EE}"/>
              </a:ext>
            </a:extLst>
          </p:cNvPr>
          <p:cNvPicPr>
            <a:picLocks noChangeAspect="1"/>
          </p:cNvPicPr>
          <p:nvPr/>
        </p:nvPicPr>
        <p:blipFill>
          <a:blip r:embed="rId6"/>
          <a:stretch>
            <a:fillRect/>
          </a:stretch>
        </p:blipFill>
        <p:spPr>
          <a:xfrm>
            <a:off x="110608" y="1353881"/>
            <a:ext cx="1196053" cy="5442832"/>
          </a:xfrm>
          <a:prstGeom prst="rect">
            <a:avLst/>
          </a:prstGeom>
        </p:spPr>
      </p:pic>
      <p:sp>
        <p:nvSpPr>
          <p:cNvPr id="2" name="正方形/長方形 1">
            <a:extLst>
              <a:ext uri="{FF2B5EF4-FFF2-40B4-BE49-F238E27FC236}">
                <a16:creationId xmlns:a16="http://schemas.microsoft.com/office/drawing/2014/main" id="{69D11852-9A93-BD2E-BAA8-3FB5B65759F5}"/>
              </a:ext>
            </a:extLst>
          </p:cNvPr>
          <p:cNvSpPr/>
          <p:nvPr/>
        </p:nvSpPr>
        <p:spPr>
          <a:xfrm>
            <a:off x="5260714" y="6130960"/>
            <a:ext cx="2623654" cy="461665"/>
          </a:xfrm>
          <a:prstGeom prst="rect">
            <a:avLst/>
          </a:prstGeom>
          <a:noFill/>
        </p:spPr>
        <p:txBody>
          <a:bodyPr wrap="square" lIns="91440" tIns="45720" rIns="91440" bIns="45720">
            <a:spAutoFit/>
          </a:bodyPr>
          <a:lstStyle/>
          <a:p>
            <a:pPr algn="ctr"/>
            <a:r>
              <a:rPr lang="ja-JP" altLang="en-US" sz="2400" b="1" cap="none" spc="0" dirty="0">
                <a:ln w="0"/>
                <a:solidFill>
                  <a:srgbClr val="FF0000"/>
                </a:solidFill>
                <a:latin typeface="メイリオ" panose="020B0604030504040204" pitchFamily="50" charset="-128"/>
                <a:ea typeface="メイリオ" panose="020B0604030504040204" pitchFamily="50" charset="-128"/>
              </a:rPr>
              <a:t>無解答　</a:t>
            </a:r>
            <a:r>
              <a:rPr lang="en-US" altLang="ja-JP" sz="2400" b="1" cap="none" spc="0" dirty="0">
                <a:ln w="0"/>
                <a:solidFill>
                  <a:srgbClr val="FF0000"/>
                </a:solidFill>
                <a:latin typeface="メイリオ" panose="020B0604030504040204" pitchFamily="50" charset="-128"/>
                <a:ea typeface="メイリオ" panose="020B0604030504040204" pitchFamily="50" charset="-128"/>
              </a:rPr>
              <a:t>12.1</a:t>
            </a:r>
            <a:r>
              <a:rPr lang="ja-JP" altLang="en-US" sz="2400" b="1" cap="none" spc="0" dirty="0">
                <a:ln w="0"/>
                <a:solidFill>
                  <a:srgbClr val="FF0000"/>
                </a:solidFill>
                <a:latin typeface="メイリオ" panose="020B0604030504040204" pitchFamily="50" charset="-128"/>
                <a:ea typeface="メイリオ" panose="020B0604030504040204" pitchFamily="50" charset="-128"/>
              </a:rPr>
              <a:t>％</a:t>
            </a:r>
          </a:p>
        </p:txBody>
      </p:sp>
      <p:sp>
        <p:nvSpPr>
          <p:cNvPr id="3" name="正方形/長方形 2">
            <a:extLst>
              <a:ext uri="{FF2B5EF4-FFF2-40B4-BE49-F238E27FC236}">
                <a16:creationId xmlns:a16="http://schemas.microsoft.com/office/drawing/2014/main" id="{A404C760-2EEE-A20C-8E93-62B57DD32876}"/>
              </a:ext>
            </a:extLst>
          </p:cNvPr>
          <p:cNvSpPr/>
          <p:nvPr/>
        </p:nvSpPr>
        <p:spPr>
          <a:xfrm>
            <a:off x="1772692" y="177586"/>
            <a:ext cx="351036" cy="37109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81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106179"/>
            <a:ext cx="8928992" cy="499349"/>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四　第２学年 「</a:t>
            </a:r>
            <a:r>
              <a:rPr lang="en-US" altLang="ja-JP"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書くこと」（１）ウ</a:t>
            </a:r>
            <a:r>
              <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解答類型分析シート</a:t>
            </a:r>
            <a:endPar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913501750"/>
              </p:ext>
            </p:extLst>
          </p:nvPr>
        </p:nvGraphicFramePr>
        <p:xfrm>
          <a:off x="143508" y="742714"/>
          <a:ext cx="8892988" cy="3733800"/>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6624736">
                  <a:extLst>
                    <a:ext uri="{9D8B030D-6E8A-4147-A177-3AD203B41FA5}">
                      <a16:colId xmlns:a16="http://schemas.microsoft.com/office/drawing/2014/main" val="3061564528"/>
                    </a:ext>
                  </a:extLst>
                </a:gridCol>
                <a:gridCol w="216024">
                  <a:extLst>
                    <a:ext uri="{9D8B030D-6E8A-4147-A177-3AD203B41FA5}">
                      <a16:colId xmlns:a16="http://schemas.microsoft.com/office/drawing/2014/main" val="3024050227"/>
                    </a:ext>
                  </a:extLst>
                </a:gridCol>
                <a:gridCol w="414046">
                  <a:extLst>
                    <a:ext uri="{9D8B030D-6E8A-4147-A177-3AD203B41FA5}">
                      <a16:colId xmlns:a16="http://schemas.microsoft.com/office/drawing/2014/main" val="3508318739"/>
                    </a:ext>
                  </a:extLst>
                </a:gridCol>
                <a:gridCol w="414046">
                  <a:extLst>
                    <a:ext uri="{9D8B030D-6E8A-4147-A177-3AD203B41FA5}">
                      <a16:colId xmlns:a16="http://schemas.microsoft.com/office/drawing/2014/main" val="2557356096"/>
                    </a:ext>
                  </a:extLst>
                </a:gridCol>
                <a:gridCol w="414046">
                  <a:extLst>
                    <a:ext uri="{9D8B030D-6E8A-4147-A177-3AD203B41FA5}">
                      <a16:colId xmlns:a16="http://schemas.microsoft.com/office/drawing/2014/main" val="193483412"/>
                    </a:ext>
                  </a:extLst>
                </a:gridCol>
                <a:gridCol w="414046">
                  <a:extLst>
                    <a:ext uri="{9D8B030D-6E8A-4147-A177-3AD203B41FA5}">
                      <a16:colId xmlns:a16="http://schemas.microsoft.com/office/drawing/2014/main" val="345310821"/>
                    </a:ext>
                  </a:extLst>
                </a:gridCol>
              </a:tblGrid>
              <a:tr h="779603">
                <a:tc gridSpan="2">
                  <a:txBody>
                    <a:bodyPr/>
                    <a:lstStyle/>
                    <a:p>
                      <a:r>
                        <a:rPr kumimoji="1" lang="ja-JP" altLang="en-US" sz="1100" dirty="0"/>
                        <a:t>（正答の条件）</a:t>
                      </a:r>
                      <a:endParaRPr kumimoji="1" lang="en-US" altLang="ja-JP" sz="1100" dirty="0"/>
                    </a:p>
                    <a:p>
                      <a:r>
                        <a:rPr kumimoji="1" lang="ja-JP" altLang="en-US" sz="1100" dirty="0"/>
                        <a:t>　次の条件を満たして回答している。</a:t>
                      </a:r>
                      <a:endParaRPr kumimoji="1" lang="en-US" altLang="ja-JP" sz="1100" dirty="0"/>
                    </a:p>
                    <a:p>
                      <a:r>
                        <a:rPr kumimoji="1" lang="ja-JP" altLang="en-US" sz="1100" dirty="0"/>
                        <a:t>　①　アに、「あの日から数日が過ぎた。」に適切に続くように、表現を工夫して物語の最後の場面を書いている。</a:t>
                      </a:r>
                      <a:endParaRPr kumimoji="1" lang="en-US" altLang="ja-JP" sz="1100" dirty="0"/>
                    </a:p>
                    <a:p>
                      <a:r>
                        <a:rPr kumimoji="1" lang="ja-JP" altLang="en-US" sz="1100" dirty="0"/>
                        <a:t>　②　イに、アのように表現することで、「僕」の次の出番への期待を伝える上で、どのような効果があるかを具体的　に</a:t>
                      </a:r>
                      <a:endParaRPr kumimoji="1" lang="en-US" altLang="ja-JP" sz="1100" dirty="0"/>
                    </a:p>
                    <a:p>
                      <a:r>
                        <a:rPr kumimoji="1" lang="ja-JP" altLang="en-US" sz="1100" dirty="0"/>
                        <a:t>　　書いている。</a:t>
                      </a:r>
                      <a:endParaRPr kumimoji="1" lang="en-US" altLang="ja-JP" sz="1100" dirty="0"/>
                    </a:p>
                    <a:p>
                      <a:r>
                        <a:rPr kumimoji="1" lang="ja-JP" altLang="en-US" sz="1100" dirty="0"/>
                        <a:t>（正答例）</a:t>
                      </a:r>
                      <a:endParaRPr kumimoji="1" lang="en-US" altLang="ja-JP" sz="1100" dirty="0"/>
                    </a:p>
                    <a:p>
                      <a:r>
                        <a:rPr kumimoji="1" lang="ja-JP" altLang="en-US" sz="1100" dirty="0"/>
                        <a:t>　・ ア　（あの日から数日過ぎた。）窓から差し込む光を浴びながら、今日も僕はいつもの場所で君を待っている。</a:t>
                      </a:r>
                      <a:endParaRPr kumimoji="1" lang="en-US" altLang="ja-JP" sz="1100" dirty="0"/>
                    </a:p>
                    <a:p>
                      <a:r>
                        <a:rPr kumimoji="1" lang="ja-JP" altLang="en-US" sz="1100" dirty="0"/>
                        <a:t>　   イ　「窓から差し込む光を浴びながら」のように情景を描写することで、「僕」の期待感が印象的に伝わる。</a:t>
                      </a:r>
                      <a:endParaRPr kumimoji="1" lang="en-US" altLang="ja-JP" sz="1100" dirty="0"/>
                    </a:p>
                    <a:p>
                      <a:r>
                        <a:rPr kumimoji="1" lang="ja-JP" altLang="en-US" sz="1100" dirty="0"/>
                        <a:t>　・ ア　（あの日から数日過ぎた。）僕は今日もいつもの場所でじっと待っている。あの日の喜びを胸に抱いて。</a:t>
                      </a:r>
                      <a:endParaRPr kumimoji="1" lang="en-US" altLang="ja-JP" sz="1100" dirty="0"/>
                    </a:p>
                    <a:p>
                      <a:r>
                        <a:rPr kumimoji="1" lang="ja-JP" altLang="en-US" sz="1100" dirty="0"/>
                        <a:t>　　イ　倒置を用いることで、次の出番を待つ「僕」の心情が「あの日」に感じた喜びとつながっているということを強調す</a:t>
                      </a:r>
                      <a:endParaRPr kumimoji="1" lang="en-US" altLang="ja-JP" sz="1100" dirty="0"/>
                    </a:p>
                    <a:p>
                      <a:r>
                        <a:rPr kumimoji="1" lang="ja-JP" altLang="en-US" sz="1100" dirty="0"/>
                        <a:t>　　　ることができる。</a:t>
                      </a:r>
                      <a:endParaRPr kumimoji="1" lang="en-US" altLang="ja-JP" sz="1100" dirty="0"/>
                    </a:p>
                    <a:p>
                      <a:r>
                        <a:rPr kumimoji="1" lang="ja-JP" altLang="en-US" sz="1100" dirty="0"/>
                        <a:t>　・ ア　（あの日から数日過ぎた。）でも、君との距離は、もう遠くない。</a:t>
                      </a:r>
                      <a:endParaRPr kumimoji="1" lang="en-US" altLang="ja-JP" sz="1100" dirty="0"/>
                    </a:p>
                    <a:p>
                      <a:r>
                        <a:rPr kumimoji="1" lang="ja-JP" altLang="en-US" sz="1100" dirty="0"/>
                        <a:t>　　イ　１の場面の表現と似た表現を用いることで、「寂しさ」から「期待」に変化した「僕」の心情が分かりやすく伝わる</a:t>
                      </a:r>
                      <a:endParaRPr kumimoji="1" lang="en-US" altLang="ja-JP" sz="1100" dirty="0"/>
                    </a:p>
                    <a:p>
                      <a:r>
                        <a:rPr kumimoji="1" lang="ja-JP" altLang="en-US" sz="1100" dirty="0"/>
                        <a:t>　　　効果がある。　　　</a:t>
                      </a:r>
                    </a:p>
                  </a:txBody>
                  <a:tcPr/>
                </a:tc>
                <a:tc hMerge="1">
                  <a:txBody>
                    <a:bodyPr/>
                    <a:lstStyle/>
                    <a:p>
                      <a:endParaRPr kumimoji="1" lang="ja-JP" altLang="en-US"/>
                    </a:p>
                  </a:txBody>
                  <a:tcPr/>
                </a:tc>
                <a:tc>
                  <a:txBody>
                    <a:bodyPr/>
                    <a:lstStyle/>
                    <a:p>
                      <a:pPr algn="ctr"/>
                      <a:r>
                        <a:rPr kumimoji="1" lang="ja-JP" altLang="en-US" sz="1000" dirty="0"/>
                        <a:t>正　答</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県 </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100" dirty="0"/>
                        <a:t>１</a:t>
                      </a:r>
                    </a:p>
                  </a:txBody>
                  <a:tcPr anchor="ctr"/>
                </a:tc>
                <a:tc>
                  <a:txBody>
                    <a:bodyPr/>
                    <a:lstStyle/>
                    <a:p>
                      <a:pPr algn="just"/>
                      <a:r>
                        <a:rPr kumimoji="1" lang="ja-JP" altLang="en-US" sz="1100" dirty="0"/>
                        <a:t>条件①、②を満たして解答しているもの</a:t>
                      </a:r>
                    </a:p>
                  </a:txBody>
                  <a:tcPr/>
                </a:tc>
                <a:tc>
                  <a:txBody>
                    <a:bodyPr/>
                    <a:lstStyle/>
                    <a:p>
                      <a:pPr algn="ctr"/>
                      <a:r>
                        <a:rPr kumimoji="1" lang="ja-JP" altLang="en-US" sz="1000" dirty="0"/>
                        <a:t>◎</a:t>
                      </a:r>
                    </a:p>
                  </a:txBody>
                  <a:tcPr anchor="ctr"/>
                </a:tc>
                <a:tc>
                  <a:txBody>
                    <a:bodyPr/>
                    <a:lstStyle/>
                    <a:p>
                      <a:pPr marL="0" indent="0" algn="r"/>
                      <a:r>
                        <a:rPr kumimoji="1" lang="en-US" altLang="ja-JP" sz="1000" b="1" dirty="0">
                          <a:solidFill>
                            <a:schemeClr val="tx1"/>
                          </a:solidFill>
                        </a:rPr>
                        <a:t>49.3</a:t>
                      </a:r>
                      <a:endParaRPr kumimoji="1" lang="ja-JP" altLang="en-US" sz="1000" b="1" dirty="0">
                        <a:solidFill>
                          <a:schemeClr val="tx1"/>
                        </a:solidFill>
                      </a:endParaRPr>
                    </a:p>
                  </a:txBody>
                  <a:tcPr anchor="ctr"/>
                </a:tc>
                <a:tc>
                  <a:txBody>
                    <a:bodyPr/>
                    <a:lstStyle/>
                    <a:p>
                      <a:pPr marL="0" indent="0" algn="r"/>
                      <a:r>
                        <a:rPr kumimoji="1" lang="en-US" altLang="ja-JP" sz="1000" b="1" dirty="0">
                          <a:solidFill>
                            <a:schemeClr val="tx1"/>
                          </a:solidFill>
                        </a:rPr>
                        <a:t>51.3</a:t>
                      </a:r>
                      <a:endParaRPr kumimoji="1" lang="ja-JP" altLang="en-US" sz="1000" b="1" dirty="0">
                        <a:solidFill>
                          <a:schemeClr val="tx1"/>
                        </a:solidFill>
                      </a:endParaRPr>
                    </a:p>
                  </a:txBody>
                  <a:tcPr anchor="ctr"/>
                </a:tc>
                <a:tc>
                  <a:txBody>
                    <a:bodyPr/>
                    <a:lstStyle/>
                    <a:p>
                      <a:pPr algn="ctr"/>
                      <a:endParaRPr kumimoji="1" lang="ja-JP" altLang="en-US" sz="100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8223435"/>
                  </a:ext>
                </a:extLst>
              </a:tr>
              <a:tr h="211177">
                <a:tc>
                  <a:txBody>
                    <a:bodyPr/>
                    <a:lstStyle/>
                    <a:p>
                      <a:pPr marL="0" indent="0" algn="ctr"/>
                      <a:r>
                        <a:rPr kumimoji="1" lang="ja-JP" altLang="en-US" sz="1100" dirty="0"/>
                        <a:t>２</a:t>
                      </a:r>
                    </a:p>
                  </a:txBody>
                  <a:tcPr anchor="ctr">
                    <a:solidFill>
                      <a:schemeClr val="accent6">
                        <a:lumMod val="20000"/>
                        <a:lumOff val="80000"/>
                      </a:schemeClr>
                    </a:solidFill>
                  </a:tcPr>
                </a:tc>
                <a:tc>
                  <a:txBody>
                    <a:bodyPr/>
                    <a:lstStyle/>
                    <a:p>
                      <a:pPr algn="just"/>
                      <a:r>
                        <a:rPr kumimoji="1" lang="ja-JP" altLang="en-US" sz="1100" dirty="0"/>
                        <a:t>条件①を満たし、条件②を満たさないで解答しているもの</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p>
                  </a:txBody>
                  <a:tcPr anchor="ctr">
                    <a:solidFill>
                      <a:schemeClr val="accent6">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26.2</a:t>
                      </a:r>
                      <a:endParaRPr kumimoji="1" lang="ja-JP" altLang="en-US" sz="1000" b="1" dirty="0">
                        <a:solidFill>
                          <a:schemeClr val="tx1"/>
                        </a:solidFill>
                      </a:endParaRPr>
                    </a:p>
                  </a:txBody>
                  <a:tcPr anchor="ctr">
                    <a:solidFill>
                      <a:schemeClr val="accent6">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26.5</a:t>
                      </a:r>
                      <a:endParaRPr kumimoji="1" lang="ja-JP" altLang="en-US" sz="1000" b="1" dirty="0">
                        <a:solidFill>
                          <a:schemeClr val="tx1"/>
                        </a:solidFill>
                      </a:endParaRPr>
                    </a:p>
                  </a:txBody>
                  <a:tcPr anchor="ctr">
                    <a:solidFill>
                      <a:schemeClr val="accent6">
                        <a:lumMod val="20000"/>
                        <a:lumOff val="80000"/>
                      </a:schemeClr>
                    </a:solidFill>
                  </a:tcPr>
                </a:tc>
                <a:tc>
                  <a:txBody>
                    <a:bodyPr/>
                    <a:lstStyle/>
                    <a:p>
                      <a:pPr algn="ctr"/>
                      <a:endParaRPr kumimoji="1" lang="ja-JP" altLang="en-US" sz="1000"/>
                    </a:p>
                  </a:txBody>
                  <a:tcPr anchor="ctr">
                    <a:solidFill>
                      <a:schemeClr val="accent6">
                        <a:lumMod val="20000"/>
                        <a:lumOff val="80000"/>
                      </a:schemeClr>
                    </a:solidFill>
                  </a:tcPr>
                </a:tc>
                <a:tc>
                  <a:txBody>
                    <a:bodyPr/>
                    <a:lstStyle/>
                    <a:p>
                      <a:pPr algn="ctr"/>
                      <a:endParaRPr kumimoji="1" lang="ja-JP" altLang="en-US" sz="1000" dirty="0"/>
                    </a:p>
                  </a:txBody>
                  <a:tcPr anchor="ctr">
                    <a:solidFill>
                      <a:schemeClr val="accent6">
                        <a:lumMod val="20000"/>
                        <a:lumOff val="80000"/>
                      </a:schemeClr>
                    </a:solidFill>
                  </a:tcPr>
                </a:tc>
                <a:extLst>
                  <a:ext uri="{0D108BD9-81ED-4DB2-BD59-A6C34878D82A}">
                    <a16:rowId xmlns:a16="http://schemas.microsoft.com/office/drawing/2014/main" val="219737149"/>
                  </a:ext>
                </a:extLst>
              </a:tr>
              <a:tr h="230374">
                <a:tc>
                  <a:txBody>
                    <a:bodyPr/>
                    <a:lstStyle/>
                    <a:p>
                      <a:pPr algn="ctr"/>
                      <a:r>
                        <a:rPr kumimoji="1" lang="ja-JP" altLang="en-US" sz="1100" dirty="0"/>
                        <a:t>３</a:t>
                      </a:r>
                    </a:p>
                  </a:txBody>
                  <a:tcPr anchor="ctr">
                    <a:solidFill>
                      <a:schemeClr val="accent5">
                        <a:lumMod val="20000"/>
                        <a:lumOff val="80000"/>
                      </a:schemeClr>
                    </a:solidFill>
                  </a:tcPr>
                </a:tc>
                <a:tc>
                  <a:txBody>
                    <a:bodyPr/>
                    <a:lstStyle/>
                    <a:p>
                      <a:pPr algn="just"/>
                      <a:r>
                        <a:rPr kumimoji="1" lang="ja-JP" altLang="en-US" sz="1100" dirty="0"/>
                        <a:t>条件②を満たし、条件①を満たさないで解答しているもの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1.1</a:t>
                      </a:r>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1.3</a:t>
                      </a:r>
                    </a:p>
                  </a:txBody>
                  <a:tcPr anchor="ctr">
                    <a:solidFill>
                      <a:schemeClr val="accent5">
                        <a:lumMod val="20000"/>
                        <a:lumOff val="80000"/>
                      </a:schemeClr>
                    </a:solidFill>
                  </a:tcPr>
                </a:tc>
                <a:tc>
                  <a:txBody>
                    <a:bodyPr/>
                    <a:lstStyle/>
                    <a:p>
                      <a:pPr algn="ctr"/>
                      <a:endParaRPr kumimoji="1" lang="ja-JP" altLang="en-US" sz="1000" dirty="0"/>
                    </a:p>
                  </a:txBody>
                  <a:tcPr anchor="ctr">
                    <a:solidFill>
                      <a:schemeClr val="accent5">
                        <a:lumMod val="20000"/>
                        <a:lumOff val="80000"/>
                      </a:schemeClr>
                    </a:solidFill>
                  </a:tcPr>
                </a:tc>
                <a:tc>
                  <a:txBody>
                    <a:bodyPr/>
                    <a:lstStyle/>
                    <a:p>
                      <a:pPr algn="ctr"/>
                      <a:endParaRPr kumimoji="1" lang="ja-JP" altLang="en-US" sz="1000" dirty="0"/>
                    </a:p>
                  </a:txBody>
                  <a:tcPr anchor="ctr">
                    <a:solidFill>
                      <a:schemeClr val="accent5">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en-US" altLang="ja-JP" sz="1100" dirty="0"/>
                        <a:t>99</a:t>
                      </a:r>
                      <a:endParaRPr kumimoji="1" lang="ja-JP" altLang="en-US" sz="1100" dirty="0"/>
                    </a:p>
                  </a:txBody>
                  <a:tcPr anchor="ctr">
                    <a:solidFill>
                      <a:schemeClr val="accent2">
                        <a:lumMod val="20000"/>
                        <a:lumOff val="80000"/>
                      </a:schemeClr>
                    </a:solidFill>
                  </a:tcPr>
                </a:tc>
                <a:tc>
                  <a:txBody>
                    <a:bodyPr/>
                    <a:lstStyle/>
                    <a:p>
                      <a:pPr algn="just"/>
                      <a:r>
                        <a:rPr kumimoji="1" lang="ja-JP" altLang="en-US" sz="1100" dirty="0"/>
                        <a:t>上記以外の解答</a:t>
                      </a:r>
                    </a:p>
                  </a:txBody>
                  <a:tcPr>
                    <a:solidFill>
                      <a:schemeClr val="accent2">
                        <a:lumMod val="20000"/>
                        <a:lumOff val="80000"/>
                      </a:schemeClr>
                    </a:solidFill>
                  </a:tcPr>
                </a:tc>
                <a:tc>
                  <a:txBody>
                    <a:bodyPr/>
                    <a:lstStyle/>
                    <a:p>
                      <a:pPr algn="ctr"/>
                      <a:endParaRPr kumimoji="1" lang="ja-JP" altLang="en-US" sz="1000"/>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8.4</a:t>
                      </a:r>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rPr>
                        <a:t>8.7</a:t>
                      </a:r>
                    </a:p>
                  </a:txBody>
                  <a:tcPr anchor="ctr">
                    <a:solidFill>
                      <a:schemeClr val="accent2">
                        <a:lumMod val="20000"/>
                        <a:lumOff val="80000"/>
                      </a:schemeClr>
                    </a:solidFill>
                  </a:tcPr>
                </a:tc>
                <a:tc>
                  <a:txBody>
                    <a:bodyPr/>
                    <a:lstStyle/>
                    <a:p>
                      <a:pPr algn="ctr"/>
                      <a:endParaRPr kumimoji="1" lang="ja-JP" altLang="en-US" sz="1000" dirty="0"/>
                    </a:p>
                  </a:txBody>
                  <a:tcPr anchor="ctr">
                    <a:solidFill>
                      <a:schemeClr val="accent2">
                        <a:lumMod val="20000"/>
                        <a:lumOff val="80000"/>
                      </a:schemeClr>
                    </a:solidFill>
                  </a:tcPr>
                </a:tc>
                <a:tc>
                  <a:txBody>
                    <a:bodyPr/>
                    <a:lstStyle/>
                    <a:p>
                      <a:pPr algn="ctr"/>
                      <a:endParaRPr kumimoji="1" lang="ja-JP" altLang="en-US" sz="1000" dirty="0"/>
                    </a:p>
                  </a:txBody>
                  <a:tcPr anchor="ctr">
                    <a:solidFill>
                      <a:schemeClr val="accent2">
                        <a:lumMod val="20000"/>
                        <a:lumOff val="80000"/>
                      </a:schemeClr>
                    </a:solidFill>
                  </a:tcPr>
                </a:tc>
                <a:extLst>
                  <a:ext uri="{0D108BD9-81ED-4DB2-BD59-A6C34878D82A}">
                    <a16:rowId xmlns:a16="http://schemas.microsoft.com/office/drawing/2014/main" val="2540675280"/>
                  </a:ext>
                </a:extLst>
              </a:tr>
              <a:tr h="231531">
                <a:tc>
                  <a:txBody>
                    <a:bodyPr/>
                    <a:lstStyle/>
                    <a:p>
                      <a:pPr algn="ctr"/>
                      <a:r>
                        <a:rPr kumimoji="1" lang="ja-JP" altLang="en-US" sz="1100" dirty="0"/>
                        <a:t>０</a:t>
                      </a:r>
                    </a:p>
                  </a:txBody>
                  <a:tcPr anchor="ctr"/>
                </a:tc>
                <a:tc>
                  <a:txBody>
                    <a:bodyPr/>
                    <a:lstStyle/>
                    <a:p>
                      <a:pPr algn="just"/>
                      <a:r>
                        <a:rPr kumimoji="1" lang="ja-JP" altLang="en-US" sz="1100" dirty="0"/>
                        <a:t>無解答</a:t>
                      </a:r>
                    </a:p>
                  </a:txBody>
                  <a:tcPr/>
                </a:tc>
                <a:tc>
                  <a:txBody>
                    <a:bodyPr/>
                    <a:lstStyle/>
                    <a:p>
                      <a:pPr algn="ctr"/>
                      <a:endParaRPr kumimoji="1" lang="ja-JP" altLang="en-US" sz="1000" dirty="0"/>
                    </a:p>
                  </a:txBody>
                  <a:tcPr anchor="ctr"/>
                </a:tc>
                <a:tc>
                  <a:txBody>
                    <a:bodyPr/>
                    <a:lstStyle/>
                    <a:p>
                      <a:pPr algn="r"/>
                      <a:r>
                        <a:rPr kumimoji="1" lang="en-US" altLang="ja-JP" sz="1000" b="1" dirty="0">
                          <a:solidFill>
                            <a:schemeClr val="tx1"/>
                          </a:solidFill>
                        </a:rPr>
                        <a:t>15.0</a:t>
                      </a:r>
                      <a:endParaRPr kumimoji="1" lang="ja-JP" altLang="en-US" sz="1000" b="1" dirty="0">
                        <a:solidFill>
                          <a:schemeClr val="tx1"/>
                        </a:solidFill>
                      </a:endParaRPr>
                    </a:p>
                  </a:txBody>
                  <a:tcPr anchor="ctr"/>
                </a:tc>
                <a:tc>
                  <a:txBody>
                    <a:bodyPr/>
                    <a:lstStyle/>
                    <a:p>
                      <a:pPr algn="r"/>
                      <a:r>
                        <a:rPr kumimoji="1" lang="en-US" altLang="ja-JP" sz="1000" b="1" dirty="0">
                          <a:solidFill>
                            <a:schemeClr val="tx1"/>
                          </a:solidFill>
                        </a:rPr>
                        <a:t>12.1</a:t>
                      </a:r>
                      <a:endParaRPr kumimoji="1" lang="ja-JP" altLang="en-US" sz="1000" b="1" dirty="0">
                        <a:solidFill>
                          <a:schemeClr val="tx1"/>
                        </a:solidFill>
                      </a:endParaRPr>
                    </a:p>
                  </a:txBody>
                  <a:tcPr anchor="ctr"/>
                </a:tc>
                <a:tc>
                  <a:txBody>
                    <a:bodyPr/>
                    <a:lstStyle/>
                    <a:p>
                      <a:pPr algn="ctr"/>
                      <a:endParaRPr kumimoji="1" lang="ja-JP" altLang="en-US" sz="1000" dirty="0"/>
                    </a:p>
                  </a:txBody>
                  <a:tcPr anchor="ctr"/>
                </a:tc>
                <a:tc>
                  <a:txBody>
                    <a:bodyPr/>
                    <a:lstStyle/>
                    <a:p>
                      <a:pPr algn="ctr"/>
                      <a:endParaRPr kumimoji="1" lang="ja-JP" altLang="en-US" sz="1000" dirty="0"/>
                    </a:p>
                  </a:txBody>
                  <a:tcPr anchor="ctr"/>
                </a:tc>
                <a:extLst>
                  <a:ext uri="{0D108BD9-81ED-4DB2-BD59-A6C34878D82A}">
                    <a16:rowId xmlns:a16="http://schemas.microsoft.com/office/drawing/2014/main" val="333400974"/>
                  </a:ext>
                </a:extLst>
              </a:tr>
            </a:tbl>
          </a:graphicData>
        </a:graphic>
      </p:graphicFrame>
      <p:sp>
        <p:nvSpPr>
          <p:cNvPr id="2" name="四角形: 角を丸くする 1">
            <a:extLst>
              <a:ext uri="{FF2B5EF4-FFF2-40B4-BE49-F238E27FC236}">
                <a16:creationId xmlns:a16="http://schemas.microsoft.com/office/drawing/2014/main" id="{0F537BFF-D7BC-2206-7BFF-42452991AB78}"/>
              </a:ext>
            </a:extLst>
          </p:cNvPr>
          <p:cNvSpPr/>
          <p:nvPr/>
        </p:nvSpPr>
        <p:spPr>
          <a:xfrm>
            <a:off x="139031" y="4725144"/>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pPr algn="ctr">
              <a:lnSpc>
                <a:spcPts val="2500"/>
              </a:lnSpc>
            </a:pPr>
            <a:r>
              <a:rPr kumimoji="1" lang="ja-JP" altLang="en-US" sz="3200" b="1" dirty="0">
                <a:solidFill>
                  <a:schemeClr val="tx2"/>
                </a:solidFill>
                <a:latin typeface="メイリオ" panose="020B0604030504040204" pitchFamily="50" charset="-128"/>
                <a:ea typeface="メイリオ" panose="020B0604030504040204" pitchFamily="50" charset="-128"/>
              </a:rPr>
              <a:t>２</a:t>
            </a:r>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80B60D1F-CE84-2093-320E-AA9D7E086E17}"/>
              </a:ext>
            </a:extLst>
          </p:cNvPr>
          <p:cNvSpPr/>
          <p:nvPr/>
        </p:nvSpPr>
        <p:spPr>
          <a:xfrm>
            <a:off x="139032" y="4733751"/>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DCD7DA41-9256-995C-7507-E8CEDC1FEDED}"/>
              </a:ext>
            </a:extLst>
          </p:cNvPr>
          <p:cNvSpPr/>
          <p:nvPr/>
        </p:nvSpPr>
        <p:spPr>
          <a:xfrm>
            <a:off x="2267744" y="4725143"/>
            <a:ext cx="6737224" cy="1944217"/>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その表現の工夫がどのような理由で効果的なのか、どのように書けばより効果があるのかなどを具体的に考えることができていないと考えられます。</a:t>
            </a: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表現を工夫するだけでなく、どのような意図でその表現にしたのかを、他の人にも分かるように具体的に説明する学習活動が求められます。</a:t>
            </a:r>
            <a:endParaRPr kumimoji="1" lang="ja-JP" altLang="en-US" b="1" dirty="0">
              <a:solidFill>
                <a:schemeClr val="tx2"/>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85A63B5-583B-36FE-E65F-FD97A2E3FD11}"/>
              </a:ext>
            </a:extLst>
          </p:cNvPr>
          <p:cNvSpPr/>
          <p:nvPr/>
        </p:nvSpPr>
        <p:spPr>
          <a:xfrm>
            <a:off x="2267744" y="4727695"/>
            <a:ext cx="6737224"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52083D4A-A290-6CD6-FF1D-C1591E9D0ACB}"/>
              </a:ext>
            </a:extLst>
          </p:cNvPr>
          <p:cNvSpPr/>
          <p:nvPr/>
        </p:nvSpPr>
        <p:spPr>
          <a:xfrm>
            <a:off x="1595807" y="5185044"/>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9DAE258-2800-91EE-2620-8F24315289B6}"/>
              </a:ext>
            </a:extLst>
          </p:cNvPr>
          <p:cNvSpPr txBox="1"/>
          <p:nvPr/>
        </p:nvSpPr>
        <p:spPr>
          <a:xfrm>
            <a:off x="85760" y="5197508"/>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10" name="正方形/長方形 9">
            <a:extLst>
              <a:ext uri="{FF2B5EF4-FFF2-40B4-BE49-F238E27FC236}">
                <a16:creationId xmlns:a16="http://schemas.microsoft.com/office/drawing/2014/main" id="{2F304617-8752-D4E4-E99D-E382E9F37A59}"/>
              </a:ext>
            </a:extLst>
          </p:cNvPr>
          <p:cNvSpPr/>
          <p:nvPr/>
        </p:nvSpPr>
        <p:spPr>
          <a:xfrm>
            <a:off x="1259632" y="188640"/>
            <a:ext cx="336175" cy="3600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94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75401"/>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四　第２学年 「</a:t>
            </a:r>
            <a:r>
              <a:rPr lang="en-US" altLang="ja-JP"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書くこと」（１）ウ</a:t>
            </a: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FFFFFF"/>
                </a:solidFill>
                <a:latin typeface="メイリオ" panose="020B0604030504040204" pitchFamily="50" charset="-128"/>
                <a:ea typeface="メイリオ" panose="020B0604030504040204" pitchFamily="50" charset="-128"/>
              </a:rPr>
              <a:t>授業展開例</a:t>
            </a: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85355" y="764704"/>
            <a:ext cx="8573292" cy="148123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デジタル機器を使って、文章の内容を伝えたり印象付けたり</a:t>
            </a:r>
            <a:endParaRPr lang="en-US" altLang="ja-JP" sz="1800" b="1"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するための表現の工夫を説明したり、気付きを伝え合ったりする</a:t>
            </a:r>
            <a:endParaRPr lang="en-US" altLang="ja-JP" sz="1800" b="1"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機会を設けましょう。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pic>
        <p:nvPicPr>
          <p:cNvPr id="50" name="Picture 6" descr="女性教師のイラスト（職業）">
            <a:extLst>
              <a:ext uri="{FF2B5EF4-FFF2-40B4-BE49-F238E27FC236}">
                <a16:creationId xmlns:a16="http://schemas.microsoft.com/office/drawing/2014/main" id="{4C8D3753-7578-A383-7B46-040DB59508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182468" y="5949981"/>
            <a:ext cx="803144" cy="7094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白い画面のノートパソコンのイラスト">
            <a:extLst>
              <a:ext uri="{FF2B5EF4-FFF2-40B4-BE49-F238E27FC236}">
                <a16:creationId xmlns:a16="http://schemas.microsoft.com/office/drawing/2014/main" id="{AE406FBA-8975-3DCC-F902-A8FC9025ED26}"/>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5051" t="2824" r="4351" b="14847"/>
          <a:stretch/>
        </p:blipFill>
        <p:spPr bwMode="auto">
          <a:xfrm>
            <a:off x="-308222" y="2640622"/>
            <a:ext cx="5460242" cy="466322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8C4A2F1-F1D9-A3A6-37E8-CBF86439C22F}"/>
              </a:ext>
            </a:extLst>
          </p:cNvPr>
          <p:cNvSpPr txBox="1"/>
          <p:nvPr/>
        </p:nvSpPr>
        <p:spPr>
          <a:xfrm>
            <a:off x="206916" y="2993148"/>
            <a:ext cx="1847096" cy="3526320"/>
          </a:xfrm>
          <a:prstGeom prst="rect">
            <a:avLst/>
          </a:prstGeom>
          <a:noFill/>
          <a:ln>
            <a:solidFill>
              <a:schemeClr val="tx1"/>
            </a:solidFill>
          </a:ln>
        </p:spPr>
        <p:txBody>
          <a:bodyPr vert="eaVert" wrap="square" rtlCol="0">
            <a:noAutofit/>
          </a:bodyPr>
          <a:lstStyle/>
          <a:p>
            <a:pPr algn="just"/>
            <a:r>
              <a:rPr kumimoji="1" lang="ja-JP" altLang="en-US" sz="1100" dirty="0"/>
              <a:t>　あの日も僕は、君の部屋の本棚の隅で</a:t>
            </a:r>
            <a:r>
              <a:rPr kumimoji="1" lang="ja-JP" altLang="en-US" sz="1100" dirty="0">
                <a:highlight>
                  <a:srgbClr val="FFCCCC"/>
                </a:highlight>
              </a:rPr>
              <a:t>じっと待っていた。ほこりだらけになりながら</a:t>
            </a:r>
            <a:r>
              <a:rPr kumimoji="1" lang="ja-JP" altLang="en-US" sz="1100" dirty="0"/>
              <a:t>。中学生になってから、君はオンライン辞書を使うようになった。以前はよく、印を付けたり、書き込みをしたりしてくれたのに。</a:t>
            </a:r>
            <a:r>
              <a:rPr kumimoji="1" lang="ja-JP" altLang="en-US" sz="1100" dirty="0">
                <a:highlight>
                  <a:srgbClr val="FFFF00"/>
                </a:highlight>
              </a:rPr>
              <a:t>君との距離は、ずいぶん遠くなってしまった</a:t>
            </a:r>
            <a:r>
              <a:rPr kumimoji="1" lang="ja-JP" altLang="en-US" sz="1100" dirty="0"/>
              <a:t>。</a:t>
            </a:r>
            <a:endParaRPr kumimoji="1" lang="en-US" altLang="ja-JP" sz="1100" dirty="0"/>
          </a:p>
          <a:p>
            <a:pPr algn="just"/>
            <a:r>
              <a:rPr lang="ja-JP" altLang="en-US" sz="1100" dirty="0"/>
              <a:t>　インターネットだと、複数の辞書にアクセスできるから、タブレット端末だけを持ち運べばよい。単語さえ入力すれば、すぐに知りたいことを教えてくれるし、かさばらないし。君にとっては、とても便利なのだろう。僕なんて、このまま忘れられてしまうのかな。</a:t>
            </a:r>
            <a:endParaRPr lang="en-US" altLang="ja-JP" sz="1100" dirty="0"/>
          </a:p>
        </p:txBody>
      </p:sp>
      <p:sp>
        <p:nvSpPr>
          <p:cNvPr id="49" name="吹き出し: 角を丸めた四角形 48">
            <a:extLst>
              <a:ext uri="{FF2B5EF4-FFF2-40B4-BE49-F238E27FC236}">
                <a16:creationId xmlns:a16="http://schemas.microsoft.com/office/drawing/2014/main" id="{AB3D5D4E-1C0B-6302-426E-92960955D600}"/>
              </a:ext>
            </a:extLst>
          </p:cNvPr>
          <p:cNvSpPr/>
          <p:nvPr/>
        </p:nvSpPr>
        <p:spPr>
          <a:xfrm>
            <a:off x="7738313" y="2285663"/>
            <a:ext cx="1338296" cy="3343296"/>
          </a:xfrm>
          <a:prstGeom prst="wedgeRoundRectCallout">
            <a:avLst>
              <a:gd name="adj1" fmla="val 21610"/>
              <a:gd name="adj2" fmla="val 60422"/>
              <a:gd name="adj3" fmla="val 16667"/>
            </a:avLst>
          </a:prstGeom>
        </p:spPr>
        <p:style>
          <a:lnRef idx="2">
            <a:schemeClr val="accent6"/>
          </a:lnRef>
          <a:fillRef idx="1">
            <a:schemeClr val="lt1"/>
          </a:fillRef>
          <a:effectRef idx="0">
            <a:schemeClr val="accent6"/>
          </a:effectRef>
          <a:fontRef idx="minor">
            <a:schemeClr val="dk1"/>
          </a:fontRef>
        </p:style>
        <p:txBody>
          <a:bodyPr vert="eaVert" tIns="72000" rIns="126000" bIns="72000" rtlCol="0" anchor="t"/>
          <a:lstStyle/>
          <a:p>
            <a:r>
              <a:rPr lang="ja-JP" altLang="en-US" sz="1400" dirty="0">
                <a:solidFill>
                  <a:schemeClr val="tx1"/>
                </a:solidFill>
                <a:latin typeface="メイリオ" panose="020B0604030504040204" pitchFamily="50" charset="-128"/>
                <a:ea typeface="メイリオ" panose="020B0604030504040204" pitchFamily="50" charset="-128"/>
              </a:rPr>
              <a:t>　順番の入れ替えや、元に戻す、コピー・貼り付け等、文章の編集機能を活用して、容易に試行錯誤ができるデジタル機器の良さを生徒が実感し、日常的に使えるようにしましょう。</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p>
        </p:txBody>
      </p:sp>
      <p:sp>
        <p:nvSpPr>
          <p:cNvPr id="9" name="吹き出し: 角を丸めた四角形 8">
            <a:extLst>
              <a:ext uri="{FF2B5EF4-FFF2-40B4-BE49-F238E27FC236}">
                <a16:creationId xmlns:a16="http://schemas.microsoft.com/office/drawing/2014/main" id="{2D564954-CF31-BC6B-CFB1-8316B28BFB8C}"/>
              </a:ext>
            </a:extLst>
          </p:cNvPr>
          <p:cNvSpPr/>
          <p:nvPr/>
        </p:nvSpPr>
        <p:spPr>
          <a:xfrm>
            <a:off x="4700309" y="2370108"/>
            <a:ext cx="980471" cy="3313998"/>
          </a:xfrm>
          <a:prstGeom prst="wedgeRoundRectCallout">
            <a:avLst>
              <a:gd name="adj1" fmla="val -13294"/>
              <a:gd name="adj2" fmla="val 5622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nSpc>
                <a:spcPts val="1600"/>
              </a:lnSpc>
            </a:pPr>
            <a:r>
              <a:rPr lang="ja-JP" altLang="en-US" sz="1200" dirty="0">
                <a:latin typeface="メイリオ" panose="020B0604030504040204" pitchFamily="50" charset="-128"/>
                <a:ea typeface="メイリオ" panose="020B0604030504040204" pitchFamily="50" charset="-128"/>
              </a:rPr>
              <a:t>　表現を工夫した部分について、その効果を説明するメモを付けましょう。　</a:t>
            </a:r>
            <a:endParaRPr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　お互いの文章を読み、表現の工夫について気付いたことを伝え、説明し合いましょう。</a:t>
            </a:r>
          </a:p>
        </p:txBody>
      </p:sp>
      <p:pic>
        <p:nvPicPr>
          <p:cNvPr id="10" name="Picture 2" descr="先生の男の子のイラスト（将来の夢）">
            <a:extLst>
              <a:ext uri="{FF2B5EF4-FFF2-40B4-BE49-F238E27FC236}">
                <a16:creationId xmlns:a16="http://schemas.microsoft.com/office/drawing/2014/main" id="{9CE98998-F2F9-9824-DCE2-B5C3602D74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1197" y="5837119"/>
            <a:ext cx="935218" cy="935218"/>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折線 10">
            <a:extLst>
              <a:ext uri="{FF2B5EF4-FFF2-40B4-BE49-F238E27FC236}">
                <a16:creationId xmlns:a16="http://schemas.microsoft.com/office/drawing/2014/main" id="{D8650223-8EE5-9614-09EC-61CB132D34EF}"/>
              </a:ext>
            </a:extLst>
          </p:cNvPr>
          <p:cNvSpPr/>
          <p:nvPr/>
        </p:nvSpPr>
        <p:spPr>
          <a:xfrm>
            <a:off x="2054012" y="2941297"/>
            <a:ext cx="2470269" cy="719872"/>
          </a:xfrm>
          <a:prstGeom prst="borderCallout2">
            <a:avLst>
              <a:gd name="adj1" fmla="val 94056"/>
              <a:gd name="adj2" fmla="val 65"/>
              <a:gd name="adj3" fmla="val 78482"/>
              <a:gd name="adj4" fmla="val -3991"/>
              <a:gd name="adj5" fmla="val 40736"/>
              <a:gd name="adj6" fmla="val -13700"/>
            </a:avLst>
          </a:prstGeom>
          <a:solidFill>
            <a:srgbClr val="FFCCCC"/>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コメント</a:t>
            </a:r>
            <a:r>
              <a:rPr kumimoji="1" lang="en-US" altLang="ja-JP" sz="1000" dirty="0">
                <a:solidFill>
                  <a:schemeClr val="tx1"/>
                </a:solidFill>
              </a:rPr>
              <a:t>01】</a:t>
            </a:r>
          </a:p>
          <a:p>
            <a:r>
              <a:rPr lang="ja-JP" altLang="en-US" sz="1000" dirty="0">
                <a:solidFill>
                  <a:schemeClr val="tx1"/>
                </a:solidFill>
              </a:rPr>
              <a:t>長い時間辞書を使っていないことを表現する「ほこりだらけになりながら。」を強調したかったから、倒置法を使った。</a:t>
            </a:r>
            <a:endParaRPr kumimoji="1" lang="ja-JP" altLang="en-US" sz="1100" dirty="0">
              <a:solidFill>
                <a:schemeClr val="tx1"/>
              </a:solidFill>
            </a:endParaRPr>
          </a:p>
        </p:txBody>
      </p:sp>
      <p:sp>
        <p:nvSpPr>
          <p:cNvPr id="23" name="吹き出し: 角を丸めた四角形 22">
            <a:extLst>
              <a:ext uri="{FF2B5EF4-FFF2-40B4-BE49-F238E27FC236}">
                <a16:creationId xmlns:a16="http://schemas.microsoft.com/office/drawing/2014/main" id="{18C79805-0E8E-FA08-1EFE-4B3439261ECE}"/>
              </a:ext>
            </a:extLst>
          </p:cNvPr>
          <p:cNvSpPr/>
          <p:nvPr/>
        </p:nvSpPr>
        <p:spPr>
          <a:xfrm>
            <a:off x="2537810" y="3680781"/>
            <a:ext cx="1996109" cy="705242"/>
          </a:xfrm>
          <a:prstGeom prst="wedgeRoundRectCallout">
            <a:avLst>
              <a:gd name="adj1" fmla="val -27775"/>
              <a:gd name="adj2" fmla="val 26419"/>
              <a:gd name="adj3" fmla="val 16667"/>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rPr>
              <a:t>【</a:t>
            </a:r>
            <a:r>
              <a:rPr kumimoji="1" lang="ja-JP" altLang="en-US" sz="1000" dirty="0">
                <a:solidFill>
                  <a:schemeClr val="tx1"/>
                </a:solidFill>
              </a:rPr>
              <a:t>コメント</a:t>
            </a:r>
            <a:r>
              <a:rPr kumimoji="1" lang="en-US" altLang="ja-JP" sz="1000" dirty="0">
                <a:solidFill>
                  <a:schemeClr val="tx1"/>
                </a:solidFill>
              </a:rPr>
              <a:t>01</a:t>
            </a:r>
            <a:r>
              <a:rPr kumimoji="1" lang="ja-JP" altLang="en-US" sz="1000" dirty="0">
                <a:solidFill>
                  <a:schemeClr val="tx1"/>
                </a:solidFill>
              </a:rPr>
              <a:t>へ返信</a:t>
            </a:r>
            <a:r>
              <a:rPr kumimoji="1" lang="en-US" altLang="ja-JP" sz="1000" dirty="0">
                <a:solidFill>
                  <a:schemeClr val="tx1"/>
                </a:solidFill>
              </a:rPr>
              <a:t>】</a:t>
            </a:r>
          </a:p>
          <a:p>
            <a:r>
              <a:rPr lang="ja-JP" altLang="en-US" sz="1000" dirty="0">
                <a:solidFill>
                  <a:schemeClr val="tx1"/>
                </a:solidFill>
              </a:rPr>
              <a:t>なるほど！久しぶりに辞書を手に取ったことを強調するためなんだね！（田中）</a:t>
            </a:r>
            <a:endParaRPr kumimoji="1" lang="ja-JP" altLang="en-US" sz="1000" dirty="0">
              <a:solidFill>
                <a:schemeClr val="tx1"/>
              </a:solidFill>
            </a:endParaRPr>
          </a:p>
        </p:txBody>
      </p:sp>
      <p:sp>
        <p:nvSpPr>
          <p:cNvPr id="22" name="四角形: 角を丸くする 21">
            <a:extLst>
              <a:ext uri="{FF2B5EF4-FFF2-40B4-BE49-F238E27FC236}">
                <a16:creationId xmlns:a16="http://schemas.microsoft.com/office/drawing/2014/main" id="{0A7E5239-3AEC-AFEA-B537-F5D529870A45}"/>
              </a:ext>
            </a:extLst>
          </p:cNvPr>
          <p:cNvSpPr/>
          <p:nvPr/>
        </p:nvSpPr>
        <p:spPr>
          <a:xfrm>
            <a:off x="2063390" y="4458738"/>
            <a:ext cx="2470269" cy="589819"/>
          </a:xfrm>
          <a:prstGeom prst="roundRect">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rPr>
              <a:t>【</a:t>
            </a:r>
            <a:r>
              <a:rPr lang="ja-JP" altLang="en-US" sz="1000" dirty="0">
                <a:solidFill>
                  <a:schemeClr val="tx1"/>
                </a:solidFill>
              </a:rPr>
              <a:t>コメント</a:t>
            </a:r>
            <a:r>
              <a:rPr lang="en-US" altLang="ja-JP" sz="1000" dirty="0">
                <a:solidFill>
                  <a:schemeClr val="tx1"/>
                </a:solidFill>
              </a:rPr>
              <a:t>02】</a:t>
            </a:r>
          </a:p>
          <a:p>
            <a:r>
              <a:rPr lang="ja-JP" altLang="en-US" sz="1000" dirty="0">
                <a:solidFill>
                  <a:schemeClr val="tx1"/>
                </a:solidFill>
              </a:rPr>
              <a:t>「距離は、ずいぶん遠くなってしまった。」には、何か表現の工夫はある？</a:t>
            </a:r>
            <a:r>
              <a:rPr lang="en-US" altLang="ja-JP" sz="1000" dirty="0">
                <a:solidFill>
                  <a:schemeClr val="tx1"/>
                </a:solidFill>
              </a:rPr>
              <a:t> </a:t>
            </a:r>
            <a:r>
              <a:rPr lang="ja-JP" altLang="en-US" sz="1000" dirty="0">
                <a:solidFill>
                  <a:schemeClr val="tx1"/>
                </a:solidFill>
              </a:rPr>
              <a:t>（青木）</a:t>
            </a:r>
            <a:r>
              <a:rPr lang="en-US" altLang="ja-JP" sz="1000" dirty="0"/>
              <a:t>)</a:t>
            </a:r>
            <a:endParaRPr kumimoji="1" lang="ja-JP" altLang="en-US" sz="1000" dirty="0"/>
          </a:p>
        </p:txBody>
      </p:sp>
      <p:sp>
        <p:nvSpPr>
          <p:cNvPr id="27" name="正方形/長方形 26">
            <a:extLst>
              <a:ext uri="{FF2B5EF4-FFF2-40B4-BE49-F238E27FC236}">
                <a16:creationId xmlns:a16="http://schemas.microsoft.com/office/drawing/2014/main" id="{4D8DDCF7-AD1A-4491-B69F-235E5FF0326D}"/>
              </a:ext>
            </a:extLst>
          </p:cNvPr>
          <p:cNvSpPr/>
          <p:nvPr/>
        </p:nvSpPr>
        <p:spPr>
          <a:xfrm>
            <a:off x="2528172" y="5074037"/>
            <a:ext cx="1996109" cy="811269"/>
          </a:xfrm>
          <a:prstGeom prst="rect">
            <a:avLst/>
          </a:prstGeom>
          <a:solidFill>
            <a:srgbClr val="FFCCCC"/>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rPr>
              <a:t>【</a:t>
            </a:r>
            <a:r>
              <a:rPr lang="ja-JP" altLang="en-US" sz="1000" dirty="0">
                <a:solidFill>
                  <a:schemeClr val="tx1"/>
                </a:solidFill>
              </a:rPr>
              <a:t>コメント</a:t>
            </a:r>
            <a:r>
              <a:rPr lang="en-US" altLang="ja-JP" sz="1000" dirty="0">
                <a:solidFill>
                  <a:schemeClr val="tx1"/>
                </a:solidFill>
              </a:rPr>
              <a:t>02</a:t>
            </a:r>
            <a:r>
              <a:rPr lang="ja-JP" altLang="en-US" sz="1000" dirty="0">
                <a:solidFill>
                  <a:schemeClr val="tx1"/>
                </a:solidFill>
              </a:rPr>
              <a:t>へ返信</a:t>
            </a:r>
            <a:r>
              <a:rPr lang="en-US" altLang="ja-JP" sz="1000" dirty="0">
                <a:solidFill>
                  <a:schemeClr val="tx1"/>
                </a:solidFill>
              </a:rPr>
              <a:t>】</a:t>
            </a:r>
          </a:p>
          <a:p>
            <a:r>
              <a:rPr lang="ja-JP" altLang="en-US" sz="1000" dirty="0">
                <a:solidFill>
                  <a:schemeClr val="tx1"/>
                </a:solidFill>
              </a:rPr>
              <a:t>紙の辞書を使ってもらえない、出番のない寂しさを、「僕と君の距離が遠くなる」という比喩で表現してみた。</a:t>
            </a:r>
            <a:endParaRPr kumimoji="1" lang="ja-JP" altLang="en-US" sz="1000" dirty="0"/>
          </a:p>
        </p:txBody>
      </p:sp>
      <p:cxnSp>
        <p:nvCxnSpPr>
          <p:cNvPr id="29" name="直線コネクタ 28">
            <a:extLst>
              <a:ext uri="{FF2B5EF4-FFF2-40B4-BE49-F238E27FC236}">
                <a16:creationId xmlns:a16="http://schemas.microsoft.com/office/drawing/2014/main" id="{EA905F06-820B-0538-5F72-038C3132F2AF}"/>
              </a:ext>
            </a:extLst>
          </p:cNvPr>
          <p:cNvCxnSpPr>
            <a:cxnSpLocks/>
          </p:cNvCxnSpPr>
          <p:nvPr/>
        </p:nvCxnSpPr>
        <p:spPr>
          <a:xfrm>
            <a:off x="1267174" y="4102316"/>
            <a:ext cx="802726" cy="4423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吹き出し: 角を丸めた四角形 32">
            <a:extLst>
              <a:ext uri="{FF2B5EF4-FFF2-40B4-BE49-F238E27FC236}">
                <a16:creationId xmlns:a16="http://schemas.microsoft.com/office/drawing/2014/main" id="{76394C11-08B4-DB14-2DD4-B7E3710C2670}"/>
              </a:ext>
            </a:extLst>
          </p:cNvPr>
          <p:cNvSpPr/>
          <p:nvPr/>
        </p:nvSpPr>
        <p:spPr>
          <a:xfrm>
            <a:off x="2537810" y="5896464"/>
            <a:ext cx="1996109" cy="719371"/>
          </a:xfrm>
          <a:prstGeom prst="wedgeRoundRectCallout">
            <a:avLst>
              <a:gd name="adj1" fmla="val -27775"/>
              <a:gd name="adj2" fmla="val 26419"/>
              <a:gd name="adj3" fmla="val 16667"/>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rPr>
              <a:t>【</a:t>
            </a:r>
            <a:r>
              <a:rPr kumimoji="1" lang="ja-JP" altLang="en-US" sz="1000" dirty="0">
                <a:solidFill>
                  <a:schemeClr val="tx1"/>
                </a:solidFill>
              </a:rPr>
              <a:t>コメント</a:t>
            </a:r>
            <a:r>
              <a:rPr kumimoji="1" lang="en-US" altLang="ja-JP" sz="1000" dirty="0">
                <a:solidFill>
                  <a:schemeClr val="tx1"/>
                </a:solidFill>
              </a:rPr>
              <a:t>02</a:t>
            </a:r>
            <a:r>
              <a:rPr kumimoji="1" lang="ja-JP" altLang="en-US" sz="1000" dirty="0">
                <a:solidFill>
                  <a:schemeClr val="tx1"/>
                </a:solidFill>
              </a:rPr>
              <a:t>へ返信</a:t>
            </a:r>
            <a:r>
              <a:rPr kumimoji="1" lang="en-US" altLang="ja-JP" sz="1000" dirty="0">
                <a:solidFill>
                  <a:schemeClr val="tx1"/>
                </a:solidFill>
              </a:rPr>
              <a:t>】</a:t>
            </a:r>
          </a:p>
          <a:p>
            <a:r>
              <a:rPr lang="ja-JP" altLang="en-US" sz="1000" dirty="0">
                <a:solidFill>
                  <a:schemeClr val="tx1"/>
                </a:solidFill>
              </a:rPr>
              <a:t>「僕は寂しかった」と書くより、「僕」の寂しい気持ちが感じられていいね。（青木）</a:t>
            </a:r>
            <a:endParaRPr kumimoji="1" lang="ja-JP" altLang="en-US" sz="1000" dirty="0">
              <a:solidFill>
                <a:schemeClr val="tx1"/>
              </a:solidFill>
            </a:endParaRPr>
          </a:p>
        </p:txBody>
      </p:sp>
      <p:pic>
        <p:nvPicPr>
          <p:cNvPr id="3" name="図 2">
            <a:extLst>
              <a:ext uri="{FF2B5EF4-FFF2-40B4-BE49-F238E27FC236}">
                <a16:creationId xmlns:a16="http://schemas.microsoft.com/office/drawing/2014/main" id="{A06F2288-C1ED-36E7-1869-48CC2A103D6D}"/>
              </a:ext>
            </a:extLst>
          </p:cNvPr>
          <p:cNvPicPr>
            <a:picLocks noChangeAspect="1"/>
          </p:cNvPicPr>
          <p:nvPr/>
        </p:nvPicPr>
        <p:blipFill>
          <a:blip r:embed="rId6"/>
          <a:stretch>
            <a:fillRect/>
          </a:stretch>
        </p:blipFill>
        <p:spPr>
          <a:xfrm>
            <a:off x="3412543" y="2153473"/>
            <a:ext cx="1165957" cy="735570"/>
          </a:xfrm>
          <a:prstGeom prst="rect">
            <a:avLst/>
          </a:prstGeom>
        </p:spPr>
      </p:pic>
      <p:sp>
        <p:nvSpPr>
          <p:cNvPr id="5" name="四角形: 角を丸くする 4">
            <a:extLst>
              <a:ext uri="{FF2B5EF4-FFF2-40B4-BE49-F238E27FC236}">
                <a16:creationId xmlns:a16="http://schemas.microsoft.com/office/drawing/2014/main" id="{B5358FBA-97CA-68A4-0962-9435D61F9495}"/>
              </a:ext>
            </a:extLst>
          </p:cNvPr>
          <p:cNvSpPr/>
          <p:nvPr/>
        </p:nvSpPr>
        <p:spPr>
          <a:xfrm>
            <a:off x="3405734" y="2823399"/>
            <a:ext cx="1137960" cy="224638"/>
          </a:xfrm>
          <a:prstGeom prst="roundRect">
            <a:avLst>
              <a:gd name="adj" fmla="val 47891"/>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コメント機能</a:t>
            </a:r>
          </a:p>
        </p:txBody>
      </p:sp>
      <p:pic>
        <p:nvPicPr>
          <p:cNvPr id="24" name="図 23">
            <a:extLst>
              <a:ext uri="{FF2B5EF4-FFF2-40B4-BE49-F238E27FC236}">
                <a16:creationId xmlns:a16="http://schemas.microsoft.com/office/drawing/2014/main" id="{3BF92137-A012-6CF8-1AC8-DD893FC14EE2}"/>
              </a:ext>
            </a:extLst>
          </p:cNvPr>
          <p:cNvPicPr>
            <a:picLocks noChangeAspect="1"/>
          </p:cNvPicPr>
          <p:nvPr/>
        </p:nvPicPr>
        <p:blipFill>
          <a:blip r:embed="rId7"/>
          <a:stretch>
            <a:fillRect/>
          </a:stretch>
        </p:blipFill>
        <p:spPr>
          <a:xfrm>
            <a:off x="7328199" y="1014606"/>
            <a:ext cx="1164437" cy="731583"/>
          </a:xfrm>
          <a:prstGeom prst="rect">
            <a:avLst/>
          </a:prstGeom>
        </p:spPr>
      </p:pic>
      <p:sp>
        <p:nvSpPr>
          <p:cNvPr id="25" name="四角形: 角を丸くする 24">
            <a:extLst>
              <a:ext uri="{FF2B5EF4-FFF2-40B4-BE49-F238E27FC236}">
                <a16:creationId xmlns:a16="http://schemas.microsoft.com/office/drawing/2014/main" id="{40801E56-5595-0450-2B7C-02EE06C86163}"/>
              </a:ext>
            </a:extLst>
          </p:cNvPr>
          <p:cNvSpPr/>
          <p:nvPr/>
        </p:nvSpPr>
        <p:spPr>
          <a:xfrm>
            <a:off x="7245396" y="1065478"/>
            <a:ext cx="1359052" cy="923362"/>
          </a:xfrm>
          <a:prstGeom prst="roundRect">
            <a:avLst>
              <a:gd name="adj" fmla="val 26363"/>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文書作成ソフト</a:t>
            </a:r>
          </a:p>
        </p:txBody>
      </p:sp>
      <p:sp>
        <p:nvSpPr>
          <p:cNvPr id="13" name="正方形/長方形 12">
            <a:extLst>
              <a:ext uri="{FF2B5EF4-FFF2-40B4-BE49-F238E27FC236}">
                <a16:creationId xmlns:a16="http://schemas.microsoft.com/office/drawing/2014/main" id="{6CAE1881-54C9-82C6-C25D-79ECC3956363}"/>
              </a:ext>
            </a:extLst>
          </p:cNvPr>
          <p:cNvSpPr/>
          <p:nvPr/>
        </p:nvSpPr>
        <p:spPr>
          <a:xfrm>
            <a:off x="1243235" y="168241"/>
            <a:ext cx="351036" cy="37109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77C93858-2BAC-4FBD-7044-FFEEC0C3AF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2725" y="2104177"/>
            <a:ext cx="1078517" cy="1044897"/>
          </a:xfrm>
          <a:prstGeom prst="rect">
            <a:avLst/>
          </a:prstGeom>
          <a:noFill/>
          <a:extLst>
            <a:ext uri="{909E8E84-426E-40DD-AFC4-6F175D3DCCD1}">
              <a14:hiddenFill xmlns:a14="http://schemas.microsoft.com/office/drawing/2010/main">
                <a:solidFill>
                  <a:srgbClr val="FFFFFF"/>
                </a:solidFill>
              </a14:hiddenFill>
            </a:ext>
          </a:extLst>
        </p:spPr>
      </p:pic>
      <p:sp>
        <p:nvSpPr>
          <p:cNvPr id="18" name="吹き出し: 角を丸めた四角形 17">
            <a:extLst>
              <a:ext uri="{FF2B5EF4-FFF2-40B4-BE49-F238E27FC236}">
                <a16:creationId xmlns:a16="http://schemas.microsoft.com/office/drawing/2014/main" id="{19EE5130-D8FF-0D04-4560-8A959D9E5448}"/>
              </a:ext>
            </a:extLst>
          </p:cNvPr>
          <p:cNvSpPr/>
          <p:nvPr/>
        </p:nvSpPr>
        <p:spPr>
          <a:xfrm>
            <a:off x="5856807" y="3085662"/>
            <a:ext cx="1811536" cy="3686675"/>
          </a:xfrm>
          <a:prstGeom prst="wedgeRoundRectCallout">
            <a:avLst>
              <a:gd name="adj1" fmla="val -9156"/>
              <a:gd name="adj2" fmla="val -55056"/>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400"/>
              </a:lnSpc>
            </a:pPr>
            <a:endParaRPr lang="en-US" altLang="ja-JP" sz="12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210434C7-9EFF-FB80-DA37-B242D431F9D4}"/>
              </a:ext>
            </a:extLst>
          </p:cNvPr>
          <p:cNvPicPr>
            <a:picLocks noChangeAspect="1"/>
          </p:cNvPicPr>
          <p:nvPr/>
        </p:nvPicPr>
        <p:blipFill>
          <a:blip r:embed="rId6"/>
          <a:stretch>
            <a:fillRect/>
          </a:stretch>
        </p:blipFill>
        <p:spPr>
          <a:xfrm>
            <a:off x="6580880" y="2199191"/>
            <a:ext cx="1165957" cy="735570"/>
          </a:xfrm>
          <a:prstGeom prst="rect">
            <a:avLst/>
          </a:prstGeom>
        </p:spPr>
      </p:pic>
      <p:sp>
        <p:nvSpPr>
          <p:cNvPr id="12" name="四角形: 角を丸くする 11">
            <a:extLst>
              <a:ext uri="{FF2B5EF4-FFF2-40B4-BE49-F238E27FC236}">
                <a16:creationId xmlns:a16="http://schemas.microsoft.com/office/drawing/2014/main" id="{BEF77F59-AE29-F5B8-50AF-A2EFC3C8BB44}"/>
              </a:ext>
            </a:extLst>
          </p:cNvPr>
          <p:cNvSpPr/>
          <p:nvPr/>
        </p:nvSpPr>
        <p:spPr>
          <a:xfrm>
            <a:off x="6796406" y="2881614"/>
            <a:ext cx="889721" cy="223069"/>
          </a:xfrm>
          <a:prstGeom prst="roundRect">
            <a:avLst>
              <a:gd name="adj" fmla="val 47891"/>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編集機能</a:t>
            </a:r>
          </a:p>
        </p:txBody>
      </p:sp>
      <p:pic>
        <p:nvPicPr>
          <p:cNvPr id="30" name="図 29">
            <a:extLst>
              <a:ext uri="{FF2B5EF4-FFF2-40B4-BE49-F238E27FC236}">
                <a16:creationId xmlns:a16="http://schemas.microsoft.com/office/drawing/2014/main" id="{69F0B39C-C2AA-9A0A-6C09-62700B59842C}"/>
              </a:ext>
            </a:extLst>
          </p:cNvPr>
          <p:cNvPicPr>
            <a:picLocks noChangeAspect="1"/>
          </p:cNvPicPr>
          <p:nvPr/>
        </p:nvPicPr>
        <p:blipFill>
          <a:blip r:embed="rId9"/>
          <a:stretch>
            <a:fillRect/>
          </a:stretch>
        </p:blipFill>
        <p:spPr>
          <a:xfrm>
            <a:off x="6843300" y="3212201"/>
            <a:ext cx="723748" cy="3511656"/>
          </a:xfrm>
          <a:prstGeom prst="rect">
            <a:avLst/>
          </a:prstGeom>
        </p:spPr>
      </p:pic>
      <p:sp>
        <p:nvSpPr>
          <p:cNvPr id="31" name="テキスト ボックス 30">
            <a:extLst>
              <a:ext uri="{FF2B5EF4-FFF2-40B4-BE49-F238E27FC236}">
                <a16:creationId xmlns:a16="http://schemas.microsoft.com/office/drawing/2014/main" id="{99F90DEE-6FD7-A29E-D6AD-2AAF9E3C60E2}"/>
              </a:ext>
            </a:extLst>
          </p:cNvPr>
          <p:cNvSpPr txBox="1"/>
          <p:nvPr/>
        </p:nvSpPr>
        <p:spPr>
          <a:xfrm>
            <a:off x="5907480" y="3145112"/>
            <a:ext cx="1005403" cy="3538316"/>
          </a:xfrm>
          <a:prstGeom prst="rect">
            <a:avLst/>
          </a:prstGeom>
          <a:noFill/>
        </p:spPr>
        <p:txBody>
          <a:bodyPr vert="eaVert"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この言葉はやっぱり文を分けて最後に持ってこようかな。倒置にすることで、「あの日の喜び」を強調したい。それから、「あの日」が多くなってしまうから、別の言葉に変えようか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51680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画面に合わせる (4:3)</PresentationFormat>
  <Paragraphs>197</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2021-05-21T04:04:56Z</dcterms:created>
  <dcterms:modified xsi:type="dcterms:W3CDTF">2024-07-29T08:15:54Z</dcterms:modified>
</cp:coreProperties>
</file>