
<file path=[Content_Types].xml><?xml version="1.0" encoding="utf-8"?>
<Types xmlns="http://schemas.openxmlformats.org/package/2006/content-types">
  <Default Extension="jpeg" ContentType="image/jpe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sldIdLst>
    <p:sldId id="257" r:id="rId2"/>
    <p:sldId id="258" r:id="rId3"/>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06F399C-F5F4-4AB9-B8AD-717E53BA38CF}" v="5" dt="2024-07-05T03:01:04.288"/>
    <p1510:client id="{39633673-4183-4D58-B049-FAC2963472D4}" v="1" dt="2024-07-04T12:01:07.41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3" d="100"/>
          <a:sy n="103" d="100"/>
        </p:scale>
        <p:origin x="1530"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11" Type="http://schemas.openxmlformats.org/officeDocument/2006/relationships/customXml" Target="../customXml/item3.xml"/><Relationship Id="rId5" Type="http://schemas.openxmlformats.org/officeDocument/2006/relationships/viewProps" Target="viewProps.xml"/><Relationship Id="rId10" Type="http://schemas.openxmlformats.org/officeDocument/2006/relationships/customXml" Target="../customXml/item2.xml"/><Relationship Id="rId4" Type="http://schemas.openxmlformats.org/officeDocument/2006/relationships/presProps" Target="presProp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06409592-8480-4D82-BF04-4F0F6CC7AB16}" type="datetimeFigureOut">
              <a:rPr kumimoji="1" lang="ja-JP" altLang="en-US" smtClean="0"/>
              <a:t>2024/7/5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958BFA0-F42B-4F53-8B0E-538B6C8B6AF0}" type="slidenum">
              <a:rPr kumimoji="1" lang="ja-JP" altLang="en-US" smtClean="0"/>
              <a:t>‹#›</a:t>
            </a:fld>
            <a:endParaRPr kumimoji="1" lang="ja-JP" altLang="en-US"/>
          </a:p>
        </p:txBody>
      </p:sp>
    </p:spTree>
    <p:extLst>
      <p:ext uri="{BB962C8B-B14F-4D97-AF65-F5344CB8AC3E}">
        <p14:creationId xmlns:p14="http://schemas.microsoft.com/office/powerpoint/2010/main" val="36023149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6409592-8480-4D82-BF04-4F0F6CC7AB16}" type="datetimeFigureOut">
              <a:rPr kumimoji="1" lang="ja-JP" altLang="en-US" smtClean="0"/>
              <a:t>2024/7/5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958BFA0-F42B-4F53-8B0E-538B6C8B6AF0}" type="slidenum">
              <a:rPr kumimoji="1" lang="ja-JP" altLang="en-US" smtClean="0"/>
              <a:t>‹#›</a:t>
            </a:fld>
            <a:endParaRPr kumimoji="1" lang="ja-JP" altLang="en-US"/>
          </a:p>
        </p:txBody>
      </p:sp>
    </p:spTree>
    <p:extLst>
      <p:ext uri="{BB962C8B-B14F-4D97-AF65-F5344CB8AC3E}">
        <p14:creationId xmlns:p14="http://schemas.microsoft.com/office/powerpoint/2010/main" val="35803462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6409592-8480-4D82-BF04-4F0F6CC7AB16}" type="datetimeFigureOut">
              <a:rPr kumimoji="1" lang="ja-JP" altLang="en-US" smtClean="0"/>
              <a:t>2024/7/5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958BFA0-F42B-4F53-8B0E-538B6C8B6AF0}" type="slidenum">
              <a:rPr kumimoji="1" lang="ja-JP" altLang="en-US" smtClean="0"/>
              <a:t>‹#›</a:t>
            </a:fld>
            <a:endParaRPr kumimoji="1" lang="ja-JP" altLang="en-US"/>
          </a:p>
        </p:txBody>
      </p:sp>
    </p:spTree>
    <p:extLst>
      <p:ext uri="{BB962C8B-B14F-4D97-AF65-F5344CB8AC3E}">
        <p14:creationId xmlns:p14="http://schemas.microsoft.com/office/powerpoint/2010/main" val="4095570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6409592-8480-4D82-BF04-4F0F6CC7AB16}" type="datetimeFigureOut">
              <a:rPr kumimoji="1" lang="ja-JP" altLang="en-US" smtClean="0"/>
              <a:t>2024/7/5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958BFA0-F42B-4F53-8B0E-538B6C8B6AF0}" type="slidenum">
              <a:rPr kumimoji="1" lang="ja-JP" altLang="en-US" smtClean="0"/>
              <a:t>‹#›</a:t>
            </a:fld>
            <a:endParaRPr kumimoji="1" lang="ja-JP" altLang="en-US"/>
          </a:p>
        </p:txBody>
      </p:sp>
    </p:spTree>
    <p:extLst>
      <p:ext uri="{BB962C8B-B14F-4D97-AF65-F5344CB8AC3E}">
        <p14:creationId xmlns:p14="http://schemas.microsoft.com/office/powerpoint/2010/main" val="8379163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6409592-8480-4D82-BF04-4F0F6CC7AB16}" type="datetimeFigureOut">
              <a:rPr kumimoji="1" lang="ja-JP" altLang="en-US" smtClean="0"/>
              <a:t>2024/7/5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958BFA0-F42B-4F53-8B0E-538B6C8B6AF0}" type="slidenum">
              <a:rPr kumimoji="1" lang="ja-JP" altLang="en-US" smtClean="0"/>
              <a:t>‹#›</a:t>
            </a:fld>
            <a:endParaRPr kumimoji="1" lang="ja-JP" altLang="en-US"/>
          </a:p>
        </p:txBody>
      </p:sp>
    </p:spTree>
    <p:extLst>
      <p:ext uri="{BB962C8B-B14F-4D97-AF65-F5344CB8AC3E}">
        <p14:creationId xmlns:p14="http://schemas.microsoft.com/office/powerpoint/2010/main" val="6583446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06409592-8480-4D82-BF04-4F0F6CC7AB16}" type="datetimeFigureOut">
              <a:rPr kumimoji="1" lang="ja-JP" altLang="en-US" smtClean="0"/>
              <a:t>2024/7/5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958BFA0-F42B-4F53-8B0E-538B6C8B6AF0}" type="slidenum">
              <a:rPr kumimoji="1" lang="ja-JP" altLang="en-US" smtClean="0"/>
              <a:t>‹#›</a:t>
            </a:fld>
            <a:endParaRPr kumimoji="1" lang="ja-JP" altLang="en-US"/>
          </a:p>
        </p:txBody>
      </p:sp>
    </p:spTree>
    <p:extLst>
      <p:ext uri="{BB962C8B-B14F-4D97-AF65-F5344CB8AC3E}">
        <p14:creationId xmlns:p14="http://schemas.microsoft.com/office/powerpoint/2010/main" val="25712552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06409592-8480-4D82-BF04-4F0F6CC7AB16}" type="datetimeFigureOut">
              <a:rPr kumimoji="1" lang="ja-JP" altLang="en-US" smtClean="0"/>
              <a:t>2024/7/5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958BFA0-F42B-4F53-8B0E-538B6C8B6AF0}" type="slidenum">
              <a:rPr kumimoji="1" lang="ja-JP" altLang="en-US" smtClean="0"/>
              <a:t>‹#›</a:t>
            </a:fld>
            <a:endParaRPr kumimoji="1" lang="ja-JP" altLang="en-US"/>
          </a:p>
        </p:txBody>
      </p:sp>
    </p:spTree>
    <p:extLst>
      <p:ext uri="{BB962C8B-B14F-4D97-AF65-F5344CB8AC3E}">
        <p14:creationId xmlns:p14="http://schemas.microsoft.com/office/powerpoint/2010/main" val="35914274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06409592-8480-4D82-BF04-4F0F6CC7AB16}" type="datetimeFigureOut">
              <a:rPr kumimoji="1" lang="ja-JP" altLang="en-US" smtClean="0"/>
              <a:t>2024/7/5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958BFA0-F42B-4F53-8B0E-538B6C8B6AF0}" type="slidenum">
              <a:rPr kumimoji="1" lang="ja-JP" altLang="en-US" smtClean="0"/>
              <a:t>‹#›</a:t>
            </a:fld>
            <a:endParaRPr kumimoji="1" lang="ja-JP" altLang="en-US"/>
          </a:p>
        </p:txBody>
      </p:sp>
    </p:spTree>
    <p:extLst>
      <p:ext uri="{BB962C8B-B14F-4D97-AF65-F5344CB8AC3E}">
        <p14:creationId xmlns:p14="http://schemas.microsoft.com/office/powerpoint/2010/main" val="38628237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409592-8480-4D82-BF04-4F0F6CC7AB16}" type="datetimeFigureOut">
              <a:rPr kumimoji="1" lang="ja-JP" altLang="en-US" smtClean="0"/>
              <a:t>2024/7/5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958BFA0-F42B-4F53-8B0E-538B6C8B6AF0}" type="slidenum">
              <a:rPr kumimoji="1" lang="ja-JP" altLang="en-US" smtClean="0"/>
              <a:t>‹#›</a:t>
            </a:fld>
            <a:endParaRPr kumimoji="1" lang="ja-JP" altLang="en-US"/>
          </a:p>
        </p:txBody>
      </p:sp>
    </p:spTree>
    <p:extLst>
      <p:ext uri="{BB962C8B-B14F-4D97-AF65-F5344CB8AC3E}">
        <p14:creationId xmlns:p14="http://schemas.microsoft.com/office/powerpoint/2010/main" val="40688755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06409592-8480-4D82-BF04-4F0F6CC7AB16}" type="datetimeFigureOut">
              <a:rPr kumimoji="1" lang="ja-JP" altLang="en-US" smtClean="0"/>
              <a:t>2024/7/5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958BFA0-F42B-4F53-8B0E-538B6C8B6AF0}" type="slidenum">
              <a:rPr kumimoji="1" lang="ja-JP" altLang="en-US" smtClean="0"/>
              <a:t>‹#›</a:t>
            </a:fld>
            <a:endParaRPr kumimoji="1" lang="ja-JP" altLang="en-US"/>
          </a:p>
        </p:txBody>
      </p:sp>
    </p:spTree>
    <p:extLst>
      <p:ext uri="{BB962C8B-B14F-4D97-AF65-F5344CB8AC3E}">
        <p14:creationId xmlns:p14="http://schemas.microsoft.com/office/powerpoint/2010/main" val="6178145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06409592-8480-4D82-BF04-4F0F6CC7AB16}" type="datetimeFigureOut">
              <a:rPr kumimoji="1" lang="ja-JP" altLang="en-US" smtClean="0"/>
              <a:t>2024/7/5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958BFA0-F42B-4F53-8B0E-538B6C8B6AF0}" type="slidenum">
              <a:rPr kumimoji="1" lang="ja-JP" altLang="en-US" smtClean="0"/>
              <a:t>‹#›</a:t>
            </a:fld>
            <a:endParaRPr kumimoji="1" lang="ja-JP" altLang="en-US"/>
          </a:p>
        </p:txBody>
      </p:sp>
    </p:spTree>
    <p:extLst>
      <p:ext uri="{BB962C8B-B14F-4D97-AF65-F5344CB8AC3E}">
        <p14:creationId xmlns:p14="http://schemas.microsoft.com/office/powerpoint/2010/main" val="3412865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409592-8480-4D82-BF04-4F0F6CC7AB16}" type="datetimeFigureOut">
              <a:rPr kumimoji="1" lang="ja-JP" altLang="en-US" smtClean="0"/>
              <a:t>2024/7/5</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58BFA0-F42B-4F53-8B0E-538B6C8B6AF0}" type="slidenum">
              <a:rPr kumimoji="1" lang="ja-JP" altLang="en-US" smtClean="0"/>
              <a:t>‹#›</a:t>
            </a:fld>
            <a:endParaRPr kumimoji="1" lang="ja-JP" altLang="en-US"/>
          </a:p>
        </p:txBody>
      </p:sp>
    </p:spTree>
    <p:extLst>
      <p:ext uri="{BB962C8B-B14F-4D97-AF65-F5344CB8AC3E}">
        <p14:creationId xmlns:p14="http://schemas.microsoft.com/office/powerpoint/2010/main" val="36633433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tmp"/><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8700D9AB-D1B7-BB22-2E9E-7019D25706C2}"/>
              </a:ext>
            </a:extLst>
          </p:cNvPr>
          <p:cNvSpPr txBox="1"/>
          <p:nvPr/>
        </p:nvSpPr>
        <p:spPr>
          <a:xfrm>
            <a:off x="67733" y="203198"/>
            <a:ext cx="3569547" cy="276999"/>
          </a:xfrm>
          <a:prstGeom prst="rect">
            <a:avLst/>
          </a:prstGeom>
          <a:noFill/>
        </p:spPr>
        <p:txBody>
          <a:bodyPr wrap="square" rtlCol="0">
            <a:spAutoFit/>
          </a:bodyPr>
          <a:lstStyle/>
          <a:p>
            <a:r>
              <a:rPr kumimoji="1" lang="ja-JP" altLang="en-US" sz="1200" dirty="0">
                <a:latin typeface="BIZ UDP明朝 Medium" panose="02020500000000000000" pitchFamily="18" charset="-128"/>
                <a:ea typeface="BIZ UDP明朝 Medium" panose="02020500000000000000" pitchFamily="18" charset="-128"/>
              </a:rPr>
              <a:t>支援プログラムの様式パターンのイメージ（参考①）</a:t>
            </a:r>
          </a:p>
        </p:txBody>
      </p:sp>
      <p:sp>
        <p:nvSpPr>
          <p:cNvPr id="7" name="テキスト ボックス 6">
            <a:extLst>
              <a:ext uri="{FF2B5EF4-FFF2-40B4-BE49-F238E27FC236}">
                <a16:creationId xmlns:a16="http://schemas.microsoft.com/office/drawing/2014/main" id="{F3B60152-6248-8212-C762-8973BDF6CACE}"/>
              </a:ext>
            </a:extLst>
          </p:cNvPr>
          <p:cNvSpPr txBox="1"/>
          <p:nvPr/>
        </p:nvSpPr>
        <p:spPr>
          <a:xfrm>
            <a:off x="6200986" y="430317"/>
            <a:ext cx="2038774" cy="246221"/>
          </a:xfrm>
          <a:prstGeom prst="rect">
            <a:avLst/>
          </a:prstGeom>
          <a:noFill/>
        </p:spPr>
        <p:txBody>
          <a:bodyPr wrap="square" rtlCol="0">
            <a:spAutoFit/>
          </a:bodyPr>
          <a:lstStyle/>
          <a:p>
            <a:r>
              <a:rPr kumimoji="1" lang="ja-JP" altLang="en-US" sz="1000" dirty="0">
                <a:latin typeface="BIZ UDP明朝 Medium" panose="02020500000000000000" pitchFamily="18" charset="-128"/>
                <a:ea typeface="BIZ UDP明朝 Medium" panose="02020500000000000000" pitchFamily="18" charset="-128"/>
              </a:rPr>
              <a:t>　</a:t>
            </a:r>
          </a:p>
        </p:txBody>
      </p:sp>
      <p:sp>
        <p:nvSpPr>
          <p:cNvPr id="11" name="テキスト ボックス 10">
            <a:extLst>
              <a:ext uri="{FF2B5EF4-FFF2-40B4-BE49-F238E27FC236}">
                <a16:creationId xmlns:a16="http://schemas.microsoft.com/office/drawing/2014/main" id="{58739FE2-B240-A7D3-D2EC-618CF9881AB7}"/>
              </a:ext>
            </a:extLst>
          </p:cNvPr>
          <p:cNvSpPr txBox="1"/>
          <p:nvPr/>
        </p:nvSpPr>
        <p:spPr>
          <a:xfrm>
            <a:off x="163820" y="509909"/>
            <a:ext cx="4645246" cy="553998"/>
          </a:xfrm>
          <a:prstGeom prst="rect">
            <a:avLst/>
          </a:prstGeom>
          <a:noFill/>
          <a:ln w="12700">
            <a:solidFill>
              <a:schemeClr val="tx1"/>
            </a:solidFill>
            <a:prstDash val="sysDot"/>
          </a:ln>
        </p:spPr>
        <p:txBody>
          <a:bodyPr wrap="square" rtlCol="0">
            <a:spAutoFit/>
          </a:bodyPr>
          <a:lstStyle/>
          <a:p>
            <a:r>
              <a:rPr kumimoji="1" lang="ja-JP" altLang="en-US" sz="1000" dirty="0">
                <a:latin typeface="BIZ UDP明朝 Medium" panose="02020500000000000000" pitchFamily="18" charset="-128"/>
                <a:ea typeface="BIZ UDP明朝 Medium" panose="02020500000000000000" pitchFamily="18" charset="-128"/>
              </a:rPr>
              <a:t>その他パターン①</a:t>
            </a:r>
            <a:endParaRPr kumimoji="1" lang="en-US" altLang="ja-JP" sz="1000" dirty="0">
              <a:latin typeface="BIZ UDP明朝 Medium" panose="02020500000000000000" pitchFamily="18" charset="-128"/>
              <a:ea typeface="BIZ UDP明朝 Medium" panose="02020500000000000000" pitchFamily="18" charset="-128"/>
            </a:endParaRPr>
          </a:p>
          <a:p>
            <a:r>
              <a:rPr kumimoji="1" lang="ja-JP" altLang="en-US" sz="1000" dirty="0">
                <a:latin typeface="BIZ UDP明朝 Medium" panose="02020500000000000000" pitchFamily="18" charset="-128"/>
                <a:ea typeface="BIZ UDP明朝 Medium" panose="02020500000000000000" pitchFamily="18" charset="-128"/>
              </a:rPr>
              <a:t>　例えば、児童発達支援センター等、クラス分けを行っている場合等には、５領域と支援内容の関連性について、それぞれのクラスごとに記載する方法も考えられる。</a:t>
            </a:r>
          </a:p>
        </p:txBody>
      </p:sp>
      <p:graphicFrame>
        <p:nvGraphicFramePr>
          <p:cNvPr id="12" name="表 11">
            <a:extLst>
              <a:ext uri="{FF2B5EF4-FFF2-40B4-BE49-F238E27FC236}">
                <a16:creationId xmlns:a16="http://schemas.microsoft.com/office/drawing/2014/main" id="{41456982-0553-100B-B870-860178D64066}"/>
              </a:ext>
            </a:extLst>
          </p:cNvPr>
          <p:cNvGraphicFramePr>
            <a:graphicFrameLocks noGrp="1"/>
          </p:cNvGraphicFramePr>
          <p:nvPr>
            <p:extLst>
              <p:ext uri="{D42A27DB-BD31-4B8C-83A1-F6EECF244321}">
                <p14:modId xmlns:p14="http://schemas.microsoft.com/office/powerpoint/2010/main" val="2617983551"/>
              </p:ext>
            </p:extLst>
          </p:nvPr>
        </p:nvGraphicFramePr>
        <p:xfrm>
          <a:off x="5263138" y="1107656"/>
          <a:ext cx="4312841" cy="5543759"/>
        </p:xfrm>
        <a:graphic>
          <a:graphicData uri="http://schemas.openxmlformats.org/drawingml/2006/table">
            <a:tbl>
              <a:tblPr/>
              <a:tblGrid>
                <a:gridCol w="510555">
                  <a:extLst>
                    <a:ext uri="{9D8B030D-6E8A-4147-A177-3AD203B41FA5}">
                      <a16:colId xmlns:a16="http://schemas.microsoft.com/office/drawing/2014/main" val="3391102124"/>
                    </a:ext>
                  </a:extLst>
                </a:gridCol>
                <a:gridCol w="665065">
                  <a:extLst>
                    <a:ext uri="{9D8B030D-6E8A-4147-A177-3AD203B41FA5}">
                      <a16:colId xmlns:a16="http://schemas.microsoft.com/office/drawing/2014/main" val="1865678202"/>
                    </a:ext>
                  </a:extLst>
                </a:gridCol>
                <a:gridCol w="362762">
                  <a:extLst>
                    <a:ext uri="{9D8B030D-6E8A-4147-A177-3AD203B41FA5}">
                      <a16:colId xmlns:a16="http://schemas.microsoft.com/office/drawing/2014/main" val="3616466398"/>
                    </a:ext>
                  </a:extLst>
                </a:gridCol>
                <a:gridCol w="362762">
                  <a:extLst>
                    <a:ext uri="{9D8B030D-6E8A-4147-A177-3AD203B41FA5}">
                      <a16:colId xmlns:a16="http://schemas.microsoft.com/office/drawing/2014/main" val="593735955"/>
                    </a:ext>
                  </a:extLst>
                </a:gridCol>
                <a:gridCol w="362762">
                  <a:extLst>
                    <a:ext uri="{9D8B030D-6E8A-4147-A177-3AD203B41FA5}">
                      <a16:colId xmlns:a16="http://schemas.microsoft.com/office/drawing/2014/main" val="783869361"/>
                    </a:ext>
                  </a:extLst>
                </a:gridCol>
                <a:gridCol w="362762">
                  <a:extLst>
                    <a:ext uri="{9D8B030D-6E8A-4147-A177-3AD203B41FA5}">
                      <a16:colId xmlns:a16="http://schemas.microsoft.com/office/drawing/2014/main" val="1912362235"/>
                    </a:ext>
                  </a:extLst>
                </a:gridCol>
                <a:gridCol w="362762">
                  <a:extLst>
                    <a:ext uri="{9D8B030D-6E8A-4147-A177-3AD203B41FA5}">
                      <a16:colId xmlns:a16="http://schemas.microsoft.com/office/drawing/2014/main" val="1350137323"/>
                    </a:ext>
                  </a:extLst>
                </a:gridCol>
                <a:gridCol w="1323411">
                  <a:extLst>
                    <a:ext uri="{9D8B030D-6E8A-4147-A177-3AD203B41FA5}">
                      <a16:colId xmlns:a16="http://schemas.microsoft.com/office/drawing/2014/main" val="2438826329"/>
                    </a:ext>
                  </a:extLst>
                </a:gridCol>
              </a:tblGrid>
              <a:tr h="203581">
                <a:tc gridSpan="4">
                  <a:txBody>
                    <a:bodyPr/>
                    <a:lstStyle/>
                    <a:p>
                      <a:pPr algn="l" fontAlgn="ctr"/>
                      <a:r>
                        <a:rPr lang="ja-JP" altLang="en-US" sz="800" b="0" i="0" u="none" strike="noStrike" dirty="0">
                          <a:solidFill>
                            <a:srgbClr val="000000"/>
                          </a:solidFill>
                          <a:effectLst/>
                          <a:latin typeface="BIZ UDPゴシック" panose="020B0400000000000000" pitchFamily="50" charset="-128"/>
                          <a:ea typeface="BIZ UDPゴシック" panose="020B0400000000000000" pitchFamily="50" charset="-128"/>
                        </a:rPr>
                        <a:t>〇〇事業所　支援プログラム</a:t>
                      </a:r>
                    </a:p>
                  </a:txBody>
                  <a:tcPr marL="3381" marR="3381" marT="3381"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400" b="0" i="0" u="none" strike="noStrike">
                        <a:solidFill>
                          <a:srgbClr val="000000"/>
                        </a:solidFill>
                        <a:effectLst/>
                        <a:latin typeface="游ゴシック" panose="020B0400000000000000" pitchFamily="50" charset="-128"/>
                        <a:ea typeface="游ゴシック" panose="020B0400000000000000" pitchFamily="50" charset="-128"/>
                      </a:endParaRPr>
                    </a:p>
                  </a:txBody>
                  <a:tcPr marL="3381" marR="3381" marT="3381"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ja-JP" altLang="en-US" sz="400" b="0" i="0" u="none" strike="noStrike">
                        <a:solidFill>
                          <a:srgbClr val="000000"/>
                        </a:solidFill>
                        <a:effectLst/>
                        <a:latin typeface="游ゴシック" panose="020B0400000000000000" pitchFamily="50" charset="-128"/>
                        <a:ea typeface="游ゴシック" panose="020B0400000000000000" pitchFamily="50" charset="-128"/>
                      </a:endParaRPr>
                    </a:p>
                  </a:txBody>
                  <a:tcPr marL="3381" marR="3381" marT="3381"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ja-JP" altLang="en-US" sz="400" b="0" i="0" u="none" strike="noStrike">
                        <a:solidFill>
                          <a:srgbClr val="000000"/>
                        </a:solidFill>
                        <a:effectLst/>
                        <a:latin typeface="游ゴシック" panose="020B0400000000000000" pitchFamily="50" charset="-128"/>
                        <a:ea typeface="游ゴシック" panose="020B0400000000000000" pitchFamily="50" charset="-128"/>
                      </a:endParaRPr>
                    </a:p>
                  </a:txBody>
                  <a:tcPr marL="3381" marR="3381" marT="3381"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ctr"/>
                      <a:r>
                        <a:rPr lang="ja-JP" altLang="en-US" sz="700" b="0" i="0" u="none" strike="noStrike" dirty="0">
                          <a:solidFill>
                            <a:srgbClr val="000000"/>
                          </a:solidFill>
                          <a:effectLst/>
                          <a:latin typeface="BIZ UDPゴシック" panose="020B0400000000000000" pitchFamily="50" charset="-128"/>
                          <a:ea typeface="BIZ UDPゴシック" panose="020B0400000000000000" pitchFamily="50" charset="-128"/>
                        </a:rPr>
                        <a:t>作成日　〇年〇月〇日</a:t>
                      </a:r>
                    </a:p>
                  </a:txBody>
                  <a:tcPr marL="3381" marR="3381" marT="3381"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91717774"/>
                  </a:ext>
                </a:extLst>
              </a:tr>
              <a:tr h="203581">
                <a:tc>
                  <a:txBody>
                    <a:bodyPr/>
                    <a:lstStyle/>
                    <a:p>
                      <a:pPr algn="ctr" fontAlgn="ctr"/>
                      <a:r>
                        <a:rPr lang="ja-JP" altLang="en-US" sz="600" b="0" i="0" u="none" strike="noStrike" dirty="0">
                          <a:solidFill>
                            <a:srgbClr val="000000"/>
                          </a:solidFill>
                          <a:effectLst/>
                          <a:latin typeface="BIZ UDPゴシック" panose="020B0400000000000000" pitchFamily="50" charset="-128"/>
                          <a:ea typeface="BIZ UDPゴシック" panose="020B0400000000000000" pitchFamily="50" charset="-128"/>
                        </a:rPr>
                        <a:t>法人理念</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gridSpan="7">
                  <a:txBody>
                    <a:bodyPr/>
                    <a:lstStyle/>
                    <a:p>
                      <a:pPr algn="ctr" fontAlgn="ct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963164199"/>
                  </a:ext>
                </a:extLst>
              </a:tr>
              <a:tr h="203581">
                <a:tc>
                  <a:txBody>
                    <a:bodyPr/>
                    <a:lstStyle/>
                    <a:p>
                      <a:pPr algn="ctr" fontAlgn="ctr"/>
                      <a:r>
                        <a:rPr lang="ja-JP" altLang="en-US" sz="600" b="0" i="0" u="none" strike="noStrike" dirty="0">
                          <a:solidFill>
                            <a:srgbClr val="000000"/>
                          </a:solidFill>
                          <a:effectLst/>
                          <a:latin typeface="BIZ UDPゴシック" panose="020B0400000000000000" pitchFamily="50" charset="-128"/>
                          <a:ea typeface="BIZ UDPゴシック" panose="020B0400000000000000" pitchFamily="50" charset="-128"/>
                        </a:rPr>
                        <a:t>支援方針</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gridSpan="7">
                  <a:txBody>
                    <a:bodyPr/>
                    <a:lstStyle/>
                    <a:p>
                      <a:pPr algn="l" fontAlgn="ct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409272403"/>
                  </a:ext>
                </a:extLst>
              </a:tr>
              <a:tr h="215353">
                <a:tc>
                  <a:txBody>
                    <a:bodyPr/>
                    <a:lstStyle/>
                    <a:p>
                      <a:pPr algn="ctr" fontAlgn="ctr"/>
                      <a:r>
                        <a:rPr lang="ja-JP" altLang="en-US" sz="600" b="0" i="0" u="none" strike="noStrike" dirty="0">
                          <a:solidFill>
                            <a:srgbClr val="000000"/>
                          </a:solidFill>
                          <a:effectLst/>
                          <a:latin typeface="BIZ UDPゴシック" panose="020B0400000000000000" pitchFamily="50" charset="-128"/>
                          <a:ea typeface="BIZ UDPゴシック" panose="020B0400000000000000" pitchFamily="50" charset="-128"/>
                        </a:rPr>
                        <a:t>営業時間</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gridSpan="4">
                  <a:txBody>
                    <a:bodyPr/>
                    <a:lstStyle/>
                    <a:p>
                      <a:pPr algn="ctr" fontAlgn="ct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
                  <a:txBody>
                    <a:bodyPr/>
                    <a:lstStyle/>
                    <a:p>
                      <a:pPr algn="ctr" fontAlgn="ctr"/>
                      <a:r>
                        <a:rPr lang="ja-JP" altLang="en-US" sz="600" b="0" i="0" u="none" strike="noStrike" dirty="0">
                          <a:solidFill>
                            <a:srgbClr val="000000"/>
                          </a:solidFill>
                          <a:effectLst/>
                          <a:latin typeface="BIZ UDPゴシック" panose="020B0400000000000000" pitchFamily="50" charset="-128"/>
                          <a:ea typeface="BIZ UDPゴシック" panose="020B0400000000000000" pitchFamily="50" charset="-128"/>
                        </a:rPr>
                        <a:t>送迎実施の有無</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hMerge="1">
                  <a:txBody>
                    <a:bodyPr/>
                    <a:lstStyle/>
                    <a:p>
                      <a:endParaRPr kumimoji="1" lang="ja-JP" altLang="en-US"/>
                    </a:p>
                  </a:txBody>
                  <a:tcPr/>
                </a:tc>
                <a:tc>
                  <a:txBody>
                    <a:bodyPr/>
                    <a:lstStyle/>
                    <a:p>
                      <a:pPr algn="l" fontAlgn="ctr"/>
                      <a:r>
                        <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09957647"/>
                  </a:ext>
                </a:extLst>
              </a:tr>
              <a:tr h="107676">
                <a:tc>
                  <a:txBody>
                    <a:bodyPr/>
                    <a:lstStyle/>
                    <a:p>
                      <a:pPr algn="ctr" fontAlgn="ct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381" marR="3381" marT="3381"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4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3381" marR="3381" marT="3381"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400" b="0" i="0" u="none" strike="noStrike">
                        <a:solidFill>
                          <a:srgbClr val="000000"/>
                        </a:solidFill>
                        <a:effectLst/>
                        <a:latin typeface="游ゴシック" panose="020B0400000000000000" pitchFamily="50" charset="-128"/>
                        <a:ea typeface="游ゴシック" panose="020B0400000000000000" pitchFamily="50" charset="-128"/>
                      </a:endParaRPr>
                    </a:p>
                  </a:txBody>
                  <a:tcPr marL="3381" marR="3381" marT="3381"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400" b="0" i="0" u="none" strike="noStrike">
                        <a:solidFill>
                          <a:srgbClr val="000000"/>
                        </a:solidFill>
                        <a:effectLst/>
                        <a:latin typeface="游ゴシック" panose="020B0400000000000000" pitchFamily="50" charset="-128"/>
                        <a:ea typeface="游ゴシック" panose="020B0400000000000000" pitchFamily="50" charset="-128"/>
                      </a:endParaRPr>
                    </a:p>
                  </a:txBody>
                  <a:tcPr marL="3381" marR="3381" marT="3381"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400" b="0" i="0" u="none" strike="noStrike">
                        <a:solidFill>
                          <a:srgbClr val="000000"/>
                        </a:solidFill>
                        <a:effectLst/>
                        <a:latin typeface="游ゴシック" panose="020B0400000000000000" pitchFamily="50" charset="-128"/>
                        <a:ea typeface="游ゴシック" panose="020B0400000000000000" pitchFamily="50" charset="-128"/>
                      </a:endParaRPr>
                    </a:p>
                  </a:txBody>
                  <a:tcPr marL="3381" marR="3381" marT="3381"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400" b="0" i="0" u="none" strike="noStrike">
                        <a:solidFill>
                          <a:srgbClr val="000000"/>
                        </a:solidFill>
                        <a:effectLst/>
                        <a:latin typeface="游ゴシック" panose="020B0400000000000000" pitchFamily="50" charset="-128"/>
                        <a:ea typeface="游ゴシック" panose="020B0400000000000000" pitchFamily="50" charset="-128"/>
                      </a:endParaRPr>
                    </a:p>
                  </a:txBody>
                  <a:tcPr marL="3381" marR="3381" marT="3381"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400" b="0" i="0" u="none" strike="noStrike">
                        <a:solidFill>
                          <a:srgbClr val="000000"/>
                        </a:solidFill>
                        <a:effectLst/>
                        <a:latin typeface="游ゴシック" panose="020B0400000000000000" pitchFamily="50" charset="-128"/>
                        <a:ea typeface="游ゴシック" panose="020B0400000000000000" pitchFamily="50" charset="-128"/>
                      </a:endParaRPr>
                    </a:p>
                  </a:txBody>
                  <a:tcPr marL="3381" marR="3381" marT="3381"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400" b="0" i="0" u="none" strike="noStrike">
                        <a:solidFill>
                          <a:srgbClr val="000000"/>
                        </a:solidFill>
                        <a:effectLst/>
                        <a:latin typeface="游ゴシック" panose="020B0400000000000000" pitchFamily="50" charset="-128"/>
                        <a:ea typeface="游ゴシック" panose="020B0400000000000000" pitchFamily="50" charset="-128"/>
                      </a:endParaRPr>
                    </a:p>
                  </a:txBody>
                  <a:tcPr marL="3381" marR="3381" marT="3381"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02974792"/>
                  </a:ext>
                </a:extLst>
              </a:tr>
              <a:tr h="107676">
                <a:tc>
                  <a:txBody>
                    <a:bodyPr/>
                    <a:lstStyle/>
                    <a:p>
                      <a:pPr algn="ctr" fontAlgn="ctr"/>
                      <a:r>
                        <a:rPr lang="ja-JP" altLang="en-US" sz="600" b="0" i="0" u="none" strike="noStrike" dirty="0">
                          <a:solidFill>
                            <a:srgbClr val="000000"/>
                          </a:solidFill>
                          <a:effectLst/>
                          <a:latin typeface="BIZ UDPゴシック" panose="020B0400000000000000" pitchFamily="50" charset="-128"/>
                          <a:ea typeface="BIZ UDPゴシック" panose="020B0400000000000000" pitchFamily="50" charset="-128"/>
                        </a:rPr>
                        <a:t>プログラム</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gridSpan="7">
                  <a:txBody>
                    <a:bodyPr/>
                    <a:lstStyle/>
                    <a:p>
                      <a:pPr algn="ctr" fontAlgn="ct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支援内容（５領域）</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377737130"/>
                  </a:ext>
                </a:extLst>
              </a:tr>
              <a:tr h="577146">
                <a:tc>
                  <a:txBody>
                    <a:bodyPr/>
                    <a:lstStyle/>
                    <a:p>
                      <a:pPr algn="ctr" fontAlgn="ctr"/>
                      <a:r>
                        <a:rPr lang="ja-JP" altLang="en-US" sz="600" b="0" i="0" u="none" strike="noStrike" dirty="0">
                          <a:solidFill>
                            <a:srgbClr val="000000"/>
                          </a:solidFill>
                          <a:effectLst/>
                          <a:latin typeface="BIZ UDPゴシック" panose="020B0400000000000000" pitchFamily="50" charset="-128"/>
                          <a:ea typeface="BIZ UDPゴシック" panose="020B0400000000000000" pitchFamily="50" charset="-128"/>
                        </a:rPr>
                        <a:t>朝の会</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gridSpan="7">
                  <a:txBody>
                    <a:bodyPr/>
                    <a:lstStyle/>
                    <a:p>
                      <a:pPr algn="l" fontAlgn="ctr"/>
                      <a:r>
                        <a:rPr lang="ja-JP" altLang="en-US" sz="600" b="0"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20098971"/>
                  </a:ext>
                </a:extLst>
              </a:tr>
              <a:tr h="447934">
                <a:tc>
                  <a:txBody>
                    <a:bodyPr/>
                    <a:lstStyle/>
                    <a:p>
                      <a:pPr algn="ctr" fontAlgn="ct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リズム</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gridSpan="7">
                  <a:txBody>
                    <a:bodyPr/>
                    <a:lstStyle/>
                    <a:p>
                      <a:pPr algn="l" fontAlgn="ctr"/>
                      <a:r>
                        <a:rPr lang="ja-JP" altLang="en-US" sz="600" b="0"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64840194"/>
                  </a:ext>
                </a:extLst>
              </a:tr>
              <a:tr h="447934">
                <a:tc>
                  <a:txBody>
                    <a:bodyPr/>
                    <a:lstStyle/>
                    <a:p>
                      <a:pPr algn="ctr" fontAlgn="ct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散歩</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gridSpan="7">
                  <a:txBody>
                    <a:bodyPr/>
                    <a:lstStyle/>
                    <a:p>
                      <a:pPr algn="l" fontAlgn="ctr"/>
                      <a:r>
                        <a:rPr lang="ja-JP" altLang="en-US" sz="600" b="0"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054887555"/>
                  </a:ext>
                </a:extLst>
              </a:tr>
              <a:tr h="447934">
                <a:tc>
                  <a:txBody>
                    <a:bodyPr/>
                    <a:lstStyle/>
                    <a:p>
                      <a:pPr algn="ctr" fontAlgn="ct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サーキット</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gridSpan="7">
                  <a:txBody>
                    <a:bodyPr/>
                    <a:lstStyle/>
                    <a:p>
                      <a:pPr algn="ctr" fontAlgn="ctr"/>
                      <a:r>
                        <a:rPr lang="ja-JP" altLang="en-US" sz="600" b="0"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547938814"/>
                  </a:ext>
                </a:extLst>
              </a:tr>
              <a:tr h="447934">
                <a:tc>
                  <a:txBody>
                    <a:bodyPr/>
                    <a:lstStyle/>
                    <a:p>
                      <a:pPr algn="ctr" fontAlgn="ct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アート</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gridSpan="7">
                  <a:txBody>
                    <a:bodyPr/>
                    <a:lstStyle/>
                    <a:p>
                      <a:pPr algn="l" fontAlgn="ctr"/>
                      <a:r>
                        <a:rPr lang="ja-JP" altLang="en-US" sz="600" b="0"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259341911"/>
                  </a:ext>
                </a:extLst>
              </a:tr>
              <a:tr h="447934">
                <a:tc>
                  <a:txBody>
                    <a:bodyPr/>
                    <a:lstStyle/>
                    <a:p>
                      <a:pPr algn="ctr" fontAlgn="ct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給食</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gridSpan="7">
                  <a:txBody>
                    <a:bodyPr/>
                    <a:lstStyle/>
                    <a:p>
                      <a:pPr algn="ctr" fontAlgn="ctr"/>
                      <a:r>
                        <a:rPr lang="ja-JP" altLang="en-US" sz="600" b="0"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22163901"/>
                  </a:ext>
                </a:extLst>
              </a:tr>
              <a:tr h="107676">
                <a:tc gridSpan="8">
                  <a:txBody>
                    <a:bodyPr/>
                    <a:lstStyle/>
                    <a:p>
                      <a:pPr algn="ctr" fontAlgn="ctr"/>
                      <a:r>
                        <a:rPr lang="ja-JP" altLang="en-US" sz="600" b="0" i="0" u="none" strike="noStrike" dirty="0">
                          <a:solidFill>
                            <a:srgbClr val="000000"/>
                          </a:solidFill>
                          <a:effectLst/>
                          <a:latin typeface="BIZ UDPゴシック" panose="020B0400000000000000" pitchFamily="50" charset="-128"/>
                          <a:ea typeface="BIZ UDPゴシック" panose="020B0400000000000000" pitchFamily="50" charset="-128"/>
                        </a:rPr>
                        <a:t>家族支援</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17461307"/>
                  </a:ext>
                </a:extLst>
              </a:tr>
              <a:tr h="229423">
                <a:tc gridSpan="8">
                  <a:txBody>
                    <a:bodyPr/>
                    <a:lstStyle/>
                    <a:p>
                      <a:pPr algn="l" fontAlgn="ctr"/>
                      <a:r>
                        <a:rPr lang="ja-JP" altLang="en-US" sz="600" b="0"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117466532"/>
                  </a:ext>
                </a:extLst>
              </a:tr>
              <a:tr h="107676">
                <a:tc gridSpan="8">
                  <a:txBody>
                    <a:bodyPr/>
                    <a:lstStyle/>
                    <a:p>
                      <a:pPr algn="ctr" fontAlgn="ctr"/>
                      <a:r>
                        <a:rPr lang="ja-JP" altLang="en-US" sz="600" b="0" i="0" u="none" strike="noStrike">
                          <a:solidFill>
                            <a:srgbClr val="000000"/>
                          </a:solidFill>
                          <a:effectLst/>
                          <a:latin typeface="BIZ UDPゴシック" panose="020B0400000000000000" pitchFamily="50" charset="-128"/>
                          <a:ea typeface="BIZ UDPゴシック" panose="020B0400000000000000" pitchFamily="50" charset="-128"/>
                        </a:rPr>
                        <a:t>移行支援</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144156128"/>
                  </a:ext>
                </a:extLst>
              </a:tr>
              <a:tr h="229423">
                <a:tc gridSpan="8">
                  <a:txBody>
                    <a:bodyPr/>
                    <a:lstStyle/>
                    <a:p>
                      <a:pPr algn="l" fontAlgn="ctr"/>
                      <a:r>
                        <a:rPr lang="ja-JP" altLang="en-US" sz="600" b="0"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12300673"/>
                  </a:ext>
                </a:extLst>
              </a:tr>
              <a:tr h="107676">
                <a:tc gridSpan="8">
                  <a:txBody>
                    <a:bodyPr/>
                    <a:lstStyle/>
                    <a:p>
                      <a:pPr algn="ctr" fontAlgn="ctr"/>
                      <a:r>
                        <a:rPr lang="ja-JP" altLang="en-US" sz="600" b="0" i="0" u="none" strike="noStrike" dirty="0">
                          <a:solidFill>
                            <a:srgbClr val="000000"/>
                          </a:solidFill>
                          <a:effectLst/>
                          <a:latin typeface="BIZ UDPゴシック" panose="020B0400000000000000" pitchFamily="50" charset="-128"/>
                          <a:ea typeface="BIZ UDPゴシック" panose="020B0400000000000000" pitchFamily="50" charset="-128"/>
                        </a:rPr>
                        <a:t>地域支援・地域連携</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436177320"/>
                  </a:ext>
                </a:extLst>
              </a:tr>
              <a:tr h="229423">
                <a:tc gridSpan="8">
                  <a:txBody>
                    <a:bodyPr/>
                    <a:lstStyle/>
                    <a:p>
                      <a:pPr algn="l" fontAlgn="ctr"/>
                      <a:r>
                        <a:rPr lang="ja-JP" altLang="en-US" sz="600" b="0"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47387059"/>
                  </a:ext>
                </a:extLst>
              </a:tr>
              <a:tr h="107676">
                <a:tc gridSpan="8">
                  <a:txBody>
                    <a:bodyPr/>
                    <a:lstStyle/>
                    <a:p>
                      <a:pPr algn="ctr" fontAlgn="ctr"/>
                      <a:r>
                        <a:rPr lang="ja-JP" altLang="en-US" sz="600" b="0" i="0" u="none" strike="noStrike" dirty="0">
                          <a:solidFill>
                            <a:srgbClr val="000000"/>
                          </a:solidFill>
                          <a:effectLst/>
                          <a:latin typeface="BIZ UDPゴシック" panose="020B0400000000000000" pitchFamily="50" charset="-128"/>
                          <a:ea typeface="BIZ UDPゴシック" panose="020B0400000000000000" pitchFamily="50" charset="-128"/>
                        </a:rPr>
                        <a:t>職員の質の向上</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435792824"/>
                  </a:ext>
                </a:extLst>
              </a:tr>
              <a:tr h="229423">
                <a:tc gridSpan="8">
                  <a:txBody>
                    <a:bodyPr/>
                    <a:lstStyle/>
                    <a:p>
                      <a:pPr algn="l" fontAlgn="ctr"/>
                      <a:r>
                        <a:rPr lang="ja-JP" altLang="en-US" sz="600" b="0"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008603531"/>
                  </a:ext>
                </a:extLst>
              </a:tr>
              <a:tr h="107676">
                <a:tc gridSpan="8">
                  <a:txBody>
                    <a:bodyPr/>
                    <a:lstStyle/>
                    <a:p>
                      <a:pPr algn="ctr" fontAlgn="ctr"/>
                      <a:r>
                        <a:rPr lang="ja-JP" altLang="en-US" sz="600" b="0" i="0" u="none" strike="noStrike" dirty="0">
                          <a:solidFill>
                            <a:srgbClr val="000000"/>
                          </a:solidFill>
                          <a:effectLst/>
                          <a:latin typeface="BIZ UDPゴシック" panose="020B0400000000000000" pitchFamily="50" charset="-128"/>
                          <a:ea typeface="BIZ UDPゴシック" panose="020B0400000000000000" pitchFamily="50" charset="-128"/>
                        </a:rPr>
                        <a:t>主な行事等</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022437587"/>
                  </a:ext>
                </a:extLst>
              </a:tr>
              <a:tr h="229423">
                <a:tc gridSpan="8">
                  <a:txBody>
                    <a:bodyPr/>
                    <a:lstStyle/>
                    <a:p>
                      <a:pPr algn="l" fontAlgn="ctr"/>
                      <a:r>
                        <a:rPr lang="ja-JP" altLang="en-US" sz="400" b="0"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3381" marR="3381" marT="33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384242099"/>
                  </a:ext>
                </a:extLst>
              </a:tr>
            </a:tbl>
          </a:graphicData>
        </a:graphic>
      </p:graphicFrame>
      <p:graphicFrame>
        <p:nvGraphicFramePr>
          <p:cNvPr id="14" name="表 13">
            <a:extLst>
              <a:ext uri="{FF2B5EF4-FFF2-40B4-BE49-F238E27FC236}">
                <a16:creationId xmlns:a16="http://schemas.microsoft.com/office/drawing/2014/main" id="{DDC31806-97A9-B15A-B9C7-7F690D259483}"/>
              </a:ext>
            </a:extLst>
          </p:cNvPr>
          <p:cNvGraphicFramePr>
            <a:graphicFrameLocks noGrp="1"/>
          </p:cNvGraphicFramePr>
          <p:nvPr>
            <p:extLst>
              <p:ext uri="{D42A27DB-BD31-4B8C-83A1-F6EECF244321}">
                <p14:modId xmlns:p14="http://schemas.microsoft.com/office/powerpoint/2010/main" val="369870860"/>
              </p:ext>
            </p:extLst>
          </p:nvPr>
        </p:nvGraphicFramePr>
        <p:xfrm>
          <a:off x="163820" y="1107656"/>
          <a:ext cx="4789177" cy="5557703"/>
        </p:xfrm>
        <a:graphic>
          <a:graphicData uri="http://schemas.openxmlformats.org/drawingml/2006/table">
            <a:tbl>
              <a:tblPr/>
              <a:tblGrid>
                <a:gridCol w="222165">
                  <a:extLst>
                    <a:ext uri="{9D8B030D-6E8A-4147-A177-3AD203B41FA5}">
                      <a16:colId xmlns:a16="http://schemas.microsoft.com/office/drawing/2014/main" val="651054008"/>
                    </a:ext>
                  </a:extLst>
                </a:gridCol>
                <a:gridCol w="176365">
                  <a:extLst>
                    <a:ext uri="{9D8B030D-6E8A-4147-A177-3AD203B41FA5}">
                      <a16:colId xmlns:a16="http://schemas.microsoft.com/office/drawing/2014/main" val="1379063524"/>
                    </a:ext>
                  </a:extLst>
                </a:gridCol>
                <a:gridCol w="398529">
                  <a:extLst>
                    <a:ext uri="{9D8B030D-6E8A-4147-A177-3AD203B41FA5}">
                      <a16:colId xmlns:a16="http://schemas.microsoft.com/office/drawing/2014/main" val="1296495396"/>
                    </a:ext>
                  </a:extLst>
                </a:gridCol>
                <a:gridCol w="116081">
                  <a:extLst>
                    <a:ext uri="{9D8B030D-6E8A-4147-A177-3AD203B41FA5}">
                      <a16:colId xmlns:a16="http://schemas.microsoft.com/office/drawing/2014/main" val="1520723977"/>
                    </a:ext>
                  </a:extLst>
                </a:gridCol>
                <a:gridCol w="549272">
                  <a:extLst>
                    <a:ext uri="{9D8B030D-6E8A-4147-A177-3AD203B41FA5}">
                      <a16:colId xmlns:a16="http://schemas.microsoft.com/office/drawing/2014/main" val="3461019809"/>
                    </a:ext>
                  </a:extLst>
                </a:gridCol>
                <a:gridCol w="665353">
                  <a:extLst>
                    <a:ext uri="{9D8B030D-6E8A-4147-A177-3AD203B41FA5}">
                      <a16:colId xmlns:a16="http://schemas.microsoft.com/office/drawing/2014/main" val="3247370463"/>
                    </a:ext>
                  </a:extLst>
                </a:gridCol>
                <a:gridCol w="665353">
                  <a:extLst>
                    <a:ext uri="{9D8B030D-6E8A-4147-A177-3AD203B41FA5}">
                      <a16:colId xmlns:a16="http://schemas.microsoft.com/office/drawing/2014/main" val="2326194209"/>
                    </a:ext>
                  </a:extLst>
                </a:gridCol>
                <a:gridCol w="665353">
                  <a:extLst>
                    <a:ext uri="{9D8B030D-6E8A-4147-A177-3AD203B41FA5}">
                      <a16:colId xmlns:a16="http://schemas.microsoft.com/office/drawing/2014/main" val="2723175467"/>
                    </a:ext>
                  </a:extLst>
                </a:gridCol>
                <a:gridCol w="665353">
                  <a:extLst>
                    <a:ext uri="{9D8B030D-6E8A-4147-A177-3AD203B41FA5}">
                      <a16:colId xmlns:a16="http://schemas.microsoft.com/office/drawing/2014/main" val="2819720185"/>
                    </a:ext>
                  </a:extLst>
                </a:gridCol>
                <a:gridCol w="665353">
                  <a:extLst>
                    <a:ext uri="{9D8B030D-6E8A-4147-A177-3AD203B41FA5}">
                      <a16:colId xmlns:a16="http://schemas.microsoft.com/office/drawing/2014/main" val="3903579551"/>
                    </a:ext>
                  </a:extLst>
                </a:gridCol>
              </a:tblGrid>
              <a:tr h="209346">
                <a:tc gridSpan="10">
                  <a:txBody>
                    <a:bodyPr/>
                    <a:lstStyle/>
                    <a:p>
                      <a:pPr algn="ctr" fontAlgn="ctr"/>
                      <a:r>
                        <a:rPr lang="ja-JP" altLang="en-US" sz="800" b="1" i="0" u="none" strike="noStrike" dirty="0">
                          <a:solidFill>
                            <a:srgbClr val="000000"/>
                          </a:solidFill>
                          <a:effectLst/>
                          <a:latin typeface="BIZ UDPゴシック" panose="020B0400000000000000" pitchFamily="50" charset="-128"/>
                          <a:ea typeface="BIZ UDPゴシック" panose="020B0400000000000000" pitchFamily="50" charset="-128"/>
                        </a:rPr>
                        <a:t>〇〇事業所　支援プログラム　</a:t>
                      </a:r>
                    </a:p>
                  </a:txBody>
                  <a:tcPr marL="2074" marR="2074" marT="2074"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669945885"/>
                  </a:ext>
                </a:extLst>
              </a:tr>
              <a:tr h="167477">
                <a:tc gridSpan="3">
                  <a:txBody>
                    <a:bodyPr/>
                    <a:lstStyle/>
                    <a:p>
                      <a:pPr algn="ctr"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営業時間</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hMerge="1">
                  <a:txBody>
                    <a:bodyPr/>
                    <a:lstStyle/>
                    <a:p>
                      <a:endParaRPr kumimoji="1" lang="ja-JP" altLang="en-US"/>
                    </a:p>
                  </a:txBody>
                  <a:tcPr/>
                </a:tc>
                <a:tc hMerge="1">
                  <a:txBody>
                    <a:bodyPr/>
                    <a:lstStyle/>
                    <a:p>
                      <a:endParaRPr kumimoji="1" lang="ja-JP" altLang="en-US"/>
                    </a:p>
                  </a:txBody>
                  <a:tcPr/>
                </a:tc>
                <a:tc gridSpan="2">
                  <a:txBody>
                    <a:bodyPr/>
                    <a:lstStyle/>
                    <a:p>
                      <a:pPr algn="ctr" fontAlgn="ctr"/>
                      <a:r>
                        <a:rPr lang="ja-JP" altLang="en-US" sz="4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ja-JP" altLang="en-US" sz="400" b="1"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tcPr>
                </a:tc>
                <a:tc>
                  <a:txBody>
                    <a:bodyPr/>
                    <a:lstStyle/>
                    <a:p>
                      <a:pPr algn="ctr" fontAlgn="ctr"/>
                      <a:r>
                        <a:rPr lang="ja-JP" altLang="en-US" sz="4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tcPr>
                </a:tc>
                <a:tc>
                  <a:txBody>
                    <a:bodyPr/>
                    <a:lstStyle/>
                    <a:p>
                      <a:pPr algn="ctr" fontAlgn="ctr"/>
                      <a:r>
                        <a:rPr lang="ja-JP" altLang="en-US" sz="4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送迎実施の有無</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a:txBody>
                    <a:bodyPr/>
                    <a:lstStyle/>
                    <a:p>
                      <a:pPr algn="ctr" fontAlgn="ctr"/>
                      <a:r>
                        <a:rPr lang="ja-JP" altLang="en-US" sz="4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4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70971766"/>
                  </a:ext>
                </a:extLst>
              </a:tr>
              <a:tr h="167477">
                <a:tc gridSpan="3">
                  <a:txBody>
                    <a:bodyPr/>
                    <a:lstStyle/>
                    <a:p>
                      <a:pPr algn="ctr"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法人理念</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hMerge="1">
                  <a:txBody>
                    <a:bodyPr/>
                    <a:lstStyle/>
                    <a:p>
                      <a:endParaRPr kumimoji="1" lang="ja-JP" altLang="en-US"/>
                    </a:p>
                  </a:txBody>
                  <a:tcPr/>
                </a:tc>
                <a:tc hMerge="1">
                  <a:txBody>
                    <a:bodyPr/>
                    <a:lstStyle/>
                    <a:p>
                      <a:endParaRPr kumimoji="1" lang="ja-JP" altLang="en-US"/>
                    </a:p>
                  </a:txBody>
                  <a:tcPr/>
                </a:tc>
                <a:tc gridSpan="7">
                  <a:txBody>
                    <a:bodyPr/>
                    <a:lstStyle/>
                    <a:p>
                      <a:pPr algn="l" fontAlgn="ctr"/>
                      <a:r>
                        <a:rPr lang="ja-JP" altLang="en-US" sz="4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lnT w="6350" cap="flat" cmpd="sng" algn="ctr">
                      <a:solidFill>
                        <a:srgbClr val="000000"/>
                      </a:solidFill>
                      <a:prstDash val="solid"/>
                      <a:round/>
                      <a:headEnd type="none" w="med" len="med"/>
                      <a:tailEnd type="none" w="med" len="med"/>
                    </a:lnT>
                  </a:tcPr>
                </a:tc>
                <a:tc hMerge="1">
                  <a:txBody>
                    <a:bodyPr/>
                    <a:lstStyle/>
                    <a:p>
                      <a:endParaRPr kumimoji="1" lang="ja-JP" altLang="en-US"/>
                    </a:p>
                  </a:txBody>
                  <a:tcPr>
                    <a:lnT w="635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678801042"/>
                  </a:ext>
                </a:extLst>
              </a:tr>
              <a:tr h="167477">
                <a:tc gridSpan="3">
                  <a:txBody>
                    <a:bodyPr/>
                    <a:lstStyle/>
                    <a:p>
                      <a:pPr algn="ctr"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支援方針</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hMerge="1">
                  <a:txBody>
                    <a:bodyPr/>
                    <a:lstStyle/>
                    <a:p>
                      <a:endParaRPr kumimoji="1" lang="ja-JP" altLang="en-US"/>
                    </a:p>
                  </a:txBody>
                  <a:tcPr/>
                </a:tc>
                <a:tc hMerge="1">
                  <a:txBody>
                    <a:bodyPr/>
                    <a:lstStyle/>
                    <a:p>
                      <a:endParaRPr kumimoji="1" lang="ja-JP" altLang="en-US"/>
                    </a:p>
                  </a:txBody>
                  <a:tcPr/>
                </a:tc>
                <a:tc gridSpan="7">
                  <a:txBody>
                    <a:bodyPr/>
                    <a:lstStyle/>
                    <a:p>
                      <a:pPr algn="l" fontAlgn="ctr"/>
                      <a:r>
                        <a:rPr lang="ja-JP" altLang="en-US" sz="4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822299945"/>
                  </a:ext>
                </a:extLst>
              </a:tr>
              <a:tr h="191028">
                <a:tc gridSpan="10">
                  <a:txBody>
                    <a:bodyPr/>
                    <a:lstStyle/>
                    <a:p>
                      <a:pPr algn="ctr"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支援内容</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174470034"/>
                  </a:ext>
                </a:extLst>
              </a:tr>
              <a:tr h="170094">
                <a:tc gridSpan="4">
                  <a:txBody>
                    <a:bodyPr/>
                    <a:lstStyle/>
                    <a:p>
                      <a:pPr algn="l" fontAlgn="ctr"/>
                      <a:b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b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　対象児</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6350" cap="flat" cmpd="sng" algn="ctr">
                      <a:solidFill>
                        <a:srgbClr val="000000"/>
                      </a:solidFill>
                      <a:prstDash val="solid"/>
                      <a:round/>
                      <a:headEnd type="none" w="med" len="med"/>
                      <a:tailEnd type="none" w="med" len="med"/>
                    </a:lnTlToBr>
                    <a:solidFill>
                      <a:srgbClr val="EDEDED"/>
                    </a:solidFill>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r>
                        <a:rPr lang="en-US" altLang="ja-JP" sz="600" b="1" i="0" u="none" strike="noStrike">
                          <a:solidFill>
                            <a:srgbClr val="000000"/>
                          </a:solidFill>
                          <a:effectLst/>
                          <a:latin typeface="BIZ UDPゴシック" panose="020B0400000000000000" pitchFamily="50" charset="-128"/>
                          <a:ea typeface="BIZ UDPゴシック" panose="020B0400000000000000" pitchFamily="50" charset="-128"/>
                        </a:rPr>
                        <a:t>Ⅰ</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a:r>
                        <a:rPr lang="en-US" altLang="ja-JP" sz="600" b="1" i="0" u="none" strike="noStrike" dirty="0">
                          <a:solidFill>
                            <a:srgbClr val="000000"/>
                          </a:solidFill>
                          <a:effectLst/>
                          <a:latin typeface="BIZ UDPゴシック" panose="020B0400000000000000" pitchFamily="50" charset="-128"/>
                          <a:ea typeface="BIZ UDPゴシック" panose="020B0400000000000000" pitchFamily="50" charset="-128"/>
                        </a:rPr>
                        <a:t>Ⅰ</a:t>
                      </a:r>
                      <a:endParaRPr kumimoji="1" lang="ja-JP" altLang="en-US" dirty="0"/>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gridSpan="2">
                  <a:txBody>
                    <a:bodyPr/>
                    <a:lstStyle/>
                    <a:p>
                      <a:pPr algn="ctr" fontAlgn="ctr"/>
                      <a:r>
                        <a:rPr lang="en-US" altLang="ja-JP" sz="600" b="1" i="0" u="none" strike="noStrike">
                          <a:solidFill>
                            <a:srgbClr val="000000"/>
                          </a:solidFill>
                          <a:effectLst/>
                          <a:latin typeface="BIZ UDPゴシック" panose="020B0400000000000000" pitchFamily="50" charset="-128"/>
                          <a:ea typeface="BIZ UDPゴシック" panose="020B0400000000000000" pitchFamily="50" charset="-128"/>
                        </a:rPr>
                        <a:t>Ⅱ</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2">
                  <a:txBody>
                    <a:bodyPr/>
                    <a:lstStyle/>
                    <a:p>
                      <a:pPr algn="ctr" fontAlgn="ctr"/>
                      <a:r>
                        <a:rPr lang="en-US" altLang="ja-JP" sz="600" b="1" i="0" u="none" strike="noStrike" dirty="0">
                          <a:solidFill>
                            <a:srgbClr val="000000"/>
                          </a:solidFill>
                          <a:effectLst/>
                          <a:latin typeface="BIZ UDPゴシック" panose="020B0400000000000000" pitchFamily="50" charset="-128"/>
                          <a:ea typeface="BIZ UDPゴシック" panose="020B0400000000000000" pitchFamily="50" charset="-128"/>
                        </a:rPr>
                        <a:t>Ⅲ</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749151921"/>
                  </a:ext>
                </a:extLst>
              </a:tr>
              <a:tr h="167477">
                <a:tc gridSpan="4">
                  <a:txBody>
                    <a:bodyPr/>
                    <a:lstStyle/>
                    <a:p>
                      <a:pPr algn="l" fontAlgn="ctr"/>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項目</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6350" cap="flat" cmpd="sng" algn="ctr">
                      <a:solidFill>
                        <a:srgbClr val="000000"/>
                      </a:solidFill>
                      <a:prstDash val="solid"/>
                      <a:round/>
                      <a:headEnd type="none" w="med" len="med"/>
                      <a:tailEnd type="none" w="med" len="med"/>
                    </a:lnTlToBr>
                    <a:solidFill>
                      <a:srgbClr val="EDEDED"/>
                    </a:solidFill>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０歳・１歳・２歳児（〇〇クラス）</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０歳・１歳・２歳児（〇〇クラス）</a:t>
                      </a:r>
                      <a:endParaRPr kumimoji="1" lang="ja-JP" altLang="en-US" dirty="0"/>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gridSpan="2">
                  <a:txBody>
                    <a:bodyPr/>
                    <a:lstStyle/>
                    <a:p>
                      <a:pPr algn="ctr"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３歳・４歳・５歳児（〇〇クラス）</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2">
                  <a:txBody>
                    <a:bodyPr/>
                    <a:lstStyle/>
                    <a:p>
                      <a:pPr algn="ctr"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３歳・４歳・５歳児（○〇クラス）</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3683441845"/>
                  </a:ext>
                </a:extLst>
              </a:tr>
              <a:tr h="223128">
                <a:tc rowSpan="10">
                  <a:txBody>
                    <a:bodyPr/>
                    <a:lstStyle/>
                    <a:p>
                      <a:pPr algn="ctr"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本人支援</a:t>
                      </a:r>
                    </a:p>
                  </a:txBody>
                  <a:tcPr marL="2074" marR="2074" marT="2074"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rowSpan="2" gridSpan="3">
                  <a:txBody>
                    <a:bodyPr/>
                    <a:lstStyle/>
                    <a:p>
                      <a:pPr algn="ctr"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健康・生活</a:t>
                      </a:r>
                      <a:endParaRPr lang="ja-JP" altLang="en-US" sz="500" b="1"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rowSpan="2" hMerge="1">
                  <a:txBody>
                    <a:bodyPr/>
                    <a:lstStyle/>
                    <a:p>
                      <a:pPr algn="ctr" fontAlgn="ctr"/>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健康・生活</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rowSpan="2" hMerge="1">
                  <a:txBody>
                    <a:bodyPr/>
                    <a:lstStyle/>
                    <a:p>
                      <a:pPr algn="l"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6">
                  <a:txBody>
                    <a:bodyPr/>
                    <a:lstStyle/>
                    <a:p>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a:t>
                      </a:r>
                      <a:endParaRPr kumimoji="1" lang="ja-JP" altLang="en-US"/>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26104853"/>
                  </a:ext>
                </a:extLst>
              </a:tr>
              <a:tr h="223128">
                <a:tc vMerge="1">
                  <a:txBody>
                    <a:bodyPr/>
                    <a:lstStyle/>
                    <a:p>
                      <a:endParaRPr kumimoji="1" lang="ja-JP" altLang="en-US"/>
                    </a:p>
                  </a:txBody>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pPr algn="l" fontAlgn="ctr"/>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a:t>
                      </a:r>
                      <a:endParaRPr kumimoji="1" lang="ja-JP" altLang="en-US"/>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gridSpan="2">
                  <a:txBody>
                    <a:bodyPr/>
                    <a:lstStyle/>
                    <a:p>
                      <a:pPr algn="l" fontAlgn="ctr"/>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2">
                  <a:txBody>
                    <a:bodyPr/>
                    <a:lstStyle/>
                    <a:p>
                      <a:pPr algn="l" fontAlgn="ctr"/>
                      <a:r>
                        <a:rPr lang="ja-JP" altLang="en-US" sz="4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1497209578"/>
                  </a:ext>
                </a:extLst>
              </a:tr>
              <a:tr h="223128">
                <a:tc vMerge="1">
                  <a:txBody>
                    <a:bodyPr/>
                    <a:lstStyle/>
                    <a:p>
                      <a:endParaRPr kumimoji="1" lang="ja-JP" altLang="en-US"/>
                    </a:p>
                  </a:txBody>
                  <a:tcPr/>
                </a:tc>
                <a:tc rowSpan="2" gridSpan="3">
                  <a:txBody>
                    <a:bodyPr/>
                    <a:lstStyle/>
                    <a:p>
                      <a:pPr 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運動・感覚</a:t>
                      </a:r>
                      <a:endParaRPr kumimoji="1" lang="ja-JP" altLang="en-US" dirty="0"/>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rowSpan="2" hMerge="1">
                  <a:txBody>
                    <a:bodyPr/>
                    <a:lstStyle/>
                    <a:p>
                      <a:pPr algn="ctr" fontAlgn="ctr"/>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運動・感覚</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rowSpan="2" hMerge="1">
                  <a:txBody>
                    <a:bodyPr/>
                    <a:lstStyle/>
                    <a:p>
                      <a:pPr algn="l"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6">
                  <a:txBody>
                    <a:bodyPr/>
                    <a:lstStyle/>
                    <a:p>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a:t>
                      </a:r>
                      <a:endParaRPr kumimoji="1" lang="ja-JP" altLang="en-US"/>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867448027"/>
                  </a:ext>
                </a:extLst>
              </a:tr>
              <a:tr h="223128">
                <a:tc vMerge="1">
                  <a:txBody>
                    <a:bodyPr/>
                    <a:lstStyle/>
                    <a:p>
                      <a:endParaRPr kumimoji="1" lang="ja-JP" altLang="en-US"/>
                    </a:p>
                  </a:txBody>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pPr algn="l"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a:t>
                      </a:r>
                      <a:endParaRPr kumimoji="1" lang="ja-JP" altLang="en-US"/>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gridSpan="2">
                  <a:txBody>
                    <a:bodyPr/>
                    <a:lstStyle/>
                    <a:p>
                      <a:pPr algn="l" fontAlgn="ctr"/>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2">
                  <a:txBody>
                    <a:bodyPr/>
                    <a:lstStyle/>
                    <a:p>
                      <a:pPr algn="l" fontAlgn="ctr"/>
                      <a:r>
                        <a:rPr lang="ja-JP" altLang="en-US" sz="4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730346149"/>
                  </a:ext>
                </a:extLst>
              </a:tr>
              <a:tr h="223128">
                <a:tc vMerge="1">
                  <a:txBody>
                    <a:bodyPr/>
                    <a:lstStyle/>
                    <a:p>
                      <a:endParaRPr kumimoji="1" lang="ja-JP" altLang="en-US"/>
                    </a:p>
                  </a:txBody>
                  <a:tcPr/>
                </a:tc>
                <a:tc rowSpan="2" gridSpan="3">
                  <a:txBody>
                    <a:bodyPr/>
                    <a:lstStyle/>
                    <a:p>
                      <a:pPr 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認知・行動</a:t>
                      </a:r>
                      <a:endParaRPr kumimoji="1" lang="ja-JP" altLang="en-US" dirty="0"/>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rowSpan="2" hMerge="1">
                  <a:txBody>
                    <a:bodyPr/>
                    <a:lstStyle/>
                    <a:p>
                      <a:pPr algn="ctr" fontAlgn="ctr"/>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認知・行動</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rowSpan="2" hMerge="1">
                  <a:txBody>
                    <a:bodyPr/>
                    <a:lstStyle/>
                    <a:p>
                      <a:pPr algn="l" fontAlgn="ctr"/>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6">
                  <a:txBody>
                    <a:bodyPr/>
                    <a:lstStyle/>
                    <a:p>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a:t>
                      </a:r>
                      <a:endParaRPr kumimoji="1" lang="ja-JP" altLang="en-US"/>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809513360"/>
                  </a:ext>
                </a:extLst>
              </a:tr>
              <a:tr h="223128">
                <a:tc vMerge="1">
                  <a:txBody>
                    <a:bodyPr/>
                    <a:lstStyle/>
                    <a:p>
                      <a:endParaRPr kumimoji="1" lang="ja-JP" altLang="en-US"/>
                    </a:p>
                  </a:txBody>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pPr algn="l"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a:t>
                      </a:r>
                      <a:endParaRPr kumimoji="1" lang="ja-JP" altLang="en-US"/>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gridSpan="2">
                  <a:txBody>
                    <a:bodyPr/>
                    <a:lstStyle/>
                    <a:p>
                      <a:pPr algn="l" fontAlgn="ctr"/>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2">
                  <a:txBody>
                    <a:bodyPr/>
                    <a:lstStyle/>
                    <a:p>
                      <a:pPr algn="l" fontAlgn="ctr"/>
                      <a:r>
                        <a:rPr lang="ja-JP" altLang="en-US" sz="4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872636778"/>
                  </a:ext>
                </a:extLst>
              </a:tr>
              <a:tr h="223128">
                <a:tc vMerge="1">
                  <a:txBody>
                    <a:bodyPr/>
                    <a:lstStyle/>
                    <a:p>
                      <a:endParaRPr kumimoji="1" lang="ja-JP" altLang="en-US"/>
                    </a:p>
                  </a:txBody>
                  <a:tcPr/>
                </a:tc>
                <a:tc rowSpan="2" gridSpan="3">
                  <a:txBody>
                    <a:bodyPr/>
                    <a:lstStyle/>
                    <a:p>
                      <a:pPr 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言語</a:t>
                      </a:r>
                      <a:endParaRPr lang="en-US" altLang="ja-JP" sz="600" b="1" i="0" u="none" strike="noStrike" dirty="0">
                        <a:solidFill>
                          <a:srgbClr val="000000"/>
                        </a:solidFill>
                        <a:effectLst/>
                        <a:latin typeface="BIZ UDPゴシック" panose="020B0400000000000000" pitchFamily="50" charset="-128"/>
                        <a:ea typeface="BIZ UDPゴシック" panose="020B0400000000000000" pitchFamily="50" charset="-128"/>
                      </a:endParaRPr>
                    </a:p>
                    <a:p>
                      <a:pPr 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コミュニケーション</a:t>
                      </a:r>
                      <a:endParaRPr kumimoji="1" lang="ja-JP" altLang="en-US" dirty="0"/>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rowSpan="2" hMerge="1">
                  <a:txBody>
                    <a:bodyPr/>
                    <a:lstStyle/>
                    <a:p>
                      <a:pPr algn="ctr" fontAlgn="ctr"/>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言語・コミュニケーション</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rowSpan="2" hMerge="1">
                  <a:txBody>
                    <a:bodyPr/>
                    <a:lstStyle/>
                    <a:p>
                      <a:pPr algn="l"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6">
                  <a:txBody>
                    <a:bodyPr/>
                    <a:lstStyle/>
                    <a:p>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a:t>
                      </a:r>
                      <a:endParaRPr kumimoji="1" lang="ja-JP" altLang="en-US"/>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756769868"/>
                  </a:ext>
                </a:extLst>
              </a:tr>
              <a:tr h="232897">
                <a:tc vMerge="1">
                  <a:txBody>
                    <a:bodyPr/>
                    <a:lstStyle/>
                    <a:p>
                      <a:endParaRPr kumimoji="1" lang="ja-JP" altLang="en-US"/>
                    </a:p>
                  </a:txBody>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pPr algn="l" fontAlgn="ctr"/>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　</a:t>
                      </a:r>
                      <a:endParaRPr kumimoji="1" lang="ja-JP" altLang="en-US" dirty="0"/>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gridSpan="2">
                  <a:txBody>
                    <a:bodyPr/>
                    <a:lstStyle/>
                    <a:p>
                      <a:pPr algn="l" fontAlgn="ctr"/>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2">
                  <a:txBody>
                    <a:bodyPr/>
                    <a:lstStyle/>
                    <a:p>
                      <a:pPr algn="l" fontAlgn="ctr"/>
                      <a:r>
                        <a:rPr lang="ja-JP" altLang="en-US" sz="4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1849459620"/>
                  </a:ext>
                </a:extLst>
              </a:tr>
              <a:tr h="223128">
                <a:tc vMerge="1">
                  <a:txBody>
                    <a:bodyPr/>
                    <a:lstStyle/>
                    <a:p>
                      <a:endParaRPr kumimoji="1" lang="ja-JP" altLang="en-US"/>
                    </a:p>
                  </a:txBody>
                  <a:tcPr/>
                </a:tc>
                <a:tc rowSpan="2" gridSpan="3">
                  <a:txBody>
                    <a:bodyPr/>
                    <a:lstStyle/>
                    <a:p>
                      <a:pPr 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人間関係・社会性</a:t>
                      </a:r>
                      <a:endParaRPr kumimoji="1" lang="ja-JP" altLang="en-US" dirty="0"/>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rowSpan="2" hMerge="1">
                  <a:txBody>
                    <a:bodyPr/>
                    <a:lstStyle/>
                    <a:p>
                      <a:pPr algn="ctr" fontAlgn="ctr"/>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人間関係・社会性</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rowSpan="2" hMerge="1">
                  <a:txBody>
                    <a:bodyPr/>
                    <a:lstStyle/>
                    <a:p>
                      <a:pPr algn="l"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6">
                  <a:txBody>
                    <a:bodyPr/>
                    <a:lstStyle/>
                    <a:p>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　</a:t>
                      </a:r>
                      <a:endParaRPr kumimoji="1" lang="ja-JP" altLang="en-US" dirty="0"/>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976841586"/>
                  </a:ext>
                </a:extLst>
              </a:tr>
              <a:tr h="223128">
                <a:tc vMerge="1">
                  <a:txBody>
                    <a:bodyPr/>
                    <a:lstStyle/>
                    <a:p>
                      <a:endParaRPr kumimoji="1" lang="ja-JP" altLang="en-US"/>
                    </a:p>
                  </a:txBody>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pPr algn="l"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a:t>
                      </a:r>
                      <a:endParaRPr kumimoji="1" lang="ja-JP" altLang="en-US"/>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gridSpan="2">
                  <a:txBody>
                    <a:bodyPr/>
                    <a:lstStyle/>
                    <a:p>
                      <a:pPr algn="l" fontAlgn="ctr"/>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2">
                  <a:txBody>
                    <a:bodyPr/>
                    <a:lstStyle/>
                    <a:p>
                      <a:pPr algn="l" fontAlgn="ctr"/>
                      <a:r>
                        <a:rPr lang="ja-JP" altLang="en-US" sz="4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1057146299"/>
                  </a:ext>
                </a:extLst>
              </a:tr>
              <a:tr h="223128">
                <a:tc rowSpan="2" gridSpan="4">
                  <a:txBody>
                    <a:bodyPr/>
                    <a:lstStyle/>
                    <a:p>
                      <a:pPr algn="ctr"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地域支援・地域連携</a:t>
                      </a:r>
                      <a:b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br>
                      <a:r>
                        <a:rPr lang="ja-JP" altLang="en-US" sz="500" b="1" i="0" u="none" strike="noStrike" dirty="0">
                          <a:solidFill>
                            <a:srgbClr val="000000"/>
                          </a:solidFill>
                          <a:effectLst/>
                          <a:latin typeface="BIZ UDPゴシック" panose="020B0400000000000000" pitchFamily="50" charset="-128"/>
                          <a:ea typeface="BIZ UDPゴシック" panose="020B0400000000000000" pitchFamily="50" charset="-128"/>
                        </a:rPr>
                        <a:t>（地域交流・園外活動）</a:t>
                      </a:r>
                      <a:endPar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pPr algn="l" fontAlgn="ctr"/>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6">
                  <a:txBody>
                    <a:bodyPr/>
                    <a:lstStyle/>
                    <a:p>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　</a:t>
                      </a:r>
                      <a:endParaRPr kumimoji="1" lang="ja-JP" altLang="en-US" dirty="0"/>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502110625"/>
                  </a:ext>
                </a:extLst>
              </a:tr>
              <a:tr h="223128">
                <a:tc gridSpan="4"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pPr algn="l"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a:t>
                      </a:r>
                      <a:endParaRPr kumimoji="1" lang="ja-JP" altLang="en-US"/>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2">
                  <a:txBody>
                    <a:bodyPr/>
                    <a:lstStyle/>
                    <a:p>
                      <a:pPr algn="l" fontAlgn="ctr"/>
                      <a:r>
                        <a:rPr lang="ja-JP" altLang="en-US" sz="4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1913221970"/>
                  </a:ext>
                </a:extLst>
              </a:tr>
              <a:tr h="223128">
                <a:tc rowSpan="2" gridSpan="4">
                  <a:txBody>
                    <a:bodyPr/>
                    <a:lstStyle/>
                    <a:p>
                      <a:pPr algn="ctr" fontAlgn="ctr"/>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移行支援</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pPr algn="l"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6">
                  <a:txBody>
                    <a:bodyPr/>
                    <a:lstStyle/>
                    <a:p>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a:t>
                      </a:r>
                      <a:endParaRPr kumimoji="1" lang="ja-JP" altLang="en-US"/>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838503433"/>
                  </a:ext>
                </a:extLst>
              </a:tr>
              <a:tr h="223128">
                <a:tc gridSpan="4"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pPr algn="l" fontAlgn="ctr"/>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a:t>
                      </a:r>
                      <a:endParaRPr kumimoji="1" lang="ja-JP" altLang="en-US"/>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gridSpan="2">
                  <a:txBody>
                    <a:bodyPr/>
                    <a:lstStyle/>
                    <a:p>
                      <a:pPr algn="l"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2">
                  <a:txBody>
                    <a:bodyPr/>
                    <a:lstStyle/>
                    <a:p>
                      <a:pPr algn="l" fontAlgn="ctr"/>
                      <a:r>
                        <a:rPr lang="ja-JP" altLang="en-US" sz="4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3680470807"/>
                  </a:ext>
                </a:extLst>
              </a:tr>
              <a:tr h="223128">
                <a:tc rowSpan="2" gridSpan="4">
                  <a:txBody>
                    <a:bodyPr/>
                    <a:lstStyle/>
                    <a:p>
                      <a:pPr algn="ctr" fontAlgn="ctr"/>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家族支援</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pPr algn="l"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6">
                  <a:txBody>
                    <a:bodyPr/>
                    <a:lstStyle/>
                    <a:p>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a:t>
                      </a:r>
                      <a:endParaRPr kumimoji="1" lang="ja-JP" altLang="en-US"/>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169622792"/>
                  </a:ext>
                </a:extLst>
              </a:tr>
              <a:tr h="223128">
                <a:tc gridSpan="4"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pPr algn="l" fontAlgn="ctr"/>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a:t>
                      </a:r>
                      <a:endParaRPr kumimoji="1" lang="ja-JP" altLang="en-US"/>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gridSpan="2">
                  <a:txBody>
                    <a:bodyPr/>
                    <a:lstStyle/>
                    <a:p>
                      <a:pPr algn="l"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2">
                  <a:txBody>
                    <a:bodyPr/>
                    <a:lstStyle/>
                    <a:p>
                      <a:pPr algn="l" fontAlgn="ctr"/>
                      <a:r>
                        <a:rPr lang="ja-JP" altLang="en-US" sz="400" b="1" i="0" u="none" strike="noStrike">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906386967"/>
                  </a:ext>
                </a:extLst>
              </a:tr>
              <a:tr h="223128">
                <a:tc gridSpan="4">
                  <a:txBody>
                    <a:bodyPr/>
                    <a:lstStyle/>
                    <a:p>
                      <a:pPr algn="ctr"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職員の質の向上</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6">
                  <a:txBody>
                    <a:bodyPr/>
                    <a:lstStyle/>
                    <a:p>
                      <a:r>
                        <a:rPr lang="ja-JP" altLang="en-US" sz="600" b="1" i="0" u="none" strike="noStrike">
                          <a:solidFill>
                            <a:srgbClr val="000000"/>
                          </a:solidFill>
                          <a:effectLst/>
                          <a:latin typeface="BIZ UDPゴシック" panose="020B0400000000000000" pitchFamily="50" charset="-128"/>
                          <a:ea typeface="BIZ UDPゴシック" panose="020B0400000000000000" pitchFamily="50" charset="-128"/>
                        </a:rPr>
                        <a:t>　</a:t>
                      </a:r>
                      <a:endParaRPr kumimoji="1" lang="ja-JP" altLang="en-US"/>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351449104"/>
                  </a:ext>
                </a:extLst>
              </a:tr>
              <a:tr h="223128">
                <a:tc gridSpan="4">
                  <a:txBody>
                    <a:bodyPr/>
                    <a:lstStyle/>
                    <a:p>
                      <a:pPr algn="ctr"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主な行事等</a:t>
                      </a: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endPar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6">
                  <a:txBody>
                    <a:bodyPr/>
                    <a:lstStyle/>
                    <a:p>
                      <a:endParaRPr kumimoji="1" lang="ja-JP" altLang="en-US"/>
                    </a:p>
                  </a:txBody>
                  <a:tcPr marL="2074" marR="2074" marT="20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571056347"/>
                  </a:ext>
                </a:extLst>
              </a:tr>
              <a:tr h="223128">
                <a:tc gridSpan="2">
                  <a:txBody>
                    <a:bodyPr/>
                    <a:lstStyle/>
                    <a:p>
                      <a:pPr algn="r" fontAlgn="ctr"/>
                      <a:endParaRPr lang="ja-JP" altLang="en-US" sz="400" b="1"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074" marR="2074" marT="2074" marB="0" anchor="ctr">
                    <a:lnL>
                      <a:noFill/>
                    </a:lnL>
                    <a:lnR>
                      <a:noFill/>
                    </a:lnR>
                    <a:lnT w="6350" cap="flat" cmpd="sng" algn="ctr">
                      <a:solidFill>
                        <a:srgbClr val="000000"/>
                      </a:solidFill>
                      <a:prstDash val="solid"/>
                      <a:round/>
                      <a:headEnd type="none" w="med" len="med"/>
                      <a:tailEnd type="none" w="med" len="med"/>
                    </a:lnT>
                    <a:lnB>
                      <a:noFill/>
                    </a:lnB>
                  </a:tcPr>
                </a:tc>
                <a:tc hMerge="1">
                  <a:txBody>
                    <a:bodyPr/>
                    <a:lstStyle/>
                    <a:p>
                      <a:pPr algn="r" fontAlgn="ctr"/>
                      <a:endParaRPr lang="ja-JP" altLang="en-US" sz="400" b="1"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074" marR="2074" marT="2074" marB="0" anchor="ctr">
                    <a:lnL>
                      <a:noFill/>
                    </a:lnL>
                    <a:lnR>
                      <a:noFill/>
                    </a:lnR>
                    <a:lnT w="6350" cap="flat" cmpd="sng" algn="ctr">
                      <a:solidFill>
                        <a:srgbClr val="000000"/>
                      </a:solidFill>
                      <a:prstDash val="solid"/>
                      <a:round/>
                      <a:headEnd type="none" w="med" len="med"/>
                      <a:tailEnd type="none" w="med" len="med"/>
                    </a:lnT>
                    <a:lnB>
                      <a:noFill/>
                    </a:lnB>
                  </a:tcPr>
                </a:tc>
                <a:tc gridSpan="2">
                  <a:txBody>
                    <a:bodyPr/>
                    <a:lstStyle/>
                    <a:p>
                      <a:pPr algn="r" fontAlgn="ctr"/>
                      <a:endParaRPr lang="ja-JP" altLang="en-US" sz="400" b="1"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2074" marR="2074" marT="2074" marB="0" anchor="ctr">
                    <a:lnL>
                      <a:noFill/>
                    </a:lnL>
                    <a:lnR>
                      <a:noFill/>
                    </a:lnR>
                    <a:lnT w="6350" cap="flat" cmpd="sng" algn="ctr">
                      <a:solidFill>
                        <a:srgbClr val="000000"/>
                      </a:solidFill>
                      <a:prstDash val="solid"/>
                      <a:round/>
                      <a:headEnd type="none" w="med" len="med"/>
                      <a:tailEnd type="none" w="med" len="med"/>
                    </a:lnT>
                    <a:lnB>
                      <a:noFill/>
                    </a:lnB>
                  </a:tcPr>
                </a:tc>
                <a:tc hMerge="1">
                  <a:txBody>
                    <a:bodyPr/>
                    <a:lstStyle/>
                    <a:p>
                      <a:pPr algn="r" fontAlgn="ct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作成日〇年〇月〇日</a:t>
                      </a:r>
                    </a:p>
                  </a:txBody>
                  <a:tcPr marL="2074" marR="2074" marT="2074" marB="0" anchor="ctr">
                    <a:lnL>
                      <a:noFill/>
                    </a:lnL>
                    <a:lnR>
                      <a:noFill/>
                    </a:lnR>
                    <a:lnT w="6350" cap="flat" cmpd="sng" algn="ctr">
                      <a:solidFill>
                        <a:srgbClr val="000000"/>
                      </a:solidFill>
                      <a:prstDash val="solid"/>
                      <a:round/>
                      <a:headEnd type="none" w="med" len="med"/>
                      <a:tailEnd type="none" w="med" len="med"/>
                    </a:lnT>
                    <a:lnB>
                      <a:noFill/>
                    </a:lnB>
                  </a:tcPr>
                </a:tc>
                <a:tc gridSpan="6">
                  <a:txBody>
                    <a:bodyPr/>
                    <a:lstStyle/>
                    <a:p>
                      <a:pPr algn="r"/>
                      <a:r>
                        <a:rPr lang="ja-JP" altLang="en-US" sz="600" b="1" i="0" u="none" strike="noStrike" dirty="0">
                          <a:solidFill>
                            <a:srgbClr val="000000"/>
                          </a:solidFill>
                          <a:effectLst/>
                          <a:latin typeface="BIZ UDPゴシック" panose="020B0400000000000000" pitchFamily="50" charset="-128"/>
                          <a:ea typeface="BIZ UDPゴシック" panose="020B0400000000000000" pitchFamily="50" charset="-128"/>
                        </a:rPr>
                        <a:t>作成日〇年〇月〇日</a:t>
                      </a:r>
                      <a:endParaRPr kumimoji="1" lang="ja-JP" altLang="en-US" dirty="0"/>
                    </a:p>
                  </a:txBody>
                  <a:tcPr marL="2074" marR="2074" marT="2074" marB="0" anchor="ctr">
                    <a:lnL>
                      <a:noFill/>
                    </a:lnL>
                    <a:lnR>
                      <a:noFill/>
                    </a:lnR>
                    <a:lnT w="6350" cap="flat" cmpd="sng" algn="ctr">
                      <a:solidFill>
                        <a:srgbClr val="000000"/>
                      </a:solidFill>
                      <a:prstDash val="solid"/>
                      <a:round/>
                      <a:headEnd type="none" w="med" len="med"/>
                      <a:tailEnd type="none" w="med" len="med"/>
                    </a:lnT>
                    <a:lnB>
                      <a:noFill/>
                    </a:lnB>
                  </a:tcPr>
                </a:tc>
                <a:tc hMerge="1">
                  <a:txBody>
                    <a:bodyPr/>
                    <a:lstStyle/>
                    <a:p>
                      <a:endParaRPr kumimoji="1" lang="ja-JP" altLang="en-US" dirty="0"/>
                    </a:p>
                  </a:txBody>
                  <a:tcPr>
                    <a:lnL w="12700" cmpd="sng">
                      <a:noFill/>
                      <a:prstDash val="soli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254795538"/>
                  </a:ext>
                </a:extLst>
              </a:tr>
            </a:tbl>
          </a:graphicData>
        </a:graphic>
      </p:graphicFrame>
      <p:sp>
        <p:nvSpPr>
          <p:cNvPr id="16" name="テキスト ボックス 15">
            <a:extLst>
              <a:ext uri="{FF2B5EF4-FFF2-40B4-BE49-F238E27FC236}">
                <a16:creationId xmlns:a16="http://schemas.microsoft.com/office/drawing/2014/main" id="{C907A5D8-DC00-86EC-A0B4-EE4007341A61}"/>
              </a:ext>
            </a:extLst>
          </p:cNvPr>
          <p:cNvSpPr txBox="1"/>
          <p:nvPr/>
        </p:nvSpPr>
        <p:spPr>
          <a:xfrm>
            <a:off x="5096936" y="509909"/>
            <a:ext cx="4645246" cy="553998"/>
          </a:xfrm>
          <a:prstGeom prst="rect">
            <a:avLst/>
          </a:prstGeom>
          <a:noFill/>
          <a:ln w="12700">
            <a:solidFill>
              <a:schemeClr val="tx1"/>
            </a:solidFill>
            <a:prstDash val="sysDot"/>
          </a:ln>
        </p:spPr>
        <p:txBody>
          <a:bodyPr wrap="square" rtlCol="0">
            <a:spAutoFit/>
          </a:bodyPr>
          <a:lstStyle/>
          <a:p>
            <a:r>
              <a:rPr kumimoji="1" lang="ja-JP" altLang="en-US" sz="1000" dirty="0">
                <a:latin typeface="BIZ UDP明朝 Medium" panose="02020500000000000000" pitchFamily="18" charset="-128"/>
                <a:ea typeface="BIZ UDP明朝 Medium" panose="02020500000000000000" pitchFamily="18" charset="-128"/>
              </a:rPr>
              <a:t>その他パターン②</a:t>
            </a:r>
            <a:endParaRPr kumimoji="1" lang="en-US" altLang="ja-JP" sz="1000" dirty="0">
              <a:latin typeface="BIZ UDP明朝 Medium" panose="02020500000000000000" pitchFamily="18" charset="-128"/>
              <a:ea typeface="BIZ UDP明朝 Medium" panose="02020500000000000000" pitchFamily="18" charset="-128"/>
            </a:endParaRPr>
          </a:p>
          <a:p>
            <a:r>
              <a:rPr kumimoji="1" lang="ja-JP" altLang="en-US" sz="1000" dirty="0">
                <a:latin typeface="BIZ UDP明朝 Medium" panose="02020500000000000000" pitchFamily="18" charset="-128"/>
                <a:ea typeface="BIZ UDP明朝 Medium" panose="02020500000000000000" pitchFamily="18" charset="-128"/>
              </a:rPr>
              <a:t>　事業所の提供する活動プログラムを記載の上、それぞれの活動の中で行われる支援内容と</a:t>
            </a:r>
            <a:r>
              <a:rPr kumimoji="1" lang="en-US" altLang="ja-JP" sz="1000" dirty="0">
                <a:latin typeface="BIZ UDP明朝 Medium" panose="02020500000000000000" pitchFamily="18" charset="-128"/>
                <a:ea typeface="BIZ UDP明朝 Medium" panose="02020500000000000000" pitchFamily="18" charset="-128"/>
              </a:rPr>
              <a:t>5</a:t>
            </a:r>
            <a:r>
              <a:rPr kumimoji="1" lang="ja-JP" altLang="en-US" sz="1000" dirty="0">
                <a:latin typeface="BIZ UDP明朝 Medium" panose="02020500000000000000" pitchFamily="18" charset="-128"/>
                <a:ea typeface="BIZ UDP明朝 Medium" panose="02020500000000000000" pitchFamily="18" charset="-128"/>
              </a:rPr>
              <a:t>領域の関連性について記載する方法も考えられる。</a:t>
            </a:r>
          </a:p>
        </p:txBody>
      </p:sp>
      <p:sp>
        <p:nvSpPr>
          <p:cNvPr id="2" name="テキスト ボックス 1">
            <a:extLst>
              <a:ext uri="{FF2B5EF4-FFF2-40B4-BE49-F238E27FC236}">
                <a16:creationId xmlns:a16="http://schemas.microsoft.com/office/drawing/2014/main" id="{574474AC-5B18-18BF-5D7A-F53ED3ED128C}"/>
              </a:ext>
            </a:extLst>
          </p:cNvPr>
          <p:cNvSpPr txBox="1"/>
          <p:nvPr/>
        </p:nvSpPr>
        <p:spPr>
          <a:xfrm>
            <a:off x="3637280" y="224580"/>
            <a:ext cx="6268719" cy="230832"/>
          </a:xfrm>
          <a:prstGeom prst="rect">
            <a:avLst/>
          </a:prstGeom>
          <a:noFill/>
        </p:spPr>
        <p:txBody>
          <a:bodyPr wrap="square" rtlCol="0">
            <a:spAutoFit/>
          </a:bodyPr>
          <a:lstStyle/>
          <a:p>
            <a:r>
              <a:rPr kumimoji="1" lang="en-US" altLang="ja-JP" sz="900" dirty="0">
                <a:latin typeface="BIZ UDP明朝 Medium" panose="02020500000000000000" pitchFamily="18" charset="-128"/>
                <a:ea typeface="BIZ UDP明朝 Medium" panose="02020500000000000000" pitchFamily="18" charset="-128"/>
              </a:rPr>
              <a:t>※</a:t>
            </a:r>
            <a:r>
              <a:rPr kumimoji="1" lang="ja-JP" altLang="en-US" sz="900" dirty="0">
                <a:latin typeface="BIZ UDP明朝 Medium" panose="02020500000000000000" pitchFamily="18" charset="-128"/>
                <a:ea typeface="BIZ UDP明朝 Medium" panose="02020500000000000000" pitchFamily="18" charset="-128"/>
              </a:rPr>
              <a:t>各様式は参考であり、実際の様式については、各事業所において、支援プログラムの作成の目的等を踏まえて作成されたい。</a:t>
            </a:r>
          </a:p>
        </p:txBody>
      </p:sp>
      <p:sp>
        <p:nvSpPr>
          <p:cNvPr id="3" name="テキスト ボックス 2">
            <a:extLst>
              <a:ext uri="{FF2B5EF4-FFF2-40B4-BE49-F238E27FC236}">
                <a16:creationId xmlns:a16="http://schemas.microsoft.com/office/drawing/2014/main" id="{8E2FFCC7-9793-6F68-D6DD-A6A366E6CD2C}"/>
              </a:ext>
            </a:extLst>
          </p:cNvPr>
          <p:cNvSpPr txBox="1"/>
          <p:nvPr/>
        </p:nvSpPr>
        <p:spPr>
          <a:xfrm>
            <a:off x="8756047" y="0"/>
            <a:ext cx="1149953" cy="261610"/>
          </a:xfrm>
          <a:prstGeom prst="rect">
            <a:avLst/>
          </a:prstGeom>
          <a:noFill/>
        </p:spPr>
        <p:txBody>
          <a:bodyPr wrap="square" rtlCol="0">
            <a:spAutoFit/>
          </a:bodyPr>
          <a:lstStyle/>
          <a:p>
            <a:pPr algn="ctr"/>
            <a:r>
              <a:rPr kumimoji="1" lang="ja-JP" altLang="en-US" sz="1100" dirty="0">
                <a:latin typeface="BIZ UDP明朝 Medium" panose="02020500000000000000" pitchFamily="18" charset="-128"/>
                <a:ea typeface="BIZ UDP明朝 Medium" panose="02020500000000000000" pitchFamily="18" charset="-128"/>
              </a:rPr>
              <a:t>（別添資料２）</a:t>
            </a:r>
          </a:p>
        </p:txBody>
      </p:sp>
    </p:spTree>
    <p:extLst>
      <p:ext uri="{BB962C8B-B14F-4D97-AF65-F5344CB8AC3E}">
        <p14:creationId xmlns:p14="http://schemas.microsoft.com/office/powerpoint/2010/main" val="5265498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8700D9AB-D1B7-BB22-2E9E-7019D25706C2}"/>
              </a:ext>
            </a:extLst>
          </p:cNvPr>
          <p:cNvSpPr txBox="1"/>
          <p:nvPr/>
        </p:nvSpPr>
        <p:spPr>
          <a:xfrm>
            <a:off x="67733" y="67733"/>
            <a:ext cx="3569547" cy="276999"/>
          </a:xfrm>
          <a:prstGeom prst="rect">
            <a:avLst/>
          </a:prstGeom>
          <a:noFill/>
        </p:spPr>
        <p:txBody>
          <a:bodyPr wrap="square" rtlCol="0">
            <a:spAutoFit/>
          </a:bodyPr>
          <a:lstStyle/>
          <a:p>
            <a:r>
              <a:rPr kumimoji="1" lang="ja-JP" altLang="en-US" sz="1200" dirty="0">
                <a:latin typeface="BIZ UDP明朝 Medium" panose="02020500000000000000" pitchFamily="18" charset="-128"/>
                <a:ea typeface="BIZ UDP明朝 Medium" panose="02020500000000000000" pitchFamily="18" charset="-128"/>
              </a:rPr>
              <a:t>支援プログラムの様式パターンのイメージ（参考②）</a:t>
            </a:r>
          </a:p>
        </p:txBody>
      </p:sp>
      <p:sp>
        <p:nvSpPr>
          <p:cNvPr id="7" name="テキスト ボックス 6">
            <a:extLst>
              <a:ext uri="{FF2B5EF4-FFF2-40B4-BE49-F238E27FC236}">
                <a16:creationId xmlns:a16="http://schemas.microsoft.com/office/drawing/2014/main" id="{F3B60152-6248-8212-C762-8973BDF6CACE}"/>
              </a:ext>
            </a:extLst>
          </p:cNvPr>
          <p:cNvSpPr txBox="1"/>
          <p:nvPr/>
        </p:nvSpPr>
        <p:spPr>
          <a:xfrm>
            <a:off x="6200986" y="430317"/>
            <a:ext cx="2038774" cy="246221"/>
          </a:xfrm>
          <a:prstGeom prst="rect">
            <a:avLst/>
          </a:prstGeom>
          <a:noFill/>
        </p:spPr>
        <p:txBody>
          <a:bodyPr wrap="square" rtlCol="0">
            <a:spAutoFit/>
          </a:bodyPr>
          <a:lstStyle/>
          <a:p>
            <a:r>
              <a:rPr kumimoji="1" lang="ja-JP" altLang="en-US" sz="1000" dirty="0">
                <a:latin typeface="BIZ UDP明朝 Medium" panose="02020500000000000000" pitchFamily="18" charset="-128"/>
                <a:ea typeface="BIZ UDP明朝 Medium" panose="02020500000000000000" pitchFamily="18" charset="-128"/>
              </a:rPr>
              <a:t>　</a:t>
            </a:r>
          </a:p>
        </p:txBody>
      </p:sp>
      <p:sp>
        <p:nvSpPr>
          <p:cNvPr id="11" name="テキスト ボックス 10">
            <a:extLst>
              <a:ext uri="{FF2B5EF4-FFF2-40B4-BE49-F238E27FC236}">
                <a16:creationId xmlns:a16="http://schemas.microsoft.com/office/drawing/2014/main" id="{58739FE2-B240-A7D3-D2EC-618CF9881AB7}"/>
              </a:ext>
            </a:extLst>
          </p:cNvPr>
          <p:cNvSpPr txBox="1"/>
          <p:nvPr/>
        </p:nvSpPr>
        <p:spPr>
          <a:xfrm>
            <a:off x="472440" y="430317"/>
            <a:ext cx="9055946" cy="553998"/>
          </a:xfrm>
          <a:prstGeom prst="rect">
            <a:avLst/>
          </a:prstGeom>
          <a:noFill/>
          <a:ln w="12700">
            <a:solidFill>
              <a:schemeClr val="tx1"/>
            </a:solidFill>
            <a:prstDash val="sysDot"/>
          </a:ln>
        </p:spPr>
        <p:txBody>
          <a:bodyPr wrap="square" rtlCol="0">
            <a:spAutoFit/>
          </a:bodyPr>
          <a:lstStyle/>
          <a:p>
            <a:r>
              <a:rPr kumimoji="1" lang="ja-JP" altLang="en-US" sz="1000" dirty="0">
                <a:latin typeface="BIZ UDP明朝 Medium" panose="02020500000000000000" pitchFamily="18" charset="-128"/>
                <a:ea typeface="BIZ UDP明朝 Medium" panose="02020500000000000000" pitchFamily="18" charset="-128"/>
              </a:rPr>
              <a:t>その他パターン③</a:t>
            </a:r>
            <a:endParaRPr kumimoji="1" lang="en-US" altLang="ja-JP" sz="1000" dirty="0">
              <a:latin typeface="BIZ UDP明朝 Medium" panose="02020500000000000000" pitchFamily="18" charset="-128"/>
              <a:ea typeface="BIZ UDP明朝 Medium" panose="02020500000000000000" pitchFamily="18" charset="-128"/>
            </a:endParaRPr>
          </a:p>
          <a:p>
            <a:r>
              <a:rPr kumimoji="1" lang="ja-JP" altLang="en-US" sz="1000" dirty="0">
                <a:latin typeface="BIZ UDP明朝 Medium" panose="02020500000000000000" pitchFamily="18" charset="-128"/>
                <a:ea typeface="BIZ UDP明朝 Medium" panose="02020500000000000000" pitchFamily="18" charset="-128"/>
              </a:rPr>
              <a:t>　支援の見える化を図ることも目的であることから、イラストを活用することにより、支援内容と５領域の関連性や、支援の目的等がわかりやすく伝わるように工夫する等して記載をする方法も考えられる。</a:t>
            </a:r>
          </a:p>
        </p:txBody>
      </p:sp>
      <p:pic>
        <p:nvPicPr>
          <p:cNvPr id="5" name="図 4" descr="グラフィカル ユーザー インターフェイス&#10;&#10;自動的に生成された説明">
            <a:extLst>
              <a:ext uri="{FF2B5EF4-FFF2-40B4-BE49-F238E27FC236}">
                <a16:creationId xmlns:a16="http://schemas.microsoft.com/office/drawing/2014/main" id="{E6229F2B-D44D-A52A-D8C9-B80182F8D9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2440" y="1077130"/>
            <a:ext cx="9055947" cy="5092192"/>
          </a:xfrm>
          <a:prstGeom prst="rect">
            <a:avLst/>
          </a:prstGeom>
          <a:ln>
            <a:solidFill>
              <a:schemeClr val="tx1"/>
            </a:solidFill>
          </a:ln>
        </p:spPr>
      </p:pic>
    </p:spTree>
    <p:extLst>
      <p:ext uri="{BB962C8B-B14F-4D97-AF65-F5344CB8AC3E}">
        <p14:creationId xmlns:p14="http://schemas.microsoft.com/office/powerpoint/2010/main" val="3642071358"/>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82D1AFDCE7E96346BCA07D963586D1C2" ma:contentTypeVersion="14" ma:contentTypeDescription="新しいドキュメントを作成します。" ma:contentTypeScope="" ma:versionID="988144117e51ac2c3680bb156aafdeb5">
  <xsd:schema xmlns:xsd="http://www.w3.org/2001/XMLSchema" xmlns:xs="http://www.w3.org/2001/XMLSchema" xmlns:p="http://schemas.microsoft.com/office/2006/metadata/properties" xmlns:ns2="f2cb15c1-d730-4d29-811f-db69e03125d7" xmlns:ns3="7f1e29f5-1aa2-4ed7-a4c5-0f459278da93" targetNamespace="http://schemas.microsoft.com/office/2006/metadata/properties" ma:root="true" ma:fieldsID="c9ef981a96444a6cedd50fb69a2ea898" ns2:_="" ns3:_="">
    <xsd:import namespace="f2cb15c1-d730-4d29-811f-db69e03125d7"/>
    <xsd:import namespace="7f1e29f5-1aa2-4ed7-a4c5-0f459278da93"/>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ObjectDetectorVersions" minOccurs="0"/>
                <xsd:element ref="ns2:MediaServiceSearchProperties" minOccurs="0"/>
                <xsd:element ref="ns2:MediaLengthInSecond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2cb15c1-d730-4d29-811f-db69e03125d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element name="MediaLengthInSeconds" ma:index="20" nillable="true" ma:displayName="MediaLengthInSeconds" ma:hidden="true" ma:internalName="MediaLengthInSeconds" ma:readOnly="true">
      <xsd:simpleType>
        <xsd:restriction base="dms:Unknown"/>
      </xsd:simpleType>
    </xsd:element>
    <xsd:element name="MediaServiceDateTaken" ma:index="21" nillable="true" ma:displayName="MediaServiceDateTaken" ma:description="" ma:hidden="true" ma:indexed="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f1e29f5-1aa2-4ed7-a4c5-0f459278da93"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7a41d66d-d143-4902-b9c6-26b6399b087a}" ma:internalName="TaxCatchAll" ma:showField="CatchAllData" ma:web="7f1e29f5-1aa2-4ed7-a4c5-0f459278da93">
      <xsd:complexType>
        <xsd:complexContent>
          <xsd:extension base="dms:MultiChoiceLookup">
            <xsd:sequence>
              <xsd:element name="Value" type="dms:Lookup" maxOccurs="unbounded" minOccurs="0" nillable="true"/>
            </xsd:sequence>
          </xsd:extension>
        </xsd:complexContent>
      </xsd:complexType>
    </xsd:element>
    <xsd:element name="SharedWithUsers" ma:index="16"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2cb15c1-d730-4d29-811f-db69e03125d7">
      <Terms xmlns="http://schemas.microsoft.com/office/infopath/2007/PartnerControls"/>
    </lcf76f155ced4ddcb4097134ff3c332f>
    <TaxCatchAll xmlns="7f1e29f5-1aa2-4ed7-a4c5-0f459278da93" xsi:nil="true"/>
  </documentManagement>
</p:properties>
</file>

<file path=customXml/itemProps1.xml><?xml version="1.0" encoding="utf-8"?>
<ds:datastoreItem xmlns:ds="http://schemas.openxmlformats.org/officeDocument/2006/customXml" ds:itemID="{FF69CFBF-1A9D-40CD-8DE2-5EC9A7BD1015}"/>
</file>

<file path=customXml/itemProps2.xml><?xml version="1.0" encoding="utf-8"?>
<ds:datastoreItem xmlns:ds="http://schemas.openxmlformats.org/officeDocument/2006/customXml" ds:itemID="{B152FFA7-DEF5-4CF1-92CC-9A6D86601AC3}"/>
</file>

<file path=customXml/itemProps3.xml><?xml version="1.0" encoding="utf-8"?>
<ds:datastoreItem xmlns:ds="http://schemas.openxmlformats.org/officeDocument/2006/customXml" ds:itemID="{642545BF-BD6F-4765-BD9E-A904BD9DC017}"/>
</file>

<file path=docProps/app.xml><?xml version="1.0" encoding="utf-8"?>
<Properties xmlns="http://schemas.openxmlformats.org/officeDocument/2006/extended-properties" xmlns:vt="http://schemas.openxmlformats.org/officeDocument/2006/docPropsVTypes">
  <Template>Office 2013 - 2022 Theme</Template>
  <TotalTime>0</TotalTime>
  <Words>399</Words>
  <Application>Microsoft Office PowerPoint</Application>
  <PresentationFormat>A4 210 x 297 mm</PresentationFormat>
  <Paragraphs>112</Paragraphs>
  <Slides>2</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vt:i4>
      </vt:variant>
    </vt:vector>
  </HeadingPairs>
  <TitlesOfParts>
    <vt:vector size="9" baseType="lpstr">
      <vt:lpstr>BIZ UDPゴシック</vt:lpstr>
      <vt:lpstr>BIZ UDP明朝 Medium</vt:lpstr>
      <vt:lpstr>游ゴシック</vt:lpstr>
      <vt:lpstr>Arial</vt:lpstr>
      <vt:lpstr>Calibri</vt:lpstr>
      <vt:lpstr>Calibri Light</vt:lpstr>
      <vt:lpstr>Office テーマ</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2024-07-05T03:01:04Z</dcterms:created>
  <dcterms:modified xsi:type="dcterms:W3CDTF">2024-07-05T03:01:14Z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0x01010082D1AFDCE7E96346BCA07D963586D1C2</vt:lpwstr>
  </property>
</Properties>
</file>