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74" r:id="rId4"/>
    <p:sldId id="271" r:id="rId5"/>
    <p:sldId id="268" r:id="rId6"/>
    <p:sldId id="276" r:id="rId7"/>
    <p:sldId id="270" r:id="rId8"/>
    <p:sldId id="266" r:id="rId9"/>
    <p:sldId id="275" r:id="rId10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582" autoAdjust="0"/>
  </p:normalViewPr>
  <p:slideViewPr>
    <p:cSldViewPr snapToGrid="0">
      <p:cViewPr varScale="1">
        <p:scale>
          <a:sx n="92" d="100"/>
          <a:sy n="92" d="100"/>
        </p:scale>
        <p:origin x="88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6779" cy="337958"/>
          </a:xfrm>
          <a:prstGeom prst="rect">
            <a:avLst/>
          </a:prstGeom>
        </p:spPr>
        <p:txBody>
          <a:bodyPr vert="horz" lIns="90636" tIns="45315" rIns="90636" bIns="4531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29" y="3"/>
            <a:ext cx="4276779" cy="337958"/>
          </a:xfrm>
          <a:prstGeom prst="rect">
            <a:avLst/>
          </a:prstGeom>
        </p:spPr>
        <p:txBody>
          <a:bodyPr vert="horz" lIns="90636" tIns="45315" rIns="90636" bIns="45315" rtlCol="0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397810"/>
            <a:ext cx="4276779" cy="337957"/>
          </a:xfrm>
          <a:prstGeom prst="rect">
            <a:avLst/>
          </a:prstGeom>
        </p:spPr>
        <p:txBody>
          <a:bodyPr vert="horz" lIns="90636" tIns="45315" rIns="90636" bIns="4531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29" y="6397810"/>
            <a:ext cx="4276779" cy="337957"/>
          </a:xfrm>
          <a:prstGeom prst="rect">
            <a:avLst/>
          </a:prstGeom>
        </p:spPr>
        <p:txBody>
          <a:bodyPr vert="horz" lIns="90636" tIns="45315" rIns="90636" bIns="45315" rtlCol="0" anchor="b"/>
          <a:lstStyle>
            <a:lvl1pPr algn="r">
              <a:defRPr sz="1100"/>
            </a:lvl1pPr>
          </a:lstStyle>
          <a:p>
            <a:fld id="{58791E76-4EB9-4F76-9BCC-6E7B30F35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057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6779" cy="337958"/>
          </a:xfrm>
          <a:prstGeom prst="rect">
            <a:avLst/>
          </a:prstGeom>
        </p:spPr>
        <p:txBody>
          <a:bodyPr vert="horz" lIns="90636" tIns="45315" rIns="90636" bIns="4531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9" y="3"/>
            <a:ext cx="4276779" cy="337958"/>
          </a:xfrm>
          <a:prstGeom prst="rect">
            <a:avLst/>
          </a:prstGeom>
        </p:spPr>
        <p:txBody>
          <a:bodyPr vert="horz" lIns="90636" tIns="45315" rIns="90636" bIns="45315" rtlCol="0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39788"/>
            <a:ext cx="303371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6" tIns="45315" rIns="90636" bIns="453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9"/>
            <a:ext cx="7895590" cy="2652206"/>
          </a:xfrm>
          <a:prstGeom prst="rect">
            <a:avLst/>
          </a:prstGeom>
        </p:spPr>
        <p:txBody>
          <a:bodyPr vert="horz" lIns="90636" tIns="45315" rIns="90636" bIns="453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397810"/>
            <a:ext cx="4276779" cy="337957"/>
          </a:xfrm>
          <a:prstGeom prst="rect">
            <a:avLst/>
          </a:prstGeom>
        </p:spPr>
        <p:txBody>
          <a:bodyPr vert="horz" lIns="90636" tIns="45315" rIns="90636" bIns="4531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9" y="6397810"/>
            <a:ext cx="4276779" cy="337957"/>
          </a:xfrm>
          <a:prstGeom prst="rect">
            <a:avLst/>
          </a:prstGeom>
        </p:spPr>
        <p:txBody>
          <a:bodyPr vert="horz" lIns="90636" tIns="45315" rIns="90636" bIns="45315" rtlCol="0" anchor="b"/>
          <a:lstStyle>
            <a:lvl1pPr algn="r">
              <a:defRPr sz="1100"/>
            </a:lvl1pPr>
          </a:lstStyle>
          <a:p>
            <a:fld id="{624CB391-BC3D-4627-929B-25F3E73D11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68179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参加の呼びかけ</a:t>
            </a:r>
          </a:p>
          <a:p>
            <a:r>
              <a:rPr lang="ja-JP" altLang="en-US" dirty="0"/>
              <a:t>○近くにいる人に声をかけ３～４人集める。</a:t>
            </a:r>
          </a:p>
          <a:p>
            <a:r>
              <a:rPr lang="ja-JP" altLang="en-US" dirty="0"/>
              <a:t>○親同士のつながりづくりのため、</a:t>
            </a:r>
            <a:r>
              <a:rPr lang="en-US" altLang="ja-JP" dirty="0"/>
              <a:t>20</a:t>
            </a:r>
            <a:r>
              <a:rPr lang="ja-JP" altLang="en-US" dirty="0"/>
              <a:t>分程度子育てについて、意見交流をする場であることを伝える。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趣旨の説明（親プロ）</a:t>
            </a:r>
          </a:p>
          <a:p>
            <a:r>
              <a:rPr lang="ja-JP" altLang="en-US" dirty="0"/>
              <a:t>○「ねらい」を説明し、子育てに正解はなく気軽に話し合う場であることを伝える。</a:t>
            </a:r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59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6950" y="3241589"/>
            <a:ext cx="8567264" cy="2652206"/>
          </a:xfrm>
        </p:spPr>
        <p:txBody>
          <a:bodyPr/>
          <a:lstStyle/>
          <a:p>
            <a:r>
              <a:rPr lang="ja-JP" altLang="en-US" dirty="0"/>
              <a:t>○　初対面の人でも、自由に意見を出せるようにするためのウォーミングアップとする。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○　和やかな雰囲気づくりに配慮する。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〇　③については、参加者の様子を見て変更してもよい。</a:t>
            </a:r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47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3つの約束があります。</a:t>
            </a:r>
            <a:endParaRPr lang="en-US" dirty="0"/>
          </a:p>
          <a:p>
            <a:endParaRPr lang="en-US" altLang="ja-JP" dirty="0"/>
          </a:p>
          <a:p>
            <a:r>
              <a:rPr lang="ja-JP" altLang="en-US" dirty="0"/>
              <a:t>①同じくらい話しましょう</a:t>
            </a:r>
            <a:endParaRPr lang="en-US" altLang="ja-JP" dirty="0"/>
          </a:p>
          <a:p>
            <a:r>
              <a:rPr lang="ja-JP" altLang="en-US" dirty="0"/>
              <a:t>②みんなの意見を受け止めましょう</a:t>
            </a:r>
            <a:endParaRPr lang="en-US" altLang="ja-JP" dirty="0"/>
          </a:p>
          <a:p>
            <a:r>
              <a:rPr lang="ja-JP" altLang="en-US" dirty="0"/>
              <a:t>③秘密は守ってね</a:t>
            </a:r>
            <a:endParaRPr lang="en-US" altLang="ja-JP" dirty="0"/>
          </a:p>
          <a:p>
            <a:r>
              <a:rPr lang="ja-JP" altLang="en-US" dirty="0"/>
              <a:t>とパス有り（言いたくないことは話さなくても良い）について確認する。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81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ワークシート設問①②</a:t>
            </a: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00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6950" y="3302793"/>
            <a:ext cx="7895590" cy="2652206"/>
          </a:xfrm>
        </p:spPr>
        <p:txBody>
          <a:bodyPr/>
          <a:lstStyle/>
          <a:p>
            <a:r>
              <a:rPr lang="ja-JP" altLang="en-US" dirty="0"/>
              <a:t>ワークシート設問④～⑦　</a:t>
            </a:r>
            <a:r>
              <a:rPr lang="en-US" altLang="ja-JP" dirty="0"/>
              <a:t>※</a:t>
            </a:r>
            <a:r>
              <a:rPr lang="ja-JP" altLang="en-US" dirty="0"/>
              <a:t>時間や意見交流の様子を見て選択してもよい。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5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6950" y="3302793"/>
            <a:ext cx="7895590" cy="2652206"/>
          </a:xfrm>
        </p:spPr>
        <p:txBody>
          <a:bodyPr/>
          <a:lstStyle/>
          <a:p>
            <a:r>
              <a:rPr lang="ja-JP" altLang="en-US" dirty="0"/>
              <a:t>ワークシート設問④～⑦　</a:t>
            </a:r>
            <a:r>
              <a:rPr lang="en-US" altLang="ja-JP" dirty="0"/>
              <a:t>※</a:t>
            </a:r>
            <a:r>
              <a:rPr lang="ja-JP" altLang="en-US" dirty="0"/>
              <a:t>時間や意見交流の様子を見て選択してもよい。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6954" y="3241589"/>
            <a:ext cx="8224574" cy="2652206"/>
          </a:xfrm>
        </p:spPr>
        <p:txBody>
          <a:bodyPr/>
          <a:lstStyle/>
          <a:p>
            <a:r>
              <a:rPr lang="ja-JP" altLang="en-US" dirty="0"/>
              <a:t>〇　家庭での取組を考える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 dirty="0"/>
              <a:t>参考</a:t>
            </a:r>
            <a:r>
              <a:rPr lang="en-US" altLang="ja-JP" dirty="0"/>
              <a:t>】</a:t>
            </a:r>
            <a:r>
              <a:rPr lang="ja-JP" altLang="en-US" dirty="0"/>
              <a:t>他のスマホ利用者の工夫例（グループ内にスマホ利用者がいない場合）</a:t>
            </a:r>
          </a:p>
          <a:p>
            <a:r>
              <a:rPr lang="ja-JP" altLang="en-US" dirty="0"/>
              <a:t>〇　嫌がることをやっている間に見せる（髪を乾かしている間等）</a:t>
            </a:r>
          </a:p>
          <a:p>
            <a:r>
              <a:rPr lang="ja-JP" altLang="en-US" dirty="0"/>
              <a:t>〇　やることをやったら見られるようにしている（保育所へ出かける準備ができたら等）</a:t>
            </a:r>
          </a:p>
          <a:p>
            <a:r>
              <a:rPr lang="ja-JP" altLang="en-US" dirty="0"/>
              <a:t>〇　静かにしてほしい時に見せる（葬式等の式・新幹線の中・病院の待合等）</a:t>
            </a:r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41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〇　話し合って気づいたこと（知ったこと）や安心したこと等を振り返ってもらう。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13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39788"/>
            <a:ext cx="3033712" cy="22748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〇　話し合って気づいたこと（知ったこと）や安心したこと等を振り返ってもらう。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43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1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29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、代替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xfrm>
            <a:off x="473273" y="2169914"/>
            <a:ext cx="8197454" cy="2509242"/>
          </a:xfrm>
          <a:prstGeom prst="rect">
            <a:avLst/>
          </a:prstGeom>
        </p:spPr>
        <p:txBody>
          <a:bodyPr anchor="ctr"/>
          <a:lstStyle>
            <a:lvl1pPr>
              <a:defRPr sz="7312" spc="146"/>
            </a:lvl1pPr>
          </a:lstStyle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6164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38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02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91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9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1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74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06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1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テスト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84" y="89516"/>
            <a:ext cx="2646890" cy="882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WordArt 2"/>
          <p:cNvSpPr txBox="1"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1033272" y="904798"/>
            <a:ext cx="7141464" cy="85052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48887"/>
              </a:avLst>
            </a:prstTxWarp>
            <a:spAutoFit/>
          </a:bodyPr>
          <a:lstStyle/>
          <a:p>
            <a:r>
              <a:rPr lang="ja-JP" altLang="en-US" sz="3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くらべないで！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21565" y="6384031"/>
            <a:ext cx="422435" cy="463935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1</a:t>
            </a:fld>
            <a:endParaRPr lang="ja-JP" altLang="en-US" sz="3600" dirty="0"/>
          </a:p>
        </p:txBody>
      </p:sp>
      <p:sp>
        <p:nvSpPr>
          <p:cNvPr id="6" name="WordArt 3"/>
          <p:cNvSpPr txBox="1">
            <a:spLocks noChangeArrowheads="1" noChangeShapeType="1" noTextEdit="1"/>
          </p:cNvSpPr>
          <p:nvPr/>
        </p:nvSpPr>
        <p:spPr bwMode="auto">
          <a:xfrm>
            <a:off x="1989955" y="1755321"/>
            <a:ext cx="4949619" cy="4114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ja-JP" altLang="en-US" sz="15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～同じ子供なんて一人もいない～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3322" y="213804"/>
            <a:ext cx="1418897" cy="4611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dirty="0"/>
              <a:t>No.14</a:t>
            </a:r>
            <a:endParaRPr lang="ja-JP" altLang="en-US" sz="2700" dirty="0"/>
          </a:p>
        </p:txBody>
      </p:sp>
      <p:pic>
        <p:nvPicPr>
          <p:cNvPr id="1026" name="Picture 2" descr="表紙（くらべないで）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19" y="2213146"/>
            <a:ext cx="5716606" cy="450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96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04307" y="1306286"/>
            <a:ext cx="5584371" cy="9633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/>
              <a:t>自己紹介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555296" y="2767693"/>
            <a:ext cx="7029028" cy="2939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300" dirty="0"/>
              <a:t>①　自分の名前</a:t>
            </a:r>
            <a:r>
              <a:rPr lang="ja-JP" altLang="en-US" sz="3600" dirty="0"/>
              <a:t>（ニックネーム可）</a:t>
            </a:r>
            <a:endParaRPr lang="en-US" altLang="ja-JP" sz="3300" dirty="0"/>
          </a:p>
          <a:p>
            <a:endParaRPr lang="en-US" altLang="ja-JP" sz="3300" dirty="0"/>
          </a:p>
          <a:p>
            <a:r>
              <a:rPr lang="ja-JP" altLang="en-US" sz="3300" dirty="0"/>
              <a:t>②　子供の年齢</a:t>
            </a:r>
            <a:endParaRPr lang="en-US" altLang="ja-JP" sz="3300" dirty="0"/>
          </a:p>
          <a:p>
            <a:endParaRPr lang="en-US" altLang="ja-JP" sz="3300" dirty="0"/>
          </a:p>
          <a:p>
            <a:r>
              <a:rPr lang="ja-JP" altLang="en-US" sz="3300" dirty="0"/>
              <a:t>③　○○と言えば・・・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84324" y="6429135"/>
            <a:ext cx="416478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2</a:t>
            </a:fld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389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３つの約束…"/>
          <p:cNvSpPr txBox="1">
            <a:spLocks noGrp="1"/>
          </p:cNvSpPr>
          <p:nvPr>
            <p:ph type="title"/>
          </p:nvPr>
        </p:nvSpPr>
        <p:spPr>
          <a:xfrm>
            <a:off x="299545" y="709447"/>
            <a:ext cx="8631621" cy="44786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70372">
              <a:defRPr sz="5511" spc="110"/>
            </a:pPr>
            <a:r>
              <a:rPr dirty="0"/>
              <a:t>３つの約束</a:t>
            </a:r>
          </a:p>
          <a:p>
            <a:pPr defTabSz="170372">
              <a:defRPr sz="5511" spc="110"/>
            </a:pPr>
            <a:endParaRPr dirty="0"/>
          </a:p>
          <a:p>
            <a:pPr defTabSz="170372">
              <a:defRPr sz="5511" spc="110"/>
            </a:pPr>
            <a:r>
              <a:rPr sz="4000" dirty="0"/>
              <a:t>❶ </a:t>
            </a:r>
            <a:r>
              <a:rPr sz="4000" dirty="0" err="1"/>
              <a:t>同じくらい話しましょう</a:t>
            </a:r>
            <a:br>
              <a:rPr lang="en-US" sz="4000" dirty="0"/>
            </a:br>
            <a:endParaRPr sz="4000" dirty="0"/>
          </a:p>
          <a:p>
            <a:pPr defTabSz="170372">
              <a:defRPr sz="5511" spc="110"/>
            </a:pPr>
            <a:r>
              <a:rPr sz="4000" dirty="0"/>
              <a:t>❷ </a:t>
            </a:r>
            <a:r>
              <a:rPr sz="4000" dirty="0" err="1"/>
              <a:t>みんなの意見を受け止めましょう</a:t>
            </a:r>
            <a:br>
              <a:rPr lang="en-US" sz="4000" dirty="0"/>
            </a:br>
            <a:endParaRPr sz="4000" dirty="0"/>
          </a:p>
          <a:p>
            <a:pPr defTabSz="170372">
              <a:defRPr sz="5511" spc="110"/>
            </a:pPr>
            <a:r>
              <a:rPr sz="4000" dirty="0"/>
              <a:t>❸ </a:t>
            </a:r>
            <a:r>
              <a:rPr sz="4000" dirty="0" err="1"/>
              <a:t>秘密は守りましょう</a:t>
            </a:r>
            <a:endParaRPr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2"/>
          </p:nvPr>
        </p:nvSpPr>
        <p:spPr>
          <a:xfrm>
            <a:off x="8503515" y="6323104"/>
            <a:ext cx="391767" cy="365125"/>
          </a:xfrm>
        </p:spPr>
        <p:txBody>
          <a:bodyPr/>
          <a:lstStyle/>
          <a:p>
            <a:fld id="{86CB4B4D-7CA3-9044-876B-883B54F8677D}" type="slidenum">
              <a:rPr lang="en-US" altLang="ja-JP" sz="2800" smtClean="0"/>
              <a:t>3</a:t>
            </a:fld>
            <a:endParaRPr lang="ja-JP" altLang="en-US" sz="2800" dirty="0"/>
          </a:p>
        </p:txBody>
      </p:sp>
      <p:grpSp>
        <p:nvGrpSpPr>
          <p:cNvPr id="171" name="グループ化 41"/>
          <p:cNvGrpSpPr/>
          <p:nvPr/>
        </p:nvGrpSpPr>
        <p:grpSpPr>
          <a:xfrm>
            <a:off x="417787" y="5063423"/>
            <a:ext cx="1369546" cy="1417596"/>
            <a:chOff x="0" y="0"/>
            <a:chExt cx="2328226" cy="2394144"/>
          </a:xfrm>
        </p:grpSpPr>
        <p:pic>
          <p:nvPicPr>
            <p:cNvPr id="168" name="図 9" descr="図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328227" cy="2394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正方形/長方形 44"/>
            <p:cNvSpPr/>
            <p:nvPr/>
          </p:nvSpPr>
          <p:spPr>
            <a:xfrm>
              <a:off x="2037198" y="1363994"/>
              <a:ext cx="269307" cy="34338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defRPr>
              </a:pPr>
              <a:endParaRPr sz="1266"/>
            </a:p>
          </p:txBody>
        </p:sp>
        <p:sp>
          <p:nvSpPr>
            <p:cNvPr id="170" name="正方形/長方形 46"/>
            <p:cNvSpPr/>
            <p:nvPr/>
          </p:nvSpPr>
          <p:spPr>
            <a:xfrm>
              <a:off x="1126561" y="19076"/>
              <a:ext cx="394296" cy="2333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defRPr>
              </a:pPr>
              <a:endParaRPr sz="1266"/>
            </a:p>
          </p:txBody>
        </p:sp>
      </p:grpSp>
      <p:pic>
        <p:nvPicPr>
          <p:cNvPr id="172" name="K:\生涯学習センター\振興課　【平成31年度】\04_モデル事業\01_家庭教育支援\01 「遊び 学び 育つひろしまっ子！」推進プラン\01 教材開発懇談会\教材（完成）\親の生活編\oyalife02.jpg" descr="K:\生涯学習センター\振興課　【平成31年度】\04_モデル事業\01_家庭教育支援\01 「遊び 学び 育つひろしまっ子！」推進プラン\01 教材開発懇談会\教材（完成）\親の生活編\oyalife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3288" y="4816263"/>
            <a:ext cx="1330227" cy="142662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円/楕円 8"/>
          <p:cNvSpPr/>
          <p:nvPr/>
        </p:nvSpPr>
        <p:spPr>
          <a:xfrm>
            <a:off x="2726226" y="4998807"/>
            <a:ext cx="3778257" cy="1482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/>
              <a:t>パスあり</a:t>
            </a:r>
          </a:p>
        </p:txBody>
      </p:sp>
    </p:spTree>
    <p:extLst>
      <p:ext uri="{BB962C8B-B14F-4D97-AF65-F5344CB8AC3E}">
        <p14:creationId xmlns:p14="http://schemas.microsoft.com/office/powerpoint/2010/main" val="1778307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4623" y="6216938"/>
            <a:ext cx="453154" cy="641062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4</a:t>
            </a:fld>
            <a:endParaRPr lang="ja-JP" altLang="en-US" sz="3600" dirty="0"/>
          </a:p>
        </p:txBody>
      </p:sp>
      <p:pic>
        <p:nvPicPr>
          <p:cNvPr id="2" name="Picture 2" descr="考えましょう，出し合いましょ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6116" r="42824" b="31818"/>
          <a:stretch>
            <a:fillRect/>
          </a:stretch>
        </p:blipFill>
        <p:spPr bwMode="auto">
          <a:xfrm>
            <a:off x="187268" y="92828"/>
            <a:ext cx="3612403" cy="4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77" y="2332519"/>
            <a:ext cx="4720159" cy="45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87268" y="678794"/>
            <a:ext cx="7451861" cy="15540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dirty="0"/>
              <a:t>Q</a:t>
            </a:r>
            <a:r>
              <a:rPr lang="ja-JP" altLang="en-US" sz="3600" dirty="0"/>
              <a:t>：</a:t>
            </a:r>
            <a:r>
              <a:rPr kumimoji="1" lang="ja-JP" altLang="en-US" sz="3600" dirty="0"/>
              <a:t>あなたがお母さんだったら、</a:t>
            </a:r>
            <a:endParaRPr kumimoji="1" lang="en-US" altLang="ja-JP" sz="3600" dirty="0"/>
          </a:p>
          <a:p>
            <a:r>
              <a:rPr lang="en-US" altLang="ja-JP" sz="3600" dirty="0"/>
              <a:t>     </a:t>
            </a:r>
            <a:r>
              <a:rPr kumimoji="1" lang="ja-JP" altLang="en-US" sz="3600" dirty="0"/>
              <a:t>どのような言葉をかけますか？</a:t>
            </a:r>
          </a:p>
        </p:txBody>
      </p:sp>
    </p:spTree>
    <p:extLst>
      <p:ext uri="{BB962C8B-B14F-4D97-AF65-F5344CB8AC3E}">
        <p14:creationId xmlns:p14="http://schemas.microsoft.com/office/powerpoint/2010/main" val="13530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1555769"/>
            <a:ext cx="9144000" cy="2349797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：あなたは、他の子（きょうだい）と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 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比べて、自分の子のどんなところが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 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気になりますか？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44909" y="6412160"/>
            <a:ext cx="446823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5</a:t>
            </a:fld>
            <a:endParaRPr lang="ja-JP" altLang="en-US" sz="3600" dirty="0"/>
          </a:p>
        </p:txBody>
      </p:sp>
      <p:pic>
        <p:nvPicPr>
          <p:cNvPr id="9" name="図 8" descr="K:\生涯学習センター\振興課　【平成31年度】\04_モデル事業\01_家庭教育支援\01 「遊び 学び 育つひろしまっ子！」推進プラン\01 教材開発懇談会\教材（完成）\親編\oya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3142" r="61849" b="7052"/>
          <a:stretch/>
        </p:blipFill>
        <p:spPr bwMode="auto">
          <a:xfrm>
            <a:off x="1137684" y="4167963"/>
            <a:ext cx="2952622" cy="2518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14926" y="287078"/>
            <a:ext cx="8714147" cy="1169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子供が成長するにつれて、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ついつい比べてしまうことがありますよね。</a:t>
            </a:r>
          </a:p>
        </p:txBody>
      </p:sp>
    </p:spTree>
    <p:extLst>
      <p:ext uri="{BB962C8B-B14F-4D97-AF65-F5344CB8AC3E}">
        <p14:creationId xmlns:p14="http://schemas.microsoft.com/office/powerpoint/2010/main" val="11351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K:\生涯学習センター\振興課　【平成31年度】\04_モデル事業\01_家庭教育支援\01 「遊び 学び 育つひろしまっ子！」推進プラン\01 教材開発懇談会\教材（完成）\親編\oya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3142" r="61849" b="7052"/>
          <a:stretch/>
        </p:blipFill>
        <p:spPr bwMode="auto">
          <a:xfrm>
            <a:off x="277585" y="2710543"/>
            <a:ext cx="3861707" cy="3975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44909" y="6412160"/>
            <a:ext cx="446823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6</a:t>
            </a:fld>
            <a:endParaRPr lang="ja-JP" altLang="en-US" sz="3600" dirty="0"/>
          </a:p>
        </p:txBody>
      </p:sp>
      <p:sp>
        <p:nvSpPr>
          <p:cNvPr id="7" name="角丸四角形 6"/>
          <p:cNvSpPr/>
          <p:nvPr/>
        </p:nvSpPr>
        <p:spPr>
          <a:xfrm>
            <a:off x="89807" y="89807"/>
            <a:ext cx="8972550" cy="2383972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：あなたが子供だったとき、親から人と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 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比べられて嫌だった体験、逆にうれし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 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かった体験はありませんか？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38634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26213" y="6460756"/>
            <a:ext cx="34811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7</a:t>
            </a:fld>
            <a:endParaRPr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319393" y="179614"/>
            <a:ext cx="8584746" cy="6554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b="1" dirty="0">
                <a:solidFill>
                  <a:schemeClr val="tx1"/>
                </a:solidFill>
              </a:rPr>
              <a:t>● 同じ子供なんて一人もいない</a:t>
            </a:r>
          </a:p>
          <a:p>
            <a:r>
              <a:rPr lang="ja-JP" altLang="en-US" sz="4000" dirty="0">
                <a:solidFill>
                  <a:schemeClr val="tx1"/>
                </a:solidFill>
              </a:rPr>
              <a:t>　</a:t>
            </a:r>
            <a:endParaRPr lang="en-US" altLang="ja-JP" sz="4000" dirty="0">
              <a:solidFill>
                <a:schemeClr val="tx1"/>
              </a:solidFill>
            </a:endParaRPr>
          </a:p>
          <a:p>
            <a:endParaRPr lang="ja-JP" altLang="en-US" sz="4000" dirty="0">
              <a:solidFill>
                <a:schemeClr val="tx1"/>
              </a:solidFill>
            </a:endParaRPr>
          </a:p>
          <a:p>
            <a:r>
              <a:rPr lang="ja-JP" altLang="en-US" sz="4400" b="1" dirty="0">
                <a:solidFill>
                  <a:schemeClr val="tx1"/>
                </a:solidFill>
              </a:rPr>
              <a:t>● ダメなところを責めるより、</a:t>
            </a:r>
            <a:endParaRPr lang="en-US" altLang="ja-JP" sz="4400" b="1" dirty="0">
              <a:solidFill>
                <a:schemeClr val="tx1"/>
              </a:solidFill>
            </a:endParaRPr>
          </a:p>
          <a:p>
            <a:r>
              <a:rPr lang="ja-JP" altLang="en-US" sz="4400" b="1" dirty="0">
                <a:solidFill>
                  <a:schemeClr val="tx1"/>
                </a:solidFill>
              </a:rPr>
              <a:t>　  良いところを増やしていこう</a:t>
            </a:r>
          </a:p>
          <a:p>
            <a:r>
              <a:rPr lang="ja-JP" altLang="en-US" sz="4000" dirty="0">
                <a:solidFill>
                  <a:schemeClr val="tx1"/>
                </a:solidFill>
              </a:rPr>
              <a:t>　</a:t>
            </a:r>
            <a:r>
              <a:rPr lang="ja-JP" altLang="en-US" sz="2800" dirty="0">
                <a:solidFill>
                  <a:schemeClr val="tx1"/>
                </a:solidFill>
              </a:rPr>
              <a:t>　　　　　　　　　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sz="2000" dirty="0">
                <a:solidFill>
                  <a:schemeClr val="tx1"/>
                </a:solidFill>
              </a:rPr>
              <a:t>（家庭教育手帳　小学校（低学年～中学年）編　文部科学省より）</a:t>
            </a:r>
          </a:p>
        </p:txBody>
      </p:sp>
    </p:spTree>
    <p:extLst>
      <p:ext uri="{BB962C8B-B14F-4D97-AF65-F5344CB8AC3E}">
        <p14:creationId xmlns:p14="http://schemas.microsoft.com/office/powerpoint/2010/main" val="122929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36864" y="173485"/>
            <a:ext cx="4046852" cy="553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学習を振り返りましょう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08426" y="6358280"/>
            <a:ext cx="66035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8</a:t>
            </a:fld>
            <a:endParaRPr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163287" y="995716"/>
            <a:ext cx="8874578" cy="2123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/>
              <a:t>自分の中で、分かったこと、</a:t>
            </a:r>
            <a:endParaRPr kumimoji="1" lang="en-US" altLang="ja-JP" sz="3600" dirty="0"/>
          </a:p>
          <a:p>
            <a:r>
              <a:rPr kumimoji="1" lang="ja-JP" altLang="en-US" sz="3600" dirty="0"/>
              <a:t>考えが変わったことがあれば交流しましょう。</a:t>
            </a:r>
            <a:endParaRPr kumimoji="1" lang="en-US" altLang="ja-JP" sz="36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7" name="Picture 2" descr="表紙（くらべないで）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43" y="3387925"/>
            <a:ext cx="4286250" cy="28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2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K:\生涯学習センター\振興課　【平成31年度】\04_モデル事業\01_家庭教育支援\01 「遊び 学び 育つひろしまっ子！」推進プラン\01 教材開発懇談会\教材（完成）\親編\oya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3" t="65880" r="13866" b="13546"/>
          <a:stretch/>
        </p:blipFill>
        <p:spPr bwMode="auto">
          <a:xfrm>
            <a:off x="5698506" y="3291476"/>
            <a:ext cx="2812447" cy="2827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08426" y="6358280"/>
            <a:ext cx="66035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9</a:t>
            </a:fld>
            <a:endParaRPr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65759" y="576073"/>
            <a:ext cx="8426549" cy="1815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本日は御参加いただきありがとうございました。</a:t>
            </a:r>
            <a:endParaRPr kumimoji="1" lang="en-US" altLang="ja-JP" sz="3200" dirty="0"/>
          </a:p>
          <a:p>
            <a:r>
              <a:rPr lang="ja-JP" altLang="en-US" sz="3200" dirty="0"/>
              <a:t>講座後のアンケートにご協力ください。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33790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</TotalTime>
  <Words>528</Words>
  <Application>Microsoft Office PowerPoint</Application>
  <PresentationFormat>画面に合わせる (4:3)</PresentationFormat>
  <Paragraphs>79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３つの約束  ❶ 同じくらい話しましょう  ❷ みんなの意見を受け止めましょう  ❸ 秘密は守りましょう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武原 智明</dc:creator>
  <cp:lastModifiedBy>荒木 絵里香</cp:lastModifiedBy>
  <cp:revision>89</cp:revision>
  <cp:lastPrinted>2022-03-15T04:25:47Z</cp:lastPrinted>
  <dcterms:created xsi:type="dcterms:W3CDTF">2021-07-06T06:39:08Z</dcterms:created>
  <dcterms:modified xsi:type="dcterms:W3CDTF">2025-01-24T04:56:58Z</dcterms:modified>
</cp:coreProperties>
</file>