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4"/>
  </p:notesMasterIdLst>
  <p:sldIdLst>
    <p:sldId id="261" r:id="rId2"/>
    <p:sldId id="263" r:id="rId3"/>
  </p:sldIdLst>
  <p:sldSz cx="7775575" cy="10907713"/>
  <p:notesSz cx="6799263" cy="9929813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567E1748-791A-4F92-A59C-20F2D8529430}">
          <p14:sldIdLst>
            <p14:sldId id="261"/>
            <p14:sldId id="263"/>
          </p14:sldIdLst>
        </p14:section>
        <p14:section name="タイトルなしのセクション" id="{8BF1C004-5CC5-4795-ACA2-6A3052F3153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丸石 章子" initials="丸石" lastIdx="0" clrIdx="0">
    <p:extLst>
      <p:ext uri="{19B8F6BF-5375-455C-9EA6-DF929625EA0E}">
        <p15:presenceInfo xmlns:p15="http://schemas.microsoft.com/office/powerpoint/2012/main" userId="S-1-5-21-1407005919-975010171-313593124-229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99"/>
    <a:srgbClr val="FF5050"/>
    <a:srgbClr val="E9545D"/>
    <a:srgbClr val="FFCCCC"/>
    <a:srgbClr val="3E0000"/>
    <a:srgbClr val="595757"/>
    <a:srgbClr val="FF760B"/>
    <a:srgbClr val="906E30"/>
    <a:srgbClr val="A47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70" y="12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6"/>
            <a:ext cx="2946348" cy="498219"/>
          </a:xfrm>
          <a:prstGeom prst="rect">
            <a:avLst/>
          </a:prstGeom>
        </p:spPr>
        <p:txBody>
          <a:bodyPr vert="horz" lIns="92929" tIns="46464" rIns="92929" bIns="46464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349" y="6"/>
            <a:ext cx="2946348" cy="498219"/>
          </a:xfrm>
          <a:prstGeom prst="rect">
            <a:avLst/>
          </a:prstGeom>
        </p:spPr>
        <p:txBody>
          <a:bodyPr vert="horz" lIns="92929" tIns="46464" rIns="92929" bIns="46464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3488"/>
            <a:ext cx="2392363" cy="335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29" tIns="46464" rIns="92929" bIns="4646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7" y="4778728"/>
            <a:ext cx="5439410" cy="3909864"/>
          </a:xfrm>
          <a:prstGeom prst="rect">
            <a:avLst/>
          </a:prstGeom>
        </p:spPr>
        <p:txBody>
          <a:bodyPr vert="horz" lIns="92929" tIns="46464" rIns="92929" bIns="4646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31608"/>
            <a:ext cx="2946348" cy="498218"/>
          </a:xfrm>
          <a:prstGeom prst="rect">
            <a:avLst/>
          </a:prstGeom>
        </p:spPr>
        <p:txBody>
          <a:bodyPr vert="horz" lIns="92929" tIns="46464" rIns="92929" bIns="46464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349" y="9431608"/>
            <a:ext cx="2946348" cy="498218"/>
          </a:xfrm>
          <a:prstGeom prst="rect">
            <a:avLst/>
          </a:prstGeom>
        </p:spPr>
        <p:txBody>
          <a:bodyPr vert="horz" lIns="92929" tIns="46464" rIns="92929" bIns="46464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6/3/2025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8FF67B5-82AE-4BCE-BEBA-4A90A9CEAD24}"/>
              </a:ext>
            </a:extLst>
          </p:cNvPr>
          <p:cNvSpPr txBox="1"/>
          <p:nvPr/>
        </p:nvSpPr>
        <p:spPr>
          <a:xfrm rot="10800000" flipV="1">
            <a:off x="429761" y="400642"/>
            <a:ext cx="6984000" cy="972000"/>
          </a:xfrm>
          <a:prstGeom prst="rect">
            <a:avLst/>
          </a:prstGeom>
          <a:solidFill>
            <a:srgbClr val="00B050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35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32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広島県ひとり親家庭サポートセンター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200703" y="2978786"/>
            <a:ext cx="7339800" cy="3668020"/>
            <a:chOff x="608822" y="4399001"/>
            <a:chExt cx="7114332" cy="4062982"/>
          </a:xfrm>
        </p:grpSpPr>
        <p:sp>
          <p:nvSpPr>
            <p:cNvPr id="49" name="雲 48">
              <a:extLst>
                <a:ext uri="{FF2B5EF4-FFF2-40B4-BE49-F238E27FC236}">
                  <a16:creationId xmlns:a16="http://schemas.microsoft.com/office/drawing/2014/main" id="{5D721243-DDCC-40E6-940D-96371517304B}"/>
                </a:ext>
              </a:extLst>
            </p:cNvPr>
            <p:cNvSpPr/>
            <p:nvPr/>
          </p:nvSpPr>
          <p:spPr>
            <a:xfrm>
              <a:off x="5212204" y="6786605"/>
              <a:ext cx="2510950" cy="1462454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雲 21">
              <a:extLst>
                <a:ext uri="{FF2B5EF4-FFF2-40B4-BE49-F238E27FC236}">
                  <a16:creationId xmlns:a16="http://schemas.microsoft.com/office/drawing/2014/main" id="{32371F63-0463-41CD-BEAE-DB92B4E06834}"/>
                </a:ext>
              </a:extLst>
            </p:cNvPr>
            <p:cNvSpPr/>
            <p:nvPr/>
          </p:nvSpPr>
          <p:spPr>
            <a:xfrm>
              <a:off x="4532665" y="4833542"/>
              <a:ext cx="3162990" cy="1246794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雲 20">
              <a:extLst>
                <a:ext uri="{FF2B5EF4-FFF2-40B4-BE49-F238E27FC236}">
                  <a16:creationId xmlns:a16="http://schemas.microsoft.com/office/drawing/2014/main" id="{5D721243-DDCC-40E6-940D-96371517304B}"/>
                </a:ext>
              </a:extLst>
            </p:cNvPr>
            <p:cNvSpPr/>
            <p:nvPr/>
          </p:nvSpPr>
          <p:spPr>
            <a:xfrm>
              <a:off x="608822" y="6466891"/>
              <a:ext cx="2487607" cy="1973395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雲 16">
              <a:extLst>
                <a:ext uri="{FF2B5EF4-FFF2-40B4-BE49-F238E27FC236}">
                  <a16:creationId xmlns:a16="http://schemas.microsoft.com/office/drawing/2014/main" id="{0A1E7457-B1B2-481B-B576-757DA825F54B}"/>
                </a:ext>
              </a:extLst>
            </p:cNvPr>
            <p:cNvSpPr/>
            <p:nvPr/>
          </p:nvSpPr>
          <p:spPr>
            <a:xfrm>
              <a:off x="838123" y="4834768"/>
              <a:ext cx="2191418" cy="1183058"/>
            </a:xfrm>
            <a:prstGeom prst="cloud">
              <a:avLst/>
            </a:prstGeom>
            <a:solidFill>
              <a:schemeClr val="accent4">
                <a:lumMod val="20000"/>
                <a:lumOff val="80000"/>
              </a:schemeClr>
            </a:solidFill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1096905" y="4988221"/>
              <a:ext cx="156997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資格や技能を習得するための各種講座を実施しています。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924152" y="6723307"/>
              <a:ext cx="1951069" cy="17386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養育費に関する相談に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専門の相談員が応じます。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月１回、県内各地で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弁護士相談も実施して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います。（裏面参照）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離婚前の方</a:t>
              </a:r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の相談にも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　　応じます。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810949" y="5034733"/>
              <a:ext cx="2619068" cy="79706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就職にあたって、適正の判断や、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履歴書の書き方、求人情報の提供、紹介状の作成まで対応しています。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AAB3CE8-43BE-406D-A955-5928D47B9DFA}"/>
                </a:ext>
              </a:extLst>
            </p:cNvPr>
            <p:cNvSpPr txBox="1"/>
            <p:nvPr/>
          </p:nvSpPr>
          <p:spPr>
            <a:xfrm>
              <a:off x="3174906" y="4752809"/>
              <a:ext cx="1594988" cy="1329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000" dirty="0"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市町への</a:t>
              </a:r>
              <a:endParaRPr lang="en-US" altLang="ja-JP" sz="20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lang="ja-JP" altLang="en-US" sz="2000" dirty="0"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出張相談も</a:t>
              </a:r>
              <a:endParaRPr lang="en-US" altLang="ja-JP" sz="20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lang="ja-JP" altLang="en-US" sz="2000" dirty="0"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可能です！</a:t>
              </a:r>
              <a:endParaRPr lang="en-US" altLang="ja-JP" sz="20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  <a:p>
              <a:r>
                <a:rPr lang="ja-JP" altLang="en-US" sz="1200" dirty="0">
                  <a:solidFill>
                    <a:srgbClr val="0070C0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　</a:t>
              </a:r>
              <a:endParaRPr lang="en-US" altLang="ja-JP" sz="1200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830844" y="6103885"/>
              <a:ext cx="236264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養育費に関する相談</a:t>
              </a:r>
              <a:endParaRPr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5695193" y="4414967"/>
              <a:ext cx="129213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就業相談</a:t>
              </a:r>
              <a:endParaRPr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752511" y="4399001"/>
              <a:ext cx="236264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就業支援講習会の実施</a:t>
              </a:r>
              <a:endParaRPr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5441170" y="7098195"/>
              <a:ext cx="2254486" cy="7159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　離婚のこと、福祉制度のこと生活の困りごとなど、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  <a:p>
              <a:r>
                <a:rPr lang="ja-JP" altLang="en-US" sz="1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お気軽にご相談ください。</a:t>
              </a:r>
              <a:endPara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DB65A62E-9EA0-919D-28EC-E47B3F734FC4}"/>
                </a:ext>
              </a:extLst>
            </p:cNvPr>
            <p:cNvSpPr/>
            <p:nvPr/>
          </p:nvSpPr>
          <p:spPr>
            <a:xfrm>
              <a:off x="5954102" y="6374175"/>
              <a:ext cx="890362" cy="3750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その他</a:t>
              </a:r>
              <a:endParaRPr lang="en-US" altLang="ja-JP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</p:grpSp>
      <p:sp>
        <p:nvSpPr>
          <p:cNvPr id="52" name="正方形/長方形 51"/>
          <p:cNvSpPr/>
          <p:nvPr/>
        </p:nvSpPr>
        <p:spPr>
          <a:xfrm>
            <a:off x="2828903" y="5940529"/>
            <a:ext cx="21202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アプリによる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オンライン相談もできます。</a:t>
            </a:r>
            <a:endParaRPr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6F4CA34-2FA8-4FED-83B8-8C1962A1897F}"/>
              </a:ext>
            </a:extLst>
          </p:cNvPr>
          <p:cNvSpPr txBox="1"/>
          <p:nvPr/>
        </p:nvSpPr>
        <p:spPr>
          <a:xfrm>
            <a:off x="467389" y="6685623"/>
            <a:ext cx="6582794" cy="567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当センターは無料職業紹介所の認可を受けており、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求人情報の提供から紹介状の作成まで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キャリアコンサルタントの資格をもった就業相談員が対応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891836" y="8291831"/>
            <a:ext cx="432213" cy="1615632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r>
              <a:rPr lang="en-US" altLang="ja-JP" sz="1600" dirty="0">
                <a:solidFill>
                  <a:srgbClr val="E9545D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lang="ja-JP" altLang="en-US" sz="1600" dirty="0">
                <a:solidFill>
                  <a:srgbClr val="E9545D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お問い合せ先</a:t>
            </a:r>
            <a:r>
              <a:rPr lang="en-US" altLang="ja-JP" sz="1600" dirty="0">
                <a:solidFill>
                  <a:srgbClr val="E9545D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</a:t>
            </a:r>
            <a:endParaRPr lang="ja-JP" altLang="en-US" sz="1600" dirty="0">
              <a:solidFill>
                <a:srgbClr val="E9545D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509420" y="7976637"/>
            <a:ext cx="466525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200" dirty="0">
                <a:solidFill>
                  <a:srgbClr val="00B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広島県ひとり親家庭サポートセンター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509420" y="9340263"/>
            <a:ext cx="3675640" cy="329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お電話もしくは右記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QR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コードからどうぞ　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1532477" y="8496230"/>
            <a:ext cx="4497394" cy="296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730‐0017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広島市中区鉄砲町</a:t>
            </a: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8-6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あり</a:t>
            </a:r>
            <a:r>
              <a:rPr lang="ja-JP" altLang="en-US" sz="1200" b="1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ビル２０３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989194" y="9853364"/>
            <a:ext cx="54154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　  日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 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9:00 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</a:t>
            </a:r>
            <a:r>
              <a:rPr kumimoji="1"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17:00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土日祝　  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10:00 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 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17:00</a:t>
            </a:r>
          </a:p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夜　  間　　 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17:00  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（火・木のみ）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1483925" y="8843506"/>
            <a:ext cx="4459382" cy="42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 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　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082-227-2377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516" y="9236370"/>
            <a:ext cx="794667" cy="849091"/>
          </a:xfrm>
          <a:prstGeom prst="rect">
            <a:avLst/>
          </a:prstGeom>
        </p:spPr>
      </p:pic>
      <p:sp>
        <p:nvSpPr>
          <p:cNvPr id="5" name="角丸四角形 4"/>
          <p:cNvSpPr/>
          <p:nvPr/>
        </p:nvSpPr>
        <p:spPr>
          <a:xfrm>
            <a:off x="513319" y="7846043"/>
            <a:ext cx="6800805" cy="273313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AD8D0E04-CB14-196C-EEDF-8BF5C94425F5}"/>
              </a:ext>
            </a:extLst>
          </p:cNvPr>
          <p:cNvSpPr/>
          <p:nvPr/>
        </p:nvSpPr>
        <p:spPr>
          <a:xfrm>
            <a:off x="5503336" y="9340263"/>
            <a:ext cx="581544" cy="377242"/>
          </a:xfrm>
          <a:prstGeom prst="rightArrow">
            <a:avLst/>
          </a:prstGeom>
          <a:solidFill>
            <a:srgbClr val="FF00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049F08C6-3C06-61E9-8F5B-255600FA3F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46" y="1827500"/>
            <a:ext cx="603350" cy="927937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DEE92B4-25DA-2D17-2B7A-A7172AAA7C8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875" y="7989546"/>
            <a:ext cx="1062431" cy="1072603"/>
          </a:xfrm>
          <a:prstGeom prst="rect">
            <a:avLst/>
          </a:prstGeom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8FF67B5-82AE-4BCE-BEBA-4A90A9CEAD24}"/>
              </a:ext>
            </a:extLst>
          </p:cNvPr>
          <p:cNvSpPr txBox="1"/>
          <p:nvPr/>
        </p:nvSpPr>
        <p:spPr>
          <a:xfrm rot="10800000" flipV="1">
            <a:off x="2666745" y="7210180"/>
            <a:ext cx="40834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r>
              <a:rPr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無料職業紹介所　</a:t>
            </a:r>
            <a:r>
              <a:rPr lang="ja-JP" altLang="en-US" sz="1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厚生労働省認可：</a:t>
            </a:r>
            <a:r>
              <a:rPr lang="en-US" altLang="ja-JP" sz="1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34‐</a:t>
            </a:r>
            <a:r>
              <a:rPr lang="ja-JP" altLang="en-US" sz="1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ム</a:t>
            </a:r>
            <a:r>
              <a:rPr lang="en-US" altLang="ja-JP" sz="1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‐300004</a:t>
            </a:r>
            <a:endParaRPr lang="ja-JP" altLang="en-US" sz="1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C7E4EBE8-CEC2-B644-77E9-E138E516AD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40224" y="7377758"/>
            <a:ext cx="254115" cy="349961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C1794AD4-11A2-2FE2-F7F3-E0062E2D46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191" y="7357305"/>
            <a:ext cx="254115" cy="322432"/>
          </a:xfrm>
          <a:prstGeom prst="rect">
            <a:avLst/>
          </a:prstGeom>
        </p:spPr>
      </p:pic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197941D9-1631-B99B-F035-24B43345E257}"/>
              </a:ext>
            </a:extLst>
          </p:cNvPr>
          <p:cNvSpPr txBox="1"/>
          <p:nvPr/>
        </p:nvSpPr>
        <p:spPr>
          <a:xfrm>
            <a:off x="1057471" y="1539775"/>
            <a:ext cx="6718104" cy="82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広島県ひとり親家庭サポートセンターは、ひとり親家庭等の皆さんの仕事や暮らしの相談に　　　きめ細かく対応しながら、自立を支援します。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さまざま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な相談に、就業相談員、養育費専門相談員が応じます。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174A065-565C-4B8D-F52E-836960635D82}"/>
              </a:ext>
            </a:extLst>
          </p:cNvPr>
          <p:cNvSpPr/>
          <p:nvPr/>
        </p:nvSpPr>
        <p:spPr>
          <a:xfrm>
            <a:off x="1168634" y="2493864"/>
            <a:ext cx="570861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dirty="0">
                <a:ln w="0"/>
                <a:solidFill>
                  <a:srgbClr val="FF006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サポートセンターではこのような支援をしています</a:t>
            </a:r>
            <a:endParaRPr lang="ja-JP" altLang="en-US" sz="2000" dirty="0">
              <a:ln w="0"/>
              <a:solidFill>
                <a:srgbClr val="FF006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2D4E13C-C313-A968-F80E-A366CE9658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6918" y="4449724"/>
            <a:ext cx="1923286" cy="1436938"/>
          </a:xfrm>
          <a:prstGeom prst="rect">
            <a:avLst/>
          </a:prstGeom>
        </p:spPr>
      </p:pic>
      <p:sp>
        <p:nvSpPr>
          <p:cNvPr id="16" name="四角形: 対角を切り取る 15">
            <a:extLst>
              <a:ext uri="{FF2B5EF4-FFF2-40B4-BE49-F238E27FC236}">
                <a16:creationId xmlns:a16="http://schemas.microsoft.com/office/drawing/2014/main" id="{2F5A3B4E-B524-DED2-AB8B-3285DC283987}"/>
              </a:ext>
            </a:extLst>
          </p:cNvPr>
          <p:cNvSpPr/>
          <p:nvPr/>
        </p:nvSpPr>
        <p:spPr>
          <a:xfrm>
            <a:off x="677993" y="200259"/>
            <a:ext cx="3858011" cy="384981"/>
          </a:xfrm>
          <a:prstGeom prst="snip2Diag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941DDB7-D1EE-6A2F-B2A8-96B990506955}"/>
              </a:ext>
            </a:extLst>
          </p:cNvPr>
          <p:cNvSpPr txBox="1"/>
          <p:nvPr/>
        </p:nvSpPr>
        <p:spPr>
          <a:xfrm>
            <a:off x="838141" y="240110"/>
            <a:ext cx="3858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広島市、呉市、福山市以外にお住まいの方のための</a:t>
            </a: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メモ 4"/>
          <p:cNvSpPr/>
          <p:nvPr/>
        </p:nvSpPr>
        <p:spPr>
          <a:xfrm>
            <a:off x="5106075" y="3863741"/>
            <a:ext cx="2216244" cy="3965692"/>
          </a:xfrm>
          <a:prstGeom prst="foldedCorner">
            <a:avLst>
              <a:gd name="adj" fmla="val 1196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80589" y="1008310"/>
            <a:ext cx="5318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「離婚を子供にどう伝えたらいいの。子供はどう思っているんだろう。」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「離婚後の生活が不安。みんなはどうしているのかな。」別居親の方や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離婚を考えておられる方等を対象に、次のとおり講座を開催します。</a:t>
            </a:r>
          </a:p>
        </p:txBody>
      </p:sp>
      <p:sp>
        <p:nvSpPr>
          <p:cNvPr id="46" name="円/楕円 45"/>
          <p:cNvSpPr/>
          <p:nvPr/>
        </p:nvSpPr>
        <p:spPr>
          <a:xfrm>
            <a:off x="5951182" y="501066"/>
            <a:ext cx="1614292" cy="74025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受講・託児</a:t>
            </a:r>
            <a:endParaRPr kumimoji="1"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99975" y="3770322"/>
            <a:ext cx="7281355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</a:t>
            </a:r>
            <a:r>
              <a:rPr lang="ja-JP" altLang="en-US" b="1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７</a:t>
            </a:r>
            <a:r>
              <a:rPr kumimoji="1" lang="ja-JP" altLang="en-US" b="1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年度 弁護士巡回相談会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052547" y="548863"/>
            <a:ext cx="4471157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令和７年度 離婚前後親支援講座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99975" y="4248417"/>
            <a:ext cx="6913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広島弁護士会所属の弁護士、広島県ひとり親家庭サポート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センターの養育費専門相談員が、面談やオンラインで、離婚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に関わる様々な相談に応じます。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（時間は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：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45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4829" y="7901849"/>
            <a:ext cx="6967490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505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ファイナンシャルプランナーによる家計セミナー＆個別家計相談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527276" y="8278175"/>
            <a:ext cx="67950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教育費用や老後に必要なお金はどのくらい？貯蓄を増やすにはどうすればいい？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月々の収支のバランスやライフステージに合った家計のあり方などファイナンシャルプランナーがポイントをアドバイスします。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家計セミナー受講後、別日にお住まいの地域で個別家計相談を受けられます。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〚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〛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017028" y="3952664"/>
            <a:ext cx="23961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3663" indent="-93663"/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★講座や相談会の申込、ご質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問等については、表面の「問い合わせ先」の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電話番号か下記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QR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コードからお問い合わせ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93663" indent="-93663"/>
            <a:r>
              <a:rPr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ください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solidFill>
                <a:srgbClr val="7030A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★相談や講座受講料は、すべて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無料です。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93663" indent="-93663"/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★最新の情報は、広島県ひとり   親家庭サポートセンターの ホームページをご覧ください。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839230"/>
              </p:ext>
            </p:extLst>
          </p:nvPr>
        </p:nvGraphicFramePr>
        <p:xfrm>
          <a:off x="527276" y="4953188"/>
          <a:ext cx="4306242" cy="2794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3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57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開催場所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開催日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</a:rPr>
                        <a:t>開催場所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 7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11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オンライン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 11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20</a:t>
                      </a:r>
                      <a:r>
                        <a:rPr kumimoji="1" lang="ja-JP" altLang="en-US" sz="1200" dirty="0"/>
                        <a:t>日（木）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坂町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 8</a:t>
                      </a:r>
                      <a:r>
                        <a:rPr kumimoji="1" lang="ja-JP" altLang="en-US" sz="1200" dirty="0"/>
                        <a:t>月　</a:t>
                      </a:r>
                      <a:r>
                        <a:rPr kumimoji="1" lang="en-US" altLang="ja-JP" sz="1200" dirty="0"/>
                        <a:t>8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オンライン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 12</a:t>
                      </a:r>
                      <a:r>
                        <a:rPr kumimoji="1" lang="ja-JP" altLang="en-US" sz="1200" dirty="0"/>
                        <a:t>月 </a:t>
                      </a:r>
                      <a:r>
                        <a:rPr kumimoji="1" lang="en-US" altLang="ja-JP" sz="1200" dirty="0"/>
                        <a:t>1 </a:t>
                      </a:r>
                      <a:r>
                        <a:rPr kumimoji="1" lang="ja-JP" altLang="en-US" sz="1200" dirty="0"/>
                        <a:t>日（月）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廿日市市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 9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11</a:t>
                      </a:r>
                      <a:r>
                        <a:rPr kumimoji="1" lang="ja-JP" altLang="en-US" sz="1200" dirty="0"/>
                        <a:t>日（木）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府中町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 12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12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東広島市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lang="en-US" altLang="ja-JP" sz="1200" dirty="0"/>
                        <a:t>  9</a:t>
                      </a:r>
                      <a:r>
                        <a:rPr lang="ja-JP" altLang="en-US" sz="1200" dirty="0"/>
                        <a:t>月</a:t>
                      </a:r>
                      <a:r>
                        <a:rPr lang="en-US" altLang="ja-JP" sz="1200" dirty="0"/>
                        <a:t>26</a:t>
                      </a:r>
                      <a:r>
                        <a:rPr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dirty="0"/>
                        <a:t>三原市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dirty="0"/>
                        <a:t>　</a:t>
                      </a:r>
                      <a:r>
                        <a:rPr lang="en-US" altLang="ja-JP" sz="1200" dirty="0"/>
                        <a:t>2</a:t>
                      </a:r>
                      <a:r>
                        <a:rPr lang="ja-JP" altLang="en-US" sz="1200" dirty="0"/>
                        <a:t>月　</a:t>
                      </a:r>
                      <a:r>
                        <a:rPr lang="en-US" altLang="ja-JP" sz="1200" dirty="0"/>
                        <a:t>6</a:t>
                      </a:r>
                      <a:r>
                        <a:rPr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dirty="0"/>
                        <a:t>熊野町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10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10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オンライン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　</a:t>
                      </a:r>
                      <a:r>
                        <a:rPr kumimoji="1" lang="en-US" altLang="ja-JP" sz="1200" dirty="0"/>
                        <a:t>3</a:t>
                      </a:r>
                      <a:r>
                        <a:rPr kumimoji="1" lang="ja-JP" altLang="en-US" sz="1200" dirty="0"/>
                        <a:t>月　</a:t>
                      </a:r>
                      <a:r>
                        <a:rPr kumimoji="1" lang="en-US" altLang="ja-JP" sz="1200" dirty="0"/>
                        <a:t>6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尾道市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88"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11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  7</a:t>
                      </a:r>
                      <a:r>
                        <a:rPr kumimoji="1" lang="ja-JP" altLang="en-US" sz="1200" dirty="0"/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府中市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月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13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日（金）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オンライン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01724"/>
              </p:ext>
            </p:extLst>
          </p:nvPr>
        </p:nvGraphicFramePr>
        <p:xfrm>
          <a:off x="426780" y="1719042"/>
          <a:ext cx="6986420" cy="1956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6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0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8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会場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日時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場所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内容等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dist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広島市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9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28</a:t>
                      </a:r>
                      <a:r>
                        <a:rPr kumimoji="1" lang="ja-JP" altLang="en-US" sz="1200" dirty="0"/>
                        <a:t>日（日）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13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00</a:t>
                      </a:r>
                      <a:r>
                        <a:rPr kumimoji="1" lang="ja-JP" altLang="en-US" sz="1200" dirty="0"/>
                        <a:t>～</a:t>
                      </a:r>
                      <a:r>
                        <a:rPr kumimoji="1" lang="en-US" altLang="ja-JP" sz="1200" dirty="0"/>
                        <a:t>15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広島市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総合福祉センター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①講演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　「別居・離婚のとき考えておきたいこと」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②参加型プログラム（自由参加）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　 </a:t>
                      </a:r>
                      <a:r>
                        <a:rPr kumimoji="1" lang="en-US" altLang="ja-JP" sz="1200" dirty="0"/>
                        <a:t>DVD</a:t>
                      </a:r>
                      <a:r>
                        <a:rPr kumimoji="1" lang="ja-JP" altLang="en-US" sz="1200" dirty="0"/>
                        <a:t>視聴とグループ討議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　「あなたならどう考える？」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講師：公益社団法人家庭問題情報センター　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　　　（エフピック）広島ファミリー相談室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　　　  主任研究員他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dist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福山市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10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11</a:t>
                      </a:r>
                      <a:r>
                        <a:rPr kumimoji="1" lang="ja-JP" altLang="en-US" sz="1200" dirty="0"/>
                        <a:t>日（土）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10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00</a:t>
                      </a:r>
                      <a:r>
                        <a:rPr kumimoji="1" lang="ja-JP" altLang="en-US" sz="1200" dirty="0"/>
                        <a:t>～</a:t>
                      </a:r>
                      <a:r>
                        <a:rPr kumimoji="1" lang="en-US" altLang="ja-JP" sz="1200" dirty="0"/>
                        <a:t>12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福山市まなびの館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ローズコム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dist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オン</a:t>
                      </a:r>
                      <a:endParaRPr kumimoji="1" lang="en-US" altLang="ja-JP" sz="1200" dirty="0"/>
                    </a:p>
                    <a:p>
                      <a:pPr algn="dist"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ライン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12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10</a:t>
                      </a:r>
                      <a:r>
                        <a:rPr kumimoji="1" lang="ja-JP" altLang="en-US" sz="1200" dirty="0"/>
                        <a:t>日（水）</a:t>
                      </a:r>
                      <a:endParaRPr kumimoji="1" lang="en-US" altLang="ja-JP" sz="1200" dirty="0"/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13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00</a:t>
                      </a:r>
                      <a:r>
                        <a:rPr kumimoji="1" lang="ja-JP" altLang="en-US" sz="1200" dirty="0"/>
                        <a:t>～</a:t>
                      </a:r>
                      <a:r>
                        <a:rPr kumimoji="1" lang="en-US" altLang="ja-JP" sz="1200" dirty="0"/>
                        <a:t>15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ZOOM</a:t>
                      </a:r>
                      <a:r>
                        <a:rPr kumimoji="1" lang="ja-JP" altLang="en-US" sz="1200" dirty="0"/>
                        <a:t>による開催</a:t>
                      </a:r>
                      <a:endParaRPr kumimoji="1" lang="en-US" altLang="ja-JP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916">
                <a:tc>
                  <a:txBody>
                    <a:bodyPr/>
                    <a:lstStyle/>
                    <a:p>
                      <a:pPr algn="dist">
                        <a:lnSpc>
                          <a:spcPts val="1200"/>
                        </a:lnSpc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広島市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令和</a:t>
                      </a:r>
                      <a:r>
                        <a:rPr kumimoji="1" lang="en-US" altLang="ja-JP" sz="1200" dirty="0"/>
                        <a:t>8</a:t>
                      </a:r>
                      <a:r>
                        <a:rPr kumimoji="1" lang="ja-JP" altLang="en-US" sz="1200" dirty="0"/>
                        <a:t>年</a:t>
                      </a:r>
                      <a:r>
                        <a:rPr kumimoji="1" lang="en-US" altLang="ja-JP" sz="1200" dirty="0"/>
                        <a:t>3</a:t>
                      </a:r>
                      <a:r>
                        <a:rPr kumimoji="1" lang="ja-JP" altLang="en-US" sz="1200" dirty="0"/>
                        <a:t>月</a:t>
                      </a:r>
                      <a:r>
                        <a:rPr kumimoji="1" lang="en-US" altLang="ja-JP" sz="1200" dirty="0"/>
                        <a:t>12</a:t>
                      </a:r>
                      <a:r>
                        <a:rPr kumimoji="1" lang="ja-JP" altLang="en-US" sz="1200" dirty="0"/>
                        <a:t>日（木）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en-US" altLang="ja-JP" sz="1200" dirty="0"/>
                        <a:t>13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00</a:t>
                      </a:r>
                      <a:r>
                        <a:rPr kumimoji="1" lang="ja-JP" altLang="en-US" sz="1200" dirty="0"/>
                        <a:t>～</a:t>
                      </a:r>
                      <a:r>
                        <a:rPr kumimoji="1" lang="en-US" altLang="ja-JP" sz="1200" dirty="0"/>
                        <a:t>15</a:t>
                      </a:r>
                      <a:r>
                        <a:rPr kumimoji="1" lang="ja-JP" altLang="en-US" sz="1200" dirty="0"/>
                        <a:t>：</a:t>
                      </a:r>
                      <a:r>
                        <a:rPr kumimoji="1" lang="en-US" altLang="ja-JP" sz="1200" dirty="0"/>
                        <a:t>30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広島市</a:t>
                      </a:r>
                      <a:endParaRPr kumimoji="1" lang="en-US" altLang="ja-JP" sz="1200" dirty="0"/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1200" dirty="0"/>
                        <a:t>総合福祉センター</a:t>
                      </a:r>
                      <a:endParaRPr kumimoji="1" lang="en-US" altLang="ja-JP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" name="図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80" y="759516"/>
            <a:ext cx="494701" cy="706463"/>
          </a:xfrm>
          <a:prstGeom prst="rect">
            <a:avLst/>
          </a:prstGeom>
        </p:spPr>
      </p:pic>
      <p:pic>
        <p:nvPicPr>
          <p:cNvPr id="19" name="図 18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15" t="47532" r="18841" b="27446"/>
          <a:stretch/>
        </p:blipFill>
        <p:spPr bwMode="auto">
          <a:xfrm>
            <a:off x="721368" y="9167097"/>
            <a:ext cx="1018420" cy="1116701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880589" y="10341524"/>
            <a:ext cx="6829703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ja-JP" altLang="en-US" sz="1400" dirty="0">
                <a:latin typeface="+mj-ea"/>
                <a:ea typeface="+mj-ea"/>
              </a:rPr>
              <a:t>　</a:t>
            </a:r>
            <a:r>
              <a:rPr lang="ja-JP" altLang="en-US" sz="1000" dirty="0">
                <a:latin typeface="+mj-ea"/>
                <a:ea typeface="+mj-ea"/>
              </a:rPr>
              <a:t>（当事業は、広島県から委託を受けて、一般財団法人広島県ひとり親家庭等福祉連合会が実施しています。）</a:t>
            </a:r>
            <a:endParaRPr lang="en-US" altLang="ja-JP" sz="1000" u="sng" dirty="0">
              <a:latin typeface="+mj-ea"/>
              <a:ea typeface="+mj-ea"/>
            </a:endParaRP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8916" y="6350431"/>
            <a:ext cx="1050562" cy="1050562"/>
          </a:xfrm>
          <a:prstGeom prst="rect">
            <a:avLst/>
          </a:prstGeom>
        </p:spPr>
      </p:pic>
      <p:sp>
        <p:nvSpPr>
          <p:cNvPr id="3" name="ホームベース 2"/>
          <p:cNvSpPr/>
          <p:nvPr/>
        </p:nvSpPr>
        <p:spPr>
          <a:xfrm flipH="1">
            <a:off x="1804524" y="9215129"/>
            <a:ext cx="5466155" cy="97222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/>
          </a:p>
          <a:p>
            <a:r>
              <a:rPr lang="ja-JP" altLang="en-US" sz="1100" dirty="0"/>
              <a:t>　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広島県ひとり親家庭サポートセンターの</a:t>
            </a: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公式</a:t>
            </a:r>
            <a:r>
              <a:rPr kumimoji="1"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LINE</a:t>
            </a: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では、</a:t>
            </a:r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AI</a:t>
            </a:r>
            <a:r>
              <a:rPr kumimoji="1"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チャットボットで知りたいことを簡単検索できます。</a:t>
            </a:r>
            <a:endParaRPr kumimoji="1"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お金や仕事、子育てや養育費等に関する質問に、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365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24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時間、</a:t>
            </a:r>
            <a:r>
              <a:rPr lang="en-US" altLang="ja-JP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AI</a:t>
            </a:r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チャットボットが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1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対応し、必要な情報等を提供していますので、お友達登録をしてご利用ください！</a:t>
            </a:r>
            <a:endParaRPr lang="en-US" altLang="ja-JP" sz="1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en-US" altLang="ja-JP" sz="1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DFC56D6-20A8-EB93-F8BC-9D6FB896BC17}"/>
              </a:ext>
            </a:extLst>
          </p:cNvPr>
          <p:cNvSpPr txBox="1"/>
          <p:nvPr/>
        </p:nvSpPr>
        <p:spPr>
          <a:xfrm>
            <a:off x="5517466" y="7458719"/>
            <a:ext cx="160972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900" dirty="0"/>
              <a:t>広島県ひとり親家庭サポート</a:t>
            </a:r>
            <a:endParaRPr kumimoji="1" lang="en-US" altLang="ja-JP" sz="900" dirty="0"/>
          </a:p>
          <a:p>
            <a:r>
              <a:rPr lang="ja-JP" altLang="en-US" sz="900" dirty="0"/>
              <a:t>センターＨＰ　</a:t>
            </a:r>
            <a:r>
              <a:rPr lang="en-US" altLang="ja-JP" sz="900" dirty="0"/>
              <a:t>QR</a:t>
            </a:r>
            <a:r>
              <a:rPr lang="ja-JP" altLang="en-US" sz="900" dirty="0"/>
              <a:t>コード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1218559424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2281</TotalTime>
  <Words>911</Words>
  <Application>Microsoft Office PowerPoint</Application>
  <PresentationFormat>ユーザー設定</PresentationFormat>
  <Paragraphs>128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BIZ UDPゴシック</vt:lpstr>
      <vt:lpstr>HGPｺﾞｼｯｸE</vt:lpstr>
      <vt:lpstr>HGP創英角ｺﾞｼｯｸUB</vt:lpstr>
      <vt:lpstr>HGP創英角ﾎﾟｯﾌﾟ体</vt:lpstr>
      <vt:lpstr>HG丸ｺﾞｼｯｸM-PRO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赤星真人(d006033)</dc:creator>
  <cp:lastModifiedBy>養育費 広島県ひとり親家庭サポートセンター</cp:lastModifiedBy>
  <cp:revision>254</cp:revision>
  <cp:lastPrinted>2025-05-26T02:22:10Z</cp:lastPrinted>
  <dcterms:created xsi:type="dcterms:W3CDTF">2013-08-07T01:16:52Z</dcterms:created>
  <dcterms:modified xsi:type="dcterms:W3CDTF">2025-06-03T02:27:22Z</dcterms:modified>
</cp:coreProperties>
</file>