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handoutMasterIdLst>
    <p:handoutMasterId r:id="rId13"/>
  </p:handoutMasterIdLst>
  <p:sldIdLst>
    <p:sldId id="829" r:id="rId2"/>
    <p:sldId id="830" r:id="rId3"/>
    <p:sldId id="831" r:id="rId4"/>
    <p:sldId id="875" r:id="rId5"/>
    <p:sldId id="846" r:id="rId6"/>
    <p:sldId id="878" r:id="rId7"/>
    <p:sldId id="879" r:id="rId8"/>
    <p:sldId id="882" r:id="rId9"/>
    <p:sldId id="883" r:id="rId10"/>
    <p:sldId id="884" r:id="rId1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F2DCDB"/>
    <a:srgbClr val="DBEEF4"/>
    <a:srgbClr val="FF33CC"/>
    <a:srgbClr val="808000"/>
    <a:srgbClr val="FF00FF"/>
    <a:srgbClr val="FFFFD9"/>
    <a:srgbClr val="EBF1DE"/>
    <a:srgbClr val="0611EA"/>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77" autoAdjust="0"/>
    <p:restoredTop sz="73932" autoAdjust="0"/>
  </p:normalViewPr>
  <p:slideViewPr>
    <p:cSldViewPr>
      <p:cViewPr varScale="1">
        <p:scale>
          <a:sx n="78" d="100"/>
          <a:sy n="78" d="100"/>
        </p:scale>
        <p:origin x="2088" y="8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2604"/>
    </p:cViewPr>
  </p:sorterViewPr>
  <p:notesViewPr>
    <p:cSldViewPr>
      <p:cViewPr varScale="1">
        <p:scale>
          <a:sx n="67" d="100"/>
          <a:sy n="67" d="100"/>
        </p:scale>
        <p:origin x="291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dirty="0"/>
          </a:p>
        </p:txBody>
      </p:sp>
    </p:spTree>
    <p:extLst>
      <p:ext uri="{BB962C8B-B14F-4D97-AF65-F5344CB8AC3E}">
        <p14:creationId xmlns:p14="http://schemas.microsoft.com/office/powerpoint/2010/main" val="726664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6332"/>
          </a:xfrm>
          <a:prstGeom prst="rect">
            <a:avLst/>
          </a:prstGeom>
        </p:spPr>
        <p:txBody>
          <a:bodyPr vert="horz" lIns="91371" tIns="45687" rIns="91371" bIns="45687" rtlCol="0"/>
          <a:lstStyle>
            <a:lvl1pPr algn="r">
              <a:defRPr sz="1200"/>
            </a:lvl1pPr>
          </a:lstStyle>
          <a:p>
            <a:fld id="{9733562D-1299-48A2-BD81-91D7B5205E3A}"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71" tIns="45687" rIns="91371" bIns="45687" rtlCol="0" anchor="ctr"/>
          <a:lstStyle/>
          <a:p>
            <a:endParaRPr lang="ja-JP" altLang="en-US"/>
          </a:p>
        </p:txBody>
      </p:sp>
      <p:sp>
        <p:nvSpPr>
          <p:cNvPr id="5" name="ノート プレースホルダー 4"/>
          <p:cNvSpPr>
            <a:spLocks noGrp="1"/>
          </p:cNvSpPr>
          <p:nvPr>
            <p:ph type="body" sz="quarter" idx="3"/>
          </p:nvPr>
        </p:nvSpPr>
        <p:spPr>
          <a:xfrm>
            <a:off x="679768" y="4715159"/>
            <a:ext cx="5438140" cy="4466987"/>
          </a:xfrm>
          <a:prstGeom prst="rect">
            <a:avLst/>
          </a:prstGeom>
        </p:spPr>
        <p:txBody>
          <a:bodyPr vert="horz" lIns="91371" tIns="45687" rIns="91371" bIns="456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6"/>
            <a:ext cx="2945659" cy="496332"/>
          </a:xfrm>
          <a:prstGeom prst="rect">
            <a:avLst/>
          </a:prstGeom>
        </p:spPr>
        <p:txBody>
          <a:bodyPr vert="horz" lIns="91371" tIns="45687" rIns="91371" bIns="4568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6"/>
            <a:ext cx="2945659" cy="496332"/>
          </a:xfrm>
          <a:prstGeom prst="rect">
            <a:avLst/>
          </a:prstGeom>
        </p:spPr>
        <p:txBody>
          <a:bodyPr vert="horz" lIns="91371" tIns="45687" rIns="91371" bIns="45687" rtlCol="0" anchor="b"/>
          <a:lstStyle>
            <a:lvl1pPr algn="r">
              <a:defRPr sz="1200"/>
            </a:lvl1pPr>
          </a:lstStyle>
          <a:p>
            <a:fld id="{58395BCB-1F8F-4B91-8FA2-45D8F81DAB3A}" type="slidenum">
              <a:rPr kumimoji="1" lang="ja-JP" altLang="en-US" smtClean="0"/>
              <a:t>‹#›</a:t>
            </a:fld>
            <a:endParaRPr kumimoji="1" lang="ja-JP" altLang="en-US"/>
          </a:p>
        </p:txBody>
      </p:sp>
    </p:spTree>
    <p:extLst>
      <p:ext uri="{BB962C8B-B14F-4D97-AF65-F5344CB8AC3E}">
        <p14:creationId xmlns:p14="http://schemas.microsoft.com/office/powerpoint/2010/main" val="4614569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69237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2BB31-591D-B1F4-D244-4AEC75A156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DC84E1-11CF-3B6B-0B98-4D1C9445CFA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86DFA18-7369-F370-63DB-9F1E71165F5D}"/>
              </a:ext>
            </a:extLst>
          </p:cNvPr>
          <p:cNvSpPr>
            <a:spLocks noGrp="1"/>
          </p:cNvSpPr>
          <p:nvPr>
            <p:ph type="body" idx="1"/>
          </p:nvPr>
        </p:nvSpPr>
        <p:spPr/>
        <p:txBody>
          <a:bodyPr/>
          <a:lstStyle/>
          <a:p>
            <a:pPr defTabSz="913027"/>
            <a:endParaRPr kumimoji="1" lang="ja-JP" altLang="en-US" dirty="0"/>
          </a:p>
        </p:txBody>
      </p:sp>
      <p:sp>
        <p:nvSpPr>
          <p:cNvPr id="4" name="スライド番号プレースホルダー 3">
            <a:extLst>
              <a:ext uri="{FF2B5EF4-FFF2-40B4-BE49-F238E27FC236}">
                <a16:creationId xmlns:a16="http://schemas.microsoft.com/office/drawing/2014/main" id="{2F61D5A9-6967-EAB3-0F6E-4D937567943F}"/>
              </a:ext>
            </a:extLst>
          </p:cNvPr>
          <p:cNvSpPr>
            <a:spLocks noGrp="1"/>
          </p:cNvSpPr>
          <p:nvPr>
            <p:ph type="sldNum" sz="quarter" idx="10"/>
          </p:nvPr>
        </p:nvSpPr>
        <p:spPr/>
        <p:txBody>
          <a:bodyPr/>
          <a:lstStyle/>
          <a:p>
            <a:fld id="{58395BCB-1F8F-4B91-8FA2-45D8F81DAB3A}" type="slidenum">
              <a:rPr kumimoji="1" lang="ja-JP" altLang="en-US" smtClean="0"/>
              <a:t>10</a:t>
            </a:fld>
            <a:endParaRPr kumimoji="1" lang="ja-JP" altLang="en-US" dirty="0"/>
          </a:p>
        </p:txBody>
      </p:sp>
    </p:spTree>
    <p:extLst>
      <p:ext uri="{BB962C8B-B14F-4D97-AF65-F5344CB8AC3E}">
        <p14:creationId xmlns:p14="http://schemas.microsoft.com/office/powerpoint/2010/main" val="312852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ECE8F-2368-9CC2-D54D-6B08ACF035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7743AD-2676-C60D-9CF3-36C454BEE0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4C6598-ABDB-7DF5-2D5A-05EB82919F5D}"/>
              </a:ext>
            </a:extLst>
          </p:cNvPr>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321668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2CF87-E73E-C2BA-7018-3369F17324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81A085-C527-A8F6-61CD-BAF9A5BC51D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6D59F4-ADF6-6CD8-D9F9-323E01B0A590}"/>
              </a:ext>
            </a:extLst>
          </p:cNvPr>
          <p:cNvSpPr>
            <a:spLocks noGrp="1"/>
          </p:cNvSpPr>
          <p:nvPr>
            <p:ph type="body" idx="1"/>
          </p:nvPr>
        </p:nvSpPr>
        <p:spPr/>
        <p:txBody>
          <a:bodyPr/>
          <a:lstStyle/>
          <a:p>
            <a:pPr defTabSz="913027"/>
            <a:endParaRPr kumimoji="1" lang="en-US" altLang="ja-JP" dirty="0"/>
          </a:p>
        </p:txBody>
      </p:sp>
      <p:sp>
        <p:nvSpPr>
          <p:cNvPr id="4" name="スライド番号プレースホルダー 3">
            <a:extLst>
              <a:ext uri="{FF2B5EF4-FFF2-40B4-BE49-F238E27FC236}">
                <a16:creationId xmlns:a16="http://schemas.microsoft.com/office/drawing/2014/main" id="{A8C9BC97-00F8-7AC4-3564-70D625F94B49}"/>
              </a:ext>
            </a:extLst>
          </p:cNvPr>
          <p:cNvSpPr>
            <a:spLocks noGrp="1"/>
          </p:cNvSpPr>
          <p:nvPr>
            <p:ph type="sldNum" sz="quarter" idx="10"/>
          </p:nvPr>
        </p:nvSpPr>
        <p:spPr/>
        <p:txBody>
          <a:bodyPr/>
          <a:lstStyle/>
          <a:p>
            <a:fld id="{58395BCB-1F8F-4B91-8FA2-45D8F81DAB3A}" type="slidenum">
              <a:rPr kumimoji="1" lang="ja-JP" altLang="en-US" smtClean="0"/>
              <a:t>3</a:t>
            </a:fld>
            <a:endParaRPr kumimoji="1" lang="ja-JP" altLang="en-US" dirty="0"/>
          </a:p>
        </p:txBody>
      </p:sp>
    </p:spTree>
    <p:extLst>
      <p:ext uri="{BB962C8B-B14F-4D97-AF65-F5344CB8AC3E}">
        <p14:creationId xmlns:p14="http://schemas.microsoft.com/office/powerpoint/2010/main" val="398323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971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0534B-09A2-A9EF-0C1C-55CC72BB6E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BCA4B0-A272-315F-64D1-56652C1B26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317FF9A-6778-8140-3B78-CA2DC341DC2F}"/>
              </a:ext>
            </a:extLst>
          </p:cNvPr>
          <p:cNvSpPr>
            <a:spLocks noGrp="1"/>
          </p:cNvSpPr>
          <p:nvPr>
            <p:ph type="body" idx="1"/>
          </p:nvPr>
        </p:nvSpPr>
        <p:spPr/>
        <p:txBody>
          <a:bodyPr/>
          <a:lstStyle/>
          <a:p>
            <a:pPr defTabSz="913027"/>
            <a:endParaRPr kumimoji="1" lang="ja-JP" altLang="en-US" dirty="0"/>
          </a:p>
        </p:txBody>
      </p:sp>
      <p:sp>
        <p:nvSpPr>
          <p:cNvPr id="4" name="スライド番号プレースホルダー 3">
            <a:extLst>
              <a:ext uri="{FF2B5EF4-FFF2-40B4-BE49-F238E27FC236}">
                <a16:creationId xmlns:a16="http://schemas.microsoft.com/office/drawing/2014/main" id="{C6EC801A-A3C8-48DA-BAF7-C828221E2A29}"/>
              </a:ext>
            </a:extLst>
          </p:cNvPr>
          <p:cNvSpPr>
            <a:spLocks noGrp="1"/>
          </p:cNvSpPr>
          <p:nvPr>
            <p:ph type="sldNum" sz="quarter" idx="10"/>
          </p:nvPr>
        </p:nvSpPr>
        <p:spPr/>
        <p:txBody>
          <a:bodyPr/>
          <a:lstStyle/>
          <a:p>
            <a:fld id="{58395BCB-1F8F-4B91-8FA2-45D8F81DAB3A}" type="slidenum">
              <a:rPr kumimoji="1" lang="ja-JP" altLang="en-US" smtClean="0"/>
              <a:t>5</a:t>
            </a:fld>
            <a:endParaRPr kumimoji="1" lang="ja-JP" altLang="en-US" dirty="0"/>
          </a:p>
        </p:txBody>
      </p:sp>
    </p:spTree>
    <p:extLst>
      <p:ext uri="{BB962C8B-B14F-4D97-AF65-F5344CB8AC3E}">
        <p14:creationId xmlns:p14="http://schemas.microsoft.com/office/powerpoint/2010/main" val="103184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03EAE-6B92-91CA-630E-9557931C40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19FE98-E06C-FD4F-3C0B-668DB095512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786205E-5C0A-0E8E-CB2C-6EA5C39A4858}"/>
              </a:ext>
            </a:extLst>
          </p:cNvPr>
          <p:cNvSpPr>
            <a:spLocks noGrp="1"/>
          </p:cNvSpPr>
          <p:nvPr>
            <p:ph type="body" idx="1"/>
          </p:nvPr>
        </p:nvSpPr>
        <p:spPr/>
        <p:txBody>
          <a:bodyPr/>
          <a:lstStyle/>
          <a:p>
            <a:pPr defTabSz="913027"/>
            <a:endParaRPr kumimoji="1" lang="ja-JP" altLang="en-US" dirty="0"/>
          </a:p>
        </p:txBody>
      </p:sp>
      <p:sp>
        <p:nvSpPr>
          <p:cNvPr id="4" name="スライド番号プレースホルダー 3">
            <a:extLst>
              <a:ext uri="{FF2B5EF4-FFF2-40B4-BE49-F238E27FC236}">
                <a16:creationId xmlns:a16="http://schemas.microsoft.com/office/drawing/2014/main" id="{17AD9749-6D57-0633-9CCF-E442A0DC8DA9}"/>
              </a:ext>
            </a:extLst>
          </p:cNvPr>
          <p:cNvSpPr>
            <a:spLocks noGrp="1"/>
          </p:cNvSpPr>
          <p:nvPr>
            <p:ph type="sldNum" sz="quarter" idx="10"/>
          </p:nvPr>
        </p:nvSpPr>
        <p:spPr/>
        <p:txBody>
          <a:bodyPr/>
          <a:lstStyle/>
          <a:p>
            <a:fld id="{58395BCB-1F8F-4B91-8FA2-45D8F81DAB3A}" type="slidenum">
              <a:rPr kumimoji="1" lang="ja-JP" altLang="en-US" smtClean="0"/>
              <a:t>6</a:t>
            </a:fld>
            <a:endParaRPr kumimoji="1" lang="ja-JP" altLang="en-US" dirty="0"/>
          </a:p>
        </p:txBody>
      </p:sp>
    </p:spTree>
    <p:extLst>
      <p:ext uri="{BB962C8B-B14F-4D97-AF65-F5344CB8AC3E}">
        <p14:creationId xmlns:p14="http://schemas.microsoft.com/office/powerpoint/2010/main" val="412060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41127-A211-BC01-A948-00351244F8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DE72F2-899C-770D-33EC-5CA353E12C6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547A5A-6758-6B36-1FF1-F438210F3544}"/>
              </a:ext>
            </a:extLst>
          </p:cNvPr>
          <p:cNvSpPr>
            <a:spLocks noGrp="1"/>
          </p:cNvSpPr>
          <p:nvPr>
            <p:ph type="body" idx="1"/>
          </p:nvPr>
        </p:nvSpPr>
        <p:spPr/>
        <p:txBody>
          <a:bodyPr/>
          <a:lstStyle/>
          <a:p>
            <a:pPr defTabSz="913027"/>
            <a:endParaRPr kumimoji="1" lang="ja-JP" altLang="en-US" dirty="0"/>
          </a:p>
        </p:txBody>
      </p:sp>
      <p:sp>
        <p:nvSpPr>
          <p:cNvPr id="4" name="スライド番号プレースホルダー 3">
            <a:extLst>
              <a:ext uri="{FF2B5EF4-FFF2-40B4-BE49-F238E27FC236}">
                <a16:creationId xmlns:a16="http://schemas.microsoft.com/office/drawing/2014/main" id="{B813E7B9-60E3-2D34-98E2-6DD8C7771B29}"/>
              </a:ext>
            </a:extLst>
          </p:cNvPr>
          <p:cNvSpPr>
            <a:spLocks noGrp="1"/>
          </p:cNvSpPr>
          <p:nvPr>
            <p:ph type="sldNum" sz="quarter" idx="10"/>
          </p:nvPr>
        </p:nvSpPr>
        <p:spPr/>
        <p:txBody>
          <a:bodyPr/>
          <a:lstStyle/>
          <a:p>
            <a:fld id="{58395BCB-1F8F-4B91-8FA2-45D8F81DAB3A}" type="slidenum">
              <a:rPr kumimoji="1" lang="ja-JP" altLang="en-US" smtClean="0"/>
              <a:t>7</a:t>
            </a:fld>
            <a:endParaRPr kumimoji="1" lang="ja-JP" altLang="en-US" dirty="0"/>
          </a:p>
        </p:txBody>
      </p:sp>
    </p:spTree>
    <p:extLst>
      <p:ext uri="{BB962C8B-B14F-4D97-AF65-F5344CB8AC3E}">
        <p14:creationId xmlns:p14="http://schemas.microsoft.com/office/powerpoint/2010/main" val="224989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F796E-D767-EDFD-1F1E-1628CB9672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E1AB863-0680-966F-B32B-ACAFAE378B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9F7A800-7A97-447B-9CA5-5FE9C125698A}"/>
              </a:ext>
            </a:extLst>
          </p:cNvPr>
          <p:cNvSpPr>
            <a:spLocks noGrp="1"/>
          </p:cNvSpPr>
          <p:nvPr>
            <p:ph type="body" idx="1"/>
          </p:nvPr>
        </p:nvSpPr>
        <p:spPr/>
        <p:txBody>
          <a:bodyPr/>
          <a:lstStyle/>
          <a:p>
            <a:pPr defTabSz="913027"/>
            <a:endParaRPr lang="ja-JP" altLang="en-US" dirty="0"/>
          </a:p>
        </p:txBody>
      </p:sp>
      <p:sp>
        <p:nvSpPr>
          <p:cNvPr id="4" name="スライド番号プレースホルダー 3">
            <a:extLst>
              <a:ext uri="{FF2B5EF4-FFF2-40B4-BE49-F238E27FC236}">
                <a16:creationId xmlns:a16="http://schemas.microsoft.com/office/drawing/2014/main" id="{35821A7F-4E3F-B84A-A222-DC33428EB6AE}"/>
              </a:ext>
            </a:extLst>
          </p:cNvPr>
          <p:cNvSpPr>
            <a:spLocks noGrp="1"/>
          </p:cNvSpPr>
          <p:nvPr>
            <p:ph type="sldNum" sz="quarter" idx="10"/>
          </p:nvPr>
        </p:nvSpPr>
        <p:spPr/>
        <p:txBody>
          <a:bodyPr/>
          <a:lstStyle/>
          <a:p>
            <a:fld id="{58395BCB-1F8F-4B91-8FA2-45D8F81DAB3A}" type="slidenum">
              <a:rPr kumimoji="1" lang="ja-JP" altLang="en-US" smtClean="0"/>
              <a:t>8</a:t>
            </a:fld>
            <a:endParaRPr kumimoji="1" lang="ja-JP" altLang="en-US" dirty="0"/>
          </a:p>
        </p:txBody>
      </p:sp>
    </p:spTree>
    <p:extLst>
      <p:ext uri="{BB962C8B-B14F-4D97-AF65-F5344CB8AC3E}">
        <p14:creationId xmlns:p14="http://schemas.microsoft.com/office/powerpoint/2010/main" val="223214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0BE12-88F3-AA5A-9AB5-AC781FE0A7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C9AF4C-5011-6166-0404-A9ABAC680D0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2D9B35-F51F-E135-D183-AAF566EF21A3}"/>
              </a:ext>
            </a:extLst>
          </p:cNvPr>
          <p:cNvSpPr>
            <a:spLocks noGrp="1"/>
          </p:cNvSpPr>
          <p:nvPr>
            <p:ph type="body" idx="1"/>
          </p:nvPr>
        </p:nvSpPr>
        <p:spPr/>
        <p:txBody>
          <a:bodyPr/>
          <a:lstStyle/>
          <a:p>
            <a:pPr defTabSz="913027"/>
            <a:endParaRPr kumimoji="1" lang="ja-JP" altLang="en-US" dirty="0"/>
          </a:p>
        </p:txBody>
      </p:sp>
      <p:sp>
        <p:nvSpPr>
          <p:cNvPr id="4" name="スライド番号プレースホルダー 3">
            <a:extLst>
              <a:ext uri="{FF2B5EF4-FFF2-40B4-BE49-F238E27FC236}">
                <a16:creationId xmlns:a16="http://schemas.microsoft.com/office/drawing/2014/main" id="{CFB58FBF-659E-1A8F-DB30-C43C4AE6D84F}"/>
              </a:ext>
            </a:extLst>
          </p:cNvPr>
          <p:cNvSpPr>
            <a:spLocks noGrp="1"/>
          </p:cNvSpPr>
          <p:nvPr>
            <p:ph type="sldNum" sz="quarter" idx="10"/>
          </p:nvPr>
        </p:nvSpPr>
        <p:spPr/>
        <p:txBody>
          <a:bodyPr/>
          <a:lstStyle/>
          <a:p>
            <a:fld id="{58395BCB-1F8F-4B91-8FA2-45D8F81DAB3A}" type="slidenum">
              <a:rPr kumimoji="1" lang="ja-JP" altLang="en-US" smtClean="0"/>
              <a:t>9</a:t>
            </a:fld>
            <a:endParaRPr kumimoji="1" lang="ja-JP" altLang="en-US" dirty="0"/>
          </a:p>
        </p:txBody>
      </p:sp>
    </p:spTree>
    <p:extLst>
      <p:ext uri="{BB962C8B-B14F-4D97-AF65-F5344CB8AC3E}">
        <p14:creationId xmlns:p14="http://schemas.microsoft.com/office/powerpoint/2010/main" val="407570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4FFACCB-87D8-4013-B270-466EAC09485C}"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5459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40517A-8DD7-4342-834E-BB0CB6696AF6}"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0942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45C884-CE34-49C5-A2F1-4B38C654D210}"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903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E3CED3-B71F-47BF-8DB8-D50A838535C0}"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2699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84B73E7-E489-4223-B4FE-47FB4B01B3D1}"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41495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BC7186-A9E0-42A5-B105-A83A08D50DB6}"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1614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505A418-BDDE-4B28-AECE-9E7408A749B0}" type="datetime1">
              <a:rPr kumimoji="1" lang="ja-JP" altLang="en-US" smtClean="0"/>
              <a:t>2025/7/31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41504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66DAC2-7EC4-431A-BC6B-64B58E64389E}" type="datetime1">
              <a:rPr kumimoji="1" lang="ja-JP" altLang="en-US" smtClean="0"/>
              <a:t>2025/7/31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07159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D72A8E-EF89-4F7E-B82A-07D448D4E7E6}" type="datetime1">
              <a:rPr kumimoji="1" lang="ja-JP" altLang="en-US" smtClean="0"/>
              <a:t>2025/7/31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6119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2F26DC-2BF3-45F2-9444-945A4ADA29A0}"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76607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3179E0-57B6-4DB3-A838-5299B02DFC81}"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9690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06012-F969-40DB-9A69-FA93389E2490}" type="datetime1">
              <a:rPr kumimoji="1" lang="ja-JP" altLang="en-US" smtClean="0"/>
              <a:t>2025/7/31</a:t>
            </a:fld>
            <a:endParaRPr kumimoji="1" lang="ja-JP" altLang="en-US"/>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89110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980728"/>
            <a:ext cx="9144000" cy="1440633"/>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令和７年度 全国学力・学習状況調査</a:t>
            </a: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00"/>
              </a:lnSpc>
            </a:pP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300"/>
              </a:lnSpc>
            </a:pPr>
            <a:endPar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小学校　国語　授業展開例</a:t>
            </a:r>
            <a:endParaRPr lang="en-US" altLang="ja-JP"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四角形: 角を丸くする 2">
            <a:extLst>
              <a:ext uri="{FF2B5EF4-FFF2-40B4-BE49-F238E27FC236}">
                <a16:creationId xmlns:a16="http://schemas.microsoft.com/office/drawing/2014/main" id="{6C12B6D4-7050-F076-E7CC-3317162B86F9}"/>
              </a:ext>
            </a:extLst>
          </p:cNvPr>
          <p:cNvSpPr/>
          <p:nvPr/>
        </p:nvSpPr>
        <p:spPr>
          <a:xfrm>
            <a:off x="287524" y="2719111"/>
            <a:ext cx="8568952" cy="3435057"/>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sz="1800" b="1" dirty="0">
                <a:solidFill>
                  <a:srgbClr val="002060"/>
                </a:solidFill>
                <a:latin typeface="メイリオ" panose="020B0604030504040204" pitchFamily="50" charset="-128"/>
                <a:ea typeface="メイリオ" panose="020B0604030504040204" pitchFamily="50" charset="-128"/>
              </a:rPr>
              <a:t>○ 「知識及び技能」、「思考力、判断力、表現力等」の問題を１問ずつ取り上げています。</a:t>
            </a:r>
            <a:endParaRPr lang="en-US" altLang="ja-JP" sz="1800"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kumimoji="1" lang="ja-JP" altLang="en-US" b="1" dirty="0">
                <a:solidFill>
                  <a:srgbClr val="002060"/>
                </a:solidFill>
                <a:latin typeface="メイリオ" panose="020B0604030504040204" pitchFamily="50" charset="-128"/>
                <a:ea typeface="メイリオ" panose="020B0604030504040204" pitchFamily="50" charset="-128"/>
              </a:rPr>
              <a:t>○ 各問題の「解答類型分析シート」には、自校の反応率や人数を入力できるようになっています。自校の児童生徒にどのような解答の傾向があったのか、分析してみましょう。</a:t>
            </a:r>
            <a:endParaRPr kumimoji="1" lang="en-US" altLang="ja-JP"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b="1" dirty="0">
                <a:solidFill>
                  <a:srgbClr val="002060"/>
                </a:solidFill>
                <a:latin typeface="メイリオ" panose="020B0604030504040204" pitchFamily="50" charset="-128"/>
                <a:ea typeface="メイリオ" panose="020B0604030504040204" pitchFamily="50" charset="-128"/>
              </a:rPr>
              <a:t>○ 各問題の終わりには、授業改善のヒントになるような授業展開例を示しています。自校の児童生徒の実態を踏まえながら、自校ではどのような授業改善を行うか、校内研修等で共有してみましょう。</a:t>
            </a:r>
            <a:endParaRPr kumimoji="1" lang="ja-JP" altLang="en-US" b="1" dirty="0"/>
          </a:p>
        </p:txBody>
      </p:sp>
    </p:spTree>
    <p:extLst>
      <p:ext uri="{BB962C8B-B14F-4D97-AF65-F5344CB8AC3E}">
        <p14:creationId xmlns:p14="http://schemas.microsoft.com/office/powerpoint/2010/main" val="60173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70108-C238-2DF8-A659-E53F4649E10A}"/>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156EE3B1-CF6E-AE80-70ED-A57F2CE72810}"/>
              </a:ext>
            </a:extLst>
          </p:cNvPr>
          <p:cNvSpPr/>
          <p:nvPr/>
        </p:nvSpPr>
        <p:spPr>
          <a:xfrm>
            <a:off x="113251" y="699783"/>
            <a:ext cx="8907266" cy="1366268"/>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a:t>
            </a:r>
            <a:endParaRPr kumimoji="1" lang="ja-JP" altLang="en-US" b="1" dirty="0"/>
          </a:p>
        </p:txBody>
      </p:sp>
      <p:sp>
        <p:nvSpPr>
          <p:cNvPr id="2" name="四角形: 角を丸くする 1">
            <a:extLst>
              <a:ext uri="{FF2B5EF4-FFF2-40B4-BE49-F238E27FC236}">
                <a16:creationId xmlns:a16="http://schemas.microsoft.com/office/drawing/2014/main" id="{46C34986-764F-C049-B597-1770C18AA851}"/>
              </a:ext>
            </a:extLst>
          </p:cNvPr>
          <p:cNvSpPr/>
          <p:nvPr/>
        </p:nvSpPr>
        <p:spPr>
          <a:xfrm>
            <a:off x="123483" y="699783"/>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sp>
        <p:nvSpPr>
          <p:cNvPr id="5" name="正方形/長方形 4">
            <a:extLst>
              <a:ext uri="{FF2B5EF4-FFF2-40B4-BE49-F238E27FC236}">
                <a16:creationId xmlns:a16="http://schemas.microsoft.com/office/drawing/2014/main" id="{F307814C-366A-B1B8-E73F-683249B9535D}"/>
              </a:ext>
            </a:extLst>
          </p:cNvPr>
          <p:cNvSpPr/>
          <p:nvPr/>
        </p:nvSpPr>
        <p:spPr>
          <a:xfrm>
            <a:off x="875423" y="188640"/>
            <a:ext cx="288032" cy="31005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92C0777-9C8B-534E-5FE8-0B2C784C4E36}"/>
              </a:ext>
            </a:extLst>
          </p:cNvPr>
          <p:cNvSpPr txBox="1"/>
          <p:nvPr/>
        </p:nvSpPr>
        <p:spPr>
          <a:xfrm>
            <a:off x="330371" y="1130480"/>
            <a:ext cx="7400847" cy="938719"/>
          </a:xfrm>
          <a:prstGeom prst="rect">
            <a:avLst/>
          </a:prstGeom>
          <a:noFill/>
        </p:spPr>
        <p:txBody>
          <a:bodyPr wrap="square" rtlCol="0">
            <a:spAutoFit/>
          </a:bodyPr>
          <a:lstStyle/>
          <a:p>
            <a:pPr algn="just">
              <a:lnSpc>
                <a:spcPts val="2200"/>
              </a:lnSpc>
            </a:pPr>
            <a:r>
              <a:rPr lang="ja-JP" altLang="en-US" sz="1400" b="1" dirty="0">
                <a:latin typeface="メイリオ" panose="020B0604030504040204" pitchFamily="50" charset="-128"/>
                <a:ea typeface="メイリオ" panose="020B0604030504040204" pitchFamily="50" charset="-128"/>
              </a:rPr>
              <a:t>　</a:t>
            </a:r>
            <a:r>
              <a:rPr lang="ja-JP" altLang="en-US" b="1" dirty="0">
                <a:solidFill>
                  <a:srgbClr val="002060"/>
                </a:solidFill>
                <a:latin typeface="メイリオ" panose="020B0604030504040204" pitchFamily="50" charset="-128"/>
                <a:ea typeface="メイリオ" panose="020B0604030504040204" pitchFamily="50" charset="-128"/>
              </a:rPr>
              <a:t>個人→集団→個人で思考させることにより、文章と図表などを</a:t>
            </a:r>
            <a:endParaRPr lang="en-US" altLang="ja-JP" b="1" dirty="0">
              <a:solidFill>
                <a:srgbClr val="002060"/>
              </a:solidFill>
              <a:latin typeface="メイリオ" panose="020B0604030504040204" pitchFamily="50" charset="-128"/>
              <a:ea typeface="メイリオ" panose="020B0604030504040204" pitchFamily="50" charset="-128"/>
            </a:endParaRPr>
          </a:p>
          <a:p>
            <a:pPr algn="just">
              <a:lnSpc>
                <a:spcPts val="2200"/>
              </a:lnSpc>
            </a:pPr>
            <a:r>
              <a:rPr lang="ja-JP" altLang="en-US" b="1" dirty="0">
                <a:solidFill>
                  <a:srgbClr val="002060"/>
                </a:solidFill>
                <a:latin typeface="メイリオ" panose="020B0604030504040204" pitchFamily="50" charset="-128"/>
                <a:ea typeface="メイリオ" panose="020B0604030504040204" pitchFamily="50" charset="-128"/>
              </a:rPr>
              <a:t>結び付けるなどして必要な情報を見付け、精査・解釈する力を</a:t>
            </a:r>
            <a:endParaRPr lang="en-US" altLang="ja-JP" b="1" dirty="0">
              <a:solidFill>
                <a:srgbClr val="002060"/>
              </a:solidFill>
              <a:latin typeface="メイリオ" panose="020B0604030504040204" pitchFamily="50" charset="-128"/>
              <a:ea typeface="メイリオ" panose="020B0604030504040204" pitchFamily="50" charset="-128"/>
            </a:endParaRPr>
          </a:p>
          <a:p>
            <a:pPr algn="just">
              <a:lnSpc>
                <a:spcPts val="2200"/>
              </a:lnSpc>
            </a:pPr>
            <a:r>
              <a:rPr lang="ja-JP" altLang="en-US" b="1" dirty="0">
                <a:solidFill>
                  <a:srgbClr val="002060"/>
                </a:solidFill>
                <a:latin typeface="メイリオ" panose="020B0604030504040204" pitchFamily="50" charset="-128"/>
                <a:ea typeface="メイリオ" panose="020B0604030504040204" pitchFamily="50" charset="-128"/>
              </a:rPr>
              <a:t>児童一人一人が身に付けられるようにしましょう。</a:t>
            </a:r>
            <a:endParaRPr lang="en-US" altLang="ja-JP" sz="1400" b="1" dirty="0">
              <a:solidFill>
                <a:srgbClr val="002060"/>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EED47615-66FA-AF96-76AE-A5C33646DE8B}"/>
              </a:ext>
            </a:extLst>
          </p:cNvPr>
          <p:cNvSpPr/>
          <p:nvPr/>
        </p:nvSpPr>
        <p:spPr>
          <a:xfrm>
            <a:off x="7592896" y="758687"/>
            <a:ext cx="1359052" cy="1222818"/>
          </a:xfrm>
          <a:prstGeom prst="roundRect">
            <a:avLst>
              <a:gd name="adj" fmla="val 15223"/>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sz="1200" b="1" dirty="0">
              <a:solidFill>
                <a:schemeClr val="tx1"/>
              </a:solidFill>
            </a:endParaRPr>
          </a:p>
        </p:txBody>
      </p:sp>
      <p:pic>
        <p:nvPicPr>
          <p:cNvPr id="21" name="図 20">
            <a:extLst>
              <a:ext uri="{FF2B5EF4-FFF2-40B4-BE49-F238E27FC236}">
                <a16:creationId xmlns:a16="http://schemas.microsoft.com/office/drawing/2014/main" id="{5DB707B4-AC6C-676B-A833-2B0DE1929489}"/>
              </a:ext>
            </a:extLst>
          </p:cNvPr>
          <p:cNvPicPr>
            <a:picLocks noChangeAspect="1"/>
          </p:cNvPicPr>
          <p:nvPr/>
        </p:nvPicPr>
        <p:blipFill>
          <a:blip r:embed="rId3"/>
          <a:stretch>
            <a:fillRect/>
          </a:stretch>
        </p:blipFill>
        <p:spPr>
          <a:xfrm>
            <a:off x="7690204" y="789492"/>
            <a:ext cx="1164437" cy="731583"/>
          </a:xfrm>
          <a:prstGeom prst="rect">
            <a:avLst/>
          </a:prstGeom>
        </p:spPr>
      </p:pic>
      <p:sp>
        <p:nvSpPr>
          <p:cNvPr id="31" name="テキスト ボックス 30">
            <a:extLst>
              <a:ext uri="{FF2B5EF4-FFF2-40B4-BE49-F238E27FC236}">
                <a16:creationId xmlns:a16="http://schemas.microsoft.com/office/drawing/2014/main" id="{31CE93CB-1F61-2E0B-5674-2D5E849EAE9C}"/>
              </a:ext>
            </a:extLst>
          </p:cNvPr>
          <p:cNvSpPr txBox="1"/>
          <p:nvPr/>
        </p:nvSpPr>
        <p:spPr>
          <a:xfrm>
            <a:off x="-42648" y="6427875"/>
            <a:ext cx="518884" cy="271869"/>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先生</a:t>
            </a:r>
            <a:endParaRPr lang="en-US" altLang="ja-JP" sz="1100" dirty="0">
              <a:solidFill>
                <a:srgbClr val="002060"/>
              </a:solidFill>
              <a:latin typeface="メイリオ" panose="020B0604030504040204" pitchFamily="50" charset="-128"/>
              <a:ea typeface="メイリオ" panose="020B0604030504040204" pitchFamily="50" charset="-128"/>
            </a:endParaRPr>
          </a:p>
        </p:txBody>
      </p:sp>
      <p:sp>
        <p:nvSpPr>
          <p:cNvPr id="48" name="吹き出し: 角を丸めた四角形 47">
            <a:extLst>
              <a:ext uri="{FF2B5EF4-FFF2-40B4-BE49-F238E27FC236}">
                <a16:creationId xmlns:a16="http://schemas.microsoft.com/office/drawing/2014/main" id="{E899236E-7A05-5344-B37F-C606F06C5BAB}"/>
              </a:ext>
            </a:extLst>
          </p:cNvPr>
          <p:cNvSpPr/>
          <p:nvPr/>
        </p:nvSpPr>
        <p:spPr>
          <a:xfrm>
            <a:off x="4571859" y="4256901"/>
            <a:ext cx="3895087" cy="1832097"/>
          </a:xfrm>
          <a:prstGeom prst="wedgeRoundRectCallout">
            <a:avLst>
              <a:gd name="adj1" fmla="val 52367"/>
              <a:gd name="adj2" fmla="val -5881"/>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en-US" altLang="ja-JP" sz="1200"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A369FA4F-F18A-80BA-C6D2-33B1C277A2B4}"/>
              </a:ext>
            </a:extLst>
          </p:cNvPr>
          <p:cNvSpPr txBox="1"/>
          <p:nvPr/>
        </p:nvSpPr>
        <p:spPr>
          <a:xfrm>
            <a:off x="4590087" y="4243427"/>
            <a:ext cx="3895083" cy="1938992"/>
          </a:xfrm>
          <a:prstGeom prst="rect">
            <a:avLst/>
          </a:prstGeom>
          <a:noFill/>
        </p:spPr>
        <p:txBody>
          <a:bodyPr wrap="square" rtlCol="0">
            <a:spAutoFit/>
          </a:bodyPr>
          <a:lstStyle/>
          <a:p>
            <a:pPr>
              <a:lnSpc>
                <a:spcPts val="1600"/>
              </a:lnSpc>
            </a:pP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資料５</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と</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資料６</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から取り上げた言葉が、</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資料１</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を読んで</a:t>
            </a:r>
            <a:r>
              <a:rPr kumimoji="1" lang="ja-JP" altLang="en-US" sz="1200" dirty="0">
                <a:latin typeface="メイリオ" panose="020B0604030504040204" pitchFamily="50" charset="-128"/>
                <a:ea typeface="メイリオ" panose="020B0604030504040204" pitchFamily="50" charset="-128"/>
              </a:rPr>
              <a:t>納得したこととして挙げていることとずれてしまっていますね。伝えたいことによって、資料の取り上げ方も変わります。</a:t>
            </a:r>
            <a:endParaRPr kumimoji="1" lang="en-US" altLang="ja-JP" sz="1200" dirty="0">
              <a:latin typeface="メイリオ" panose="020B0604030504040204" pitchFamily="50" charset="-128"/>
              <a:ea typeface="メイリオ" panose="020B0604030504040204" pitchFamily="50" charset="-128"/>
            </a:endParaRPr>
          </a:p>
          <a:p>
            <a:pPr>
              <a:lnSpc>
                <a:spcPts val="1600"/>
              </a:lnSpc>
            </a:pPr>
            <a:r>
              <a:rPr kumimoji="1" lang="ja-JP" altLang="en-US" sz="1200" dirty="0">
                <a:latin typeface="メイリオ" panose="020B0604030504040204" pitchFamily="50" charset="-128"/>
                <a:ea typeface="メイリオ" panose="020B0604030504040204" pitchFamily="50" charset="-128"/>
              </a:rPr>
              <a:t>整理メモを見ながら、もう一度、自分が一番納得したことは何なのかを確かめて、取り上げる情報を取捨選択しましょう。</a:t>
            </a:r>
            <a:endParaRPr kumimoji="1" lang="en-US" altLang="ja-JP" sz="1200" dirty="0">
              <a:latin typeface="メイリオ" panose="020B0604030504040204" pitchFamily="50" charset="-128"/>
              <a:ea typeface="メイリオ" panose="020B0604030504040204" pitchFamily="50" charset="-128"/>
            </a:endParaRPr>
          </a:p>
          <a:p>
            <a:pPr>
              <a:lnSpc>
                <a:spcPts val="1600"/>
              </a:lnSpc>
            </a:pPr>
            <a:r>
              <a:rPr kumimoji="1" lang="ja-JP" altLang="en-US" sz="1200" dirty="0">
                <a:latin typeface="メイリオ" panose="020B0604030504040204" pitchFamily="50" charset="-128"/>
                <a:ea typeface="メイリオ" panose="020B0604030504040204" pitchFamily="50" charset="-128"/>
              </a:rPr>
              <a:t>この点については、□□さんのメモと文章を参考にしてみるといいですよ。</a:t>
            </a:r>
            <a:endParaRPr kumimoji="1" lang="en-US" altLang="ja-JP" sz="1200" dirty="0">
              <a:latin typeface="メイリオ" panose="020B0604030504040204" pitchFamily="50" charset="-128"/>
              <a:ea typeface="メイリオ" panose="020B0604030504040204" pitchFamily="50" charset="-128"/>
            </a:endParaRPr>
          </a:p>
        </p:txBody>
      </p:sp>
      <p:sp>
        <p:nvSpPr>
          <p:cNvPr id="53" name="吹き出し: 角を丸めた四角形 52">
            <a:extLst>
              <a:ext uri="{FF2B5EF4-FFF2-40B4-BE49-F238E27FC236}">
                <a16:creationId xmlns:a16="http://schemas.microsoft.com/office/drawing/2014/main" id="{2F9399A9-ECA7-3B33-B78D-66DA6AA1D334}"/>
              </a:ext>
            </a:extLst>
          </p:cNvPr>
          <p:cNvSpPr/>
          <p:nvPr/>
        </p:nvSpPr>
        <p:spPr>
          <a:xfrm>
            <a:off x="950480" y="5493214"/>
            <a:ext cx="3495457" cy="827737"/>
          </a:xfrm>
          <a:prstGeom prst="wedgeRoundRectCallout">
            <a:avLst>
              <a:gd name="adj1" fmla="val -52357"/>
              <a:gd name="adj2" fmla="val -5156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7D2BA6F0-4EEC-1AFD-6D15-3AAD4E1854D2}"/>
              </a:ext>
            </a:extLst>
          </p:cNvPr>
          <p:cNvSpPr txBox="1"/>
          <p:nvPr/>
        </p:nvSpPr>
        <p:spPr>
          <a:xfrm>
            <a:off x="1302898" y="4547688"/>
            <a:ext cx="2262776" cy="297517"/>
          </a:xfrm>
          <a:prstGeom prst="rect">
            <a:avLst/>
          </a:prstGeom>
          <a:noFill/>
        </p:spPr>
        <p:txBody>
          <a:bodyPr wrap="square" rtlCol="0">
            <a:spAutoFit/>
          </a:bodyPr>
          <a:lstStyle/>
          <a:p>
            <a:pPr>
              <a:lnSpc>
                <a:spcPts val="1600"/>
              </a:lnSpc>
            </a:pP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～気付いたことの交流～</a:t>
            </a:r>
            <a:endParaRPr kumimoji="1" lang="en-US" altLang="ja-JP" sz="18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cxnSp>
        <p:nvCxnSpPr>
          <p:cNvPr id="60" name="直線コネクタ 59">
            <a:extLst>
              <a:ext uri="{FF2B5EF4-FFF2-40B4-BE49-F238E27FC236}">
                <a16:creationId xmlns:a16="http://schemas.microsoft.com/office/drawing/2014/main" id="{A8733126-8B9B-BB70-E9FF-B6B4D90C011A}"/>
              </a:ext>
            </a:extLst>
          </p:cNvPr>
          <p:cNvCxnSpPr/>
          <p:nvPr/>
        </p:nvCxnSpPr>
        <p:spPr>
          <a:xfrm>
            <a:off x="4486075" y="2187473"/>
            <a:ext cx="0" cy="4569962"/>
          </a:xfrm>
          <a:prstGeom prst="line">
            <a:avLst/>
          </a:prstGeom>
        </p:spPr>
        <p:style>
          <a:lnRef idx="1">
            <a:schemeClr val="accent1"/>
          </a:lnRef>
          <a:fillRef idx="0">
            <a:schemeClr val="accent1"/>
          </a:fillRef>
          <a:effectRef idx="0">
            <a:schemeClr val="accent1"/>
          </a:effectRef>
          <a:fontRef idx="minor">
            <a:schemeClr val="tx1"/>
          </a:fontRef>
        </p:style>
      </p:cxnSp>
      <p:sp>
        <p:nvSpPr>
          <p:cNvPr id="61" name="吹き出し: 角を丸めた四角形 60">
            <a:extLst>
              <a:ext uri="{FF2B5EF4-FFF2-40B4-BE49-F238E27FC236}">
                <a16:creationId xmlns:a16="http://schemas.microsoft.com/office/drawing/2014/main" id="{8ADB91FA-7735-3A93-AD52-5A9A12B9801D}"/>
              </a:ext>
            </a:extLst>
          </p:cNvPr>
          <p:cNvSpPr/>
          <p:nvPr/>
        </p:nvSpPr>
        <p:spPr>
          <a:xfrm>
            <a:off x="5434532" y="3508265"/>
            <a:ext cx="3651669" cy="702994"/>
          </a:xfrm>
          <a:prstGeom prst="wedgeRoundRectCallout">
            <a:avLst>
              <a:gd name="adj1" fmla="val -53507"/>
              <a:gd name="adj2" fmla="val -40586"/>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1024" name="吹き出し: 角を丸めた四角形 1023">
            <a:extLst>
              <a:ext uri="{FF2B5EF4-FFF2-40B4-BE49-F238E27FC236}">
                <a16:creationId xmlns:a16="http://schemas.microsoft.com/office/drawing/2014/main" id="{A683755A-468F-EB96-4B72-A99E0B7AE504}"/>
              </a:ext>
            </a:extLst>
          </p:cNvPr>
          <p:cNvSpPr/>
          <p:nvPr/>
        </p:nvSpPr>
        <p:spPr>
          <a:xfrm>
            <a:off x="5429709" y="2647911"/>
            <a:ext cx="3632207" cy="842969"/>
          </a:xfrm>
          <a:prstGeom prst="wedgeRoundRectCallout">
            <a:avLst>
              <a:gd name="adj1" fmla="val -53136"/>
              <a:gd name="adj2" fmla="val -11681"/>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1025" name="テキスト ボックス 1024">
            <a:extLst>
              <a:ext uri="{FF2B5EF4-FFF2-40B4-BE49-F238E27FC236}">
                <a16:creationId xmlns:a16="http://schemas.microsoft.com/office/drawing/2014/main" id="{C63D1D63-19B6-E591-DD90-B6625E5DBCAA}"/>
              </a:ext>
            </a:extLst>
          </p:cNvPr>
          <p:cNvSpPr txBox="1"/>
          <p:nvPr/>
        </p:nvSpPr>
        <p:spPr>
          <a:xfrm>
            <a:off x="5399238" y="3523943"/>
            <a:ext cx="3713240" cy="707886"/>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文章にしてみると、資料から取り上げた言葉や文と、自分が納得したことがうまくつながらないな。</a:t>
            </a:r>
            <a:endParaRPr kumimoji="1" lang="en-US" altLang="ja-JP" sz="1200" dirty="0">
              <a:latin typeface="メイリオ" panose="020B0604030504040204" pitchFamily="50" charset="-128"/>
              <a:ea typeface="メイリオ" panose="020B0604030504040204" pitchFamily="50" charset="-128"/>
            </a:endParaRPr>
          </a:p>
          <a:p>
            <a:pPr>
              <a:lnSpc>
                <a:spcPts val="1600"/>
              </a:lnSpc>
            </a:pPr>
            <a:r>
              <a:rPr lang="ja-JP" altLang="en-US" sz="1200" dirty="0">
                <a:latin typeface="メイリオ" panose="020B0604030504040204" pitchFamily="50" charset="-128"/>
                <a:ea typeface="メイリオ" panose="020B0604030504040204" pitchFamily="50" charset="-128"/>
              </a:rPr>
              <a:t>どのように書いたらいいだろう。</a:t>
            </a:r>
            <a:endParaRPr kumimoji="1" lang="ja-JP" altLang="en-US" sz="1200" dirty="0">
              <a:latin typeface="メイリオ" panose="020B0604030504040204" pitchFamily="50" charset="-128"/>
              <a:ea typeface="メイリオ" panose="020B0604030504040204" pitchFamily="50" charset="-128"/>
            </a:endParaRPr>
          </a:p>
        </p:txBody>
      </p:sp>
      <p:sp>
        <p:nvSpPr>
          <p:cNvPr id="1030" name="吹き出し: 角を丸めた四角形 1029">
            <a:extLst>
              <a:ext uri="{FF2B5EF4-FFF2-40B4-BE49-F238E27FC236}">
                <a16:creationId xmlns:a16="http://schemas.microsoft.com/office/drawing/2014/main" id="{C76D8A99-AD3F-C6AF-6176-D2A2B9D3BD47}"/>
              </a:ext>
            </a:extLst>
          </p:cNvPr>
          <p:cNvSpPr/>
          <p:nvPr/>
        </p:nvSpPr>
        <p:spPr>
          <a:xfrm>
            <a:off x="947866" y="6357624"/>
            <a:ext cx="3494102" cy="460217"/>
          </a:xfrm>
          <a:prstGeom prst="wedgeRoundRectCallout">
            <a:avLst>
              <a:gd name="adj1" fmla="val -53874"/>
              <a:gd name="adj2" fmla="val -10228"/>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en-US" altLang="ja-JP" sz="1200" dirty="0">
              <a:latin typeface="メイリオ" panose="020B0604030504040204" pitchFamily="50" charset="-128"/>
              <a:ea typeface="メイリオ" panose="020B0604030504040204" pitchFamily="50" charset="-128"/>
            </a:endParaRPr>
          </a:p>
        </p:txBody>
      </p:sp>
      <p:sp>
        <p:nvSpPr>
          <p:cNvPr id="1031" name="テキスト ボックス 1030">
            <a:extLst>
              <a:ext uri="{FF2B5EF4-FFF2-40B4-BE49-F238E27FC236}">
                <a16:creationId xmlns:a16="http://schemas.microsoft.com/office/drawing/2014/main" id="{AC74330C-21AD-A2AD-594E-9FCABDDC0A4B}"/>
              </a:ext>
            </a:extLst>
          </p:cNvPr>
          <p:cNvSpPr txBox="1"/>
          <p:nvPr/>
        </p:nvSpPr>
        <p:spPr>
          <a:xfrm>
            <a:off x="936436" y="6342096"/>
            <a:ext cx="3576654" cy="502702"/>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お互いの気付きが、</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資料１</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の納得度をさらに高めることにつながったんですね。</a:t>
            </a:r>
          </a:p>
        </p:txBody>
      </p:sp>
      <p:sp>
        <p:nvSpPr>
          <p:cNvPr id="8" name="タイトル 1">
            <a:extLst>
              <a:ext uri="{FF2B5EF4-FFF2-40B4-BE49-F238E27FC236}">
                <a16:creationId xmlns:a16="http://schemas.microsoft.com/office/drawing/2014/main" id="{F96C8F15-0C7A-A939-DFF6-0E374CDDA76F}"/>
              </a:ext>
            </a:extLst>
          </p:cNvPr>
          <p:cNvSpPr txBox="1">
            <a:spLocks/>
          </p:cNvSpPr>
          <p:nvPr/>
        </p:nvSpPr>
        <p:spPr>
          <a:xfrm>
            <a:off x="-7579" y="0"/>
            <a:ext cx="9151579" cy="646184"/>
          </a:xfrm>
          <a:prstGeom prst="rect">
            <a:avLst/>
          </a:prstGeom>
          <a:solidFill>
            <a:srgbClr val="002060"/>
          </a:solidFill>
        </p:spPr>
        <p:txBody>
          <a:bodyPr vert="horz" wrap="square" lIns="91440" tIns="144000" rIns="9144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三</a:t>
            </a:r>
            <a:r>
              <a:rPr lang="en-US" altLang="ja-JP" b="1" normalizeH="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b="1" normalizeH="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b="1" normalizeH="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第５学年及び第６学年</a:t>
            </a:r>
            <a:r>
              <a:rPr lang="en-US" altLang="ja-JP"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Ｃ（１）ウ（精査・解釈）授業展開例</a:t>
            </a:r>
            <a:endParaRPr lang="en-US" altLang="ja-JP"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70D3949A-B3DA-B122-0B3E-4BB63833AB36}"/>
              </a:ext>
            </a:extLst>
          </p:cNvPr>
          <p:cNvSpPr/>
          <p:nvPr/>
        </p:nvSpPr>
        <p:spPr>
          <a:xfrm>
            <a:off x="775125" y="206528"/>
            <a:ext cx="259712" cy="26918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5F1A1138-75C3-E461-00ED-5FB12083CD98}"/>
              </a:ext>
            </a:extLst>
          </p:cNvPr>
          <p:cNvGrpSpPr/>
          <p:nvPr/>
        </p:nvGrpSpPr>
        <p:grpSpPr>
          <a:xfrm>
            <a:off x="67543" y="2735499"/>
            <a:ext cx="1024744" cy="1015138"/>
            <a:chOff x="196638" y="4755026"/>
            <a:chExt cx="1024744" cy="1015138"/>
          </a:xfrm>
        </p:grpSpPr>
        <p:pic>
          <p:nvPicPr>
            <p:cNvPr id="28" name="Picture 4">
              <a:extLst>
                <a:ext uri="{FF2B5EF4-FFF2-40B4-BE49-F238E27FC236}">
                  <a16:creationId xmlns:a16="http://schemas.microsoft.com/office/drawing/2014/main" id="{5A7ADE7C-26AE-54D3-BAEC-00ECB5C12D9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482156">
              <a:off x="196638" y="4941083"/>
              <a:ext cx="142797" cy="118755"/>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グループ化 33">
              <a:extLst>
                <a:ext uri="{FF2B5EF4-FFF2-40B4-BE49-F238E27FC236}">
                  <a16:creationId xmlns:a16="http://schemas.microsoft.com/office/drawing/2014/main" id="{607E451B-5111-FF4C-2777-90D2367C59B7}"/>
                </a:ext>
              </a:extLst>
            </p:cNvPr>
            <p:cNvGrpSpPr/>
            <p:nvPr/>
          </p:nvGrpSpPr>
          <p:grpSpPr>
            <a:xfrm>
              <a:off x="219841" y="4755026"/>
              <a:ext cx="1001541" cy="1015138"/>
              <a:chOff x="207929" y="4751779"/>
              <a:chExt cx="1001541" cy="1015138"/>
            </a:xfrm>
          </p:grpSpPr>
          <p:pic>
            <p:nvPicPr>
              <p:cNvPr id="35" name="Picture 4">
                <a:extLst>
                  <a:ext uri="{FF2B5EF4-FFF2-40B4-BE49-F238E27FC236}">
                    <a16:creationId xmlns:a16="http://schemas.microsoft.com/office/drawing/2014/main" id="{8BBDDF86-E51E-23B1-65E4-23C8029CC52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01370" y="4944025"/>
                <a:ext cx="908100" cy="8228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a16="http://schemas.microsoft.com/office/drawing/2014/main" id="{AD1ADFA7-9494-EEA6-4483-99A78F6FD1E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07929" y="4751779"/>
                <a:ext cx="479250" cy="2383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7484B597-F6FA-FB0A-3356-94EC8413418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55131" y="5041314"/>
                <a:ext cx="122170" cy="15821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35" name="グループ化 1034">
            <a:extLst>
              <a:ext uri="{FF2B5EF4-FFF2-40B4-BE49-F238E27FC236}">
                <a16:creationId xmlns:a16="http://schemas.microsoft.com/office/drawing/2014/main" id="{BFC1F43F-4CA0-A397-B083-8156BF9D8F91}"/>
              </a:ext>
            </a:extLst>
          </p:cNvPr>
          <p:cNvGrpSpPr/>
          <p:nvPr/>
        </p:nvGrpSpPr>
        <p:grpSpPr>
          <a:xfrm>
            <a:off x="1053140" y="2424387"/>
            <a:ext cx="3417093" cy="1128297"/>
            <a:chOff x="1052024" y="2942900"/>
            <a:chExt cx="3417093" cy="1128297"/>
          </a:xfrm>
        </p:grpSpPr>
        <p:sp>
          <p:nvSpPr>
            <p:cNvPr id="54" name="吹き出し: 角を丸めた四角形 53">
              <a:extLst>
                <a:ext uri="{FF2B5EF4-FFF2-40B4-BE49-F238E27FC236}">
                  <a16:creationId xmlns:a16="http://schemas.microsoft.com/office/drawing/2014/main" id="{3DABE376-A93E-2493-AAAE-67BA2974763F}"/>
                </a:ext>
              </a:extLst>
            </p:cNvPr>
            <p:cNvSpPr/>
            <p:nvPr/>
          </p:nvSpPr>
          <p:spPr>
            <a:xfrm>
              <a:off x="1052024" y="2942900"/>
              <a:ext cx="3385218" cy="1091421"/>
            </a:xfrm>
            <a:prstGeom prst="wedgeRoundRectCallout">
              <a:avLst>
                <a:gd name="adj1" fmla="val -55754"/>
                <a:gd name="adj2" fmla="val -274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4AF986B3-96AF-C646-0274-C66290BABBA8}"/>
                </a:ext>
              </a:extLst>
            </p:cNvPr>
            <p:cNvSpPr txBox="1"/>
            <p:nvPr/>
          </p:nvSpPr>
          <p:spPr>
            <a:xfrm>
              <a:off x="1052024" y="2952942"/>
              <a:ext cx="3417093" cy="1118255"/>
            </a:xfrm>
            <a:prstGeom prst="rect">
              <a:avLst/>
            </a:prstGeom>
            <a:noFill/>
          </p:spPr>
          <p:txBody>
            <a:bodyPr wrap="square" rtlCol="0">
              <a:spAutoFit/>
            </a:bodyPr>
            <a:lstStyle/>
            <a:p>
              <a:pPr>
                <a:lnSpc>
                  <a:spcPts val="1600"/>
                </a:lnSpc>
              </a:pPr>
              <a:r>
                <a:rPr lang="ja-JP" altLang="en-US" sz="1200" dirty="0">
                  <a:latin typeface="メイリオ" panose="020B0604030504040204" pitchFamily="50" charset="-128"/>
                  <a:ea typeface="メイリオ" panose="020B0604030504040204" pitchFamily="50" charset="-128"/>
                </a:rPr>
                <a:t>先生が配信してくれた他の資料にざっと目を通してみると、</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資料２</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の文章と</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資料５</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の表が結び付きそうだぞ。</a:t>
              </a:r>
              <a:endParaRPr lang="en-US" altLang="ja-JP" sz="1200" dirty="0">
                <a:latin typeface="メイリオ" panose="020B0604030504040204" pitchFamily="50" charset="-128"/>
                <a:ea typeface="メイリオ" panose="020B0604030504040204" pitchFamily="50" charset="-128"/>
              </a:endParaRPr>
            </a:p>
            <a:p>
              <a:pPr>
                <a:lnSpc>
                  <a:spcPts val="1600"/>
                </a:lnSpc>
              </a:pPr>
              <a:r>
                <a:rPr kumimoji="1" lang="ja-JP" altLang="en-US" sz="1200" dirty="0">
                  <a:latin typeface="メイリオ" panose="020B0604030504040204" pitchFamily="50" charset="-128"/>
                  <a:ea typeface="メイリオ" panose="020B0604030504040204" pitchFamily="50" charset="-128"/>
                </a:rPr>
                <a:t>資料に印を付けたり線でつないだりしながら読んでみよう。</a:t>
              </a:r>
            </a:p>
          </p:txBody>
        </p:sp>
      </p:grpSp>
      <p:grpSp>
        <p:nvGrpSpPr>
          <p:cNvPr id="59" name="グループ化 58">
            <a:extLst>
              <a:ext uri="{FF2B5EF4-FFF2-40B4-BE49-F238E27FC236}">
                <a16:creationId xmlns:a16="http://schemas.microsoft.com/office/drawing/2014/main" id="{68E123D9-07D9-4810-5845-E899DFAFF397}"/>
              </a:ext>
            </a:extLst>
          </p:cNvPr>
          <p:cNvGrpSpPr/>
          <p:nvPr/>
        </p:nvGrpSpPr>
        <p:grpSpPr>
          <a:xfrm>
            <a:off x="1061001" y="3552684"/>
            <a:ext cx="3421448" cy="913070"/>
            <a:chOff x="1045584" y="4074461"/>
            <a:chExt cx="3421448" cy="913070"/>
          </a:xfrm>
        </p:grpSpPr>
        <p:sp>
          <p:nvSpPr>
            <p:cNvPr id="17" name="吹き出し: 角を丸めた四角形 16">
              <a:extLst>
                <a:ext uri="{FF2B5EF4-FFF2-40B4-BE49-F238E27FC236}">
                  <a16:creationId xmlns:a16="http://schemas.microsoft.com/office/drawing/2014/main" id="{3A1E11F7-0073-B32C-95FE-A1FB86D9E6D2}"/>
                </a:ext>
              </a:extLst>
            </p:cNvPr>
            <p:cNvSpPr/>
            <p:nvPr/>
          </p:nvSpPr>
          <p:spPr>
            <a:xfrm>
              <a:off x="1045584" y="4083586"/>
              <a:ext cx="3391658" cy="859615"/>
            </a:xfrm>
            <a:prstGeom prst="wedgeRoundRectCallout">
              <a:avLst>
                <a:gd name="adj1" fmla="val -54372"/>
                <a:gd name="adj2" fmla="val -50362"/>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3AD9C5F9-E3C6-51F5-2CED-36B95A9CE799}"/>
                </a:ext>
              </a:extLst>
            </p:cNvPr>
            <p:cNvSpPr txBox="1"/>
            <p:nvPr/>
          </p:nvSpPr>
          <p:spPr>
            <a:xfrm>
              <a:off x="1049939" y="4074461"/>
              <a:ext cx="3417093" cy="913070"/>
            </a:xfrm>
            <a:prstGeom prst="rect">
              <a:avLst/>
            </a:prstGeom>
            <a:noFill/>
          </p:spPr>
          <p:txBody>
            <a:bodyPr wrap="square" rtlCol="0">
              <a:spAutoFit/>
            </a:bodyPr>
            <a:lstStyle/>
            <a:p>
              <a:pPr>
                <a:lnSpc>
                  <a:spcPts val="1600"/>
                </a:lnSpc>
              </a:pPr>
              <a:r>
                <a:rPr lang="ja-JP" altLang="en-US" sz="1200" dirty="0">
                  <a:latin typeface="メイリオ" panose="020B0604030504040204" pitchFamily="50" charset="-128"/>
                  <a:ea typeface="メイリオ" panose="020B0604030504040204" pitchFamily="50" charset="-128"/>
                </a:rPr>
                <a:t>この間インタビューの流れを整理したときのように、分かったことを関係付けたり図に整理したりしながら気付いたことをメモにするとよさそうだな。</a:t>
              </a:r>
              <a:endParaRPr kumimoji="1" lang="ja-JP" altLang="en-US" sz="1200" dirty="0">
                <a:latin typeface="メイリオ" panose="020B0604030504040204" pitchFamily="50" charset="-128"/>
                <a:ea typeface="メイリオ" panose="020B0604030504040204" pitchFamily="50" charset="-128"/>
              </a:endParaRPr>
            </a:p>
          </p:txBody>
        </p:sp>
      </p:grpSp>
      <p:sp>
        <p:nvSpPr>
          <p:cNvPr id="1037" name="テキスト ボックス 1036">
            <a:extLst>
              <a:ext uri="{FF2B5EF4-FFF2-40B4-BE49-F238E27FC236}">
                <a16:creationId xmlns:a16="http://schemas.microsoft.com/office/drawing/2014/main" id="{28973FB9-C11A-5FC2-27E1-715AC7D6B49E}"/>
              </a:ext>
            </a:extLst>
          </p:cNvPr>
          <p:cNvSpPr txBox="1"/>
          <p:nvPr/>
        </p:nvSpPr>
        <p:spPr>
          <a:xfrm>
            <a:off x="406271" y="2175499"/>
            <a:ext cx="4396162" cy="297517"/>
          </a:xfrm>
          <a:prstGeom prst="rect">
            <a:avLst/>
          </a:prstGeom>
          <a:noFill/>
        </p:spPr>
        <p:txBody>
          <a:bodyPr wrap="square" rtlCol="0">
            <a:spAutoFit/>
          </a:bodyPr>
          <a:lstStyle/>
          <a:p>
            <a:pPr>
              <a:lnSpc>
                <a:spcPts val="1600"/>
              </a:lnSpc>
            </a:pP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a:t>
            </a:r>
            <a:r>
              <a:rPr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個人で複数の文章を読み、思考する時間の確保</a:t>
            </a: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a:t>
            </a:r>
            <a:endParaRPr kumimoji="1" lang="en-US" altLang="ja-JP" sz="18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grpSp>
        <p:nvGrpSpPr>
          <p:cNvPr id="26" name="グループ化 25">
            <a:extLst>
              <a:ext uri="{FF2B5EF4-FFF2-40B4-BE49-F238E27FC236}">
                <a16:creationId xmlns:a16="http://schemas.microsoft.com/office/drawing/2014/main" id="{436BDEE9-AF8F-36CC-A322-DE21C5C0A07A}"/>
              </a:ext>
            </a:extLst>
          </p:cNvPr>
          <p:cNvGrpSpPr/>
          <p:nvPr/>
        </p:nvGrpSpPr>
        <p:grpSpPr>
          <a:xfrm>
            <a:off x="34625" y="4601043"/>
            <a:ext cx="1399447" cy="1008471"/>
            <a:chOff x="89184" y="5143892"/>
            <a:chExt cx="1399447" cy="1008471"/>
          </a:xfrm>
        </p:grpSpPr>
        <p:pic>
          <p:nvPicPr>
            <p:cNvPr id="1038" name="Picture 8">
              <a:extLst>
                <a:ext uri="{FF2B5EF4-FFF2-40B4-BE49-F238E27FC236}">
                  <a16:creationId xmlns:a16="http://schemas.microsoft.com/office/drawing/2014/main" id="{673CE889-5DC7-56DF-5800-E22CE1580B7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89184" y="5143892"/>
              <a:ext cx="1399447" cy="8715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タブレットのイラスト（ホームボタン無し）">
              <a:extLst>
                <a:ext uri="{FF2B5EF4-FFF2-40B4-BE49-F238E27FC236}">
                  <a16:creationId xmlns:a16="http://schemas.microsoft.com/office/drawing/2014/main" id="{34FAA9A7-5F6C-4CD9-E3CE-0CC45E6049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flipH="1">
              <a:off x="383369" y="5908767"/>
              <a:ext cx="182537" cy="304655"/>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吹き出し: 角を丸めた四角形 54">
            <a:extLst>
              <a:ext uri="{FF2B5EF4-FFF2-40B4-BE49-F238E27FC236}">
                <a16:creationId xmlns:a16="http://schemas.microsoft.com/office/drawing/2014/main" id="{6C596A2E-D559-C793-1870-DC0B431E7624}"/>
              </a:ext>
            </a:extLst>
          </p:cNvPr>
          <p:cNvSpPr/>
          <p:nvPr/>
        </p:nvSpPr>
        <p:spPr>
          <a:xfrm>
            <a:off x="1462157" y="4799000"/>
            <a:ext cx="2981927" cy="660314"/>
          </a:xfrm>
          <a:prstGeom prst="wedgeRoundRectCallout">
            <a:avLst>
              <a:gd name="adj1" fmla="val -53196"/>
              <a:gd name="adj2" fmla="val 14811"/>
              <a:gd name="adj3" fmla="val 16667"/>
            </a:avLst>
          </a:prstGeom>
          <a:solidFill>
            <a:srgbClr val="FFFFCC"/>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pic>
        <p:nvPicPr>
          <p:cNvPr id="1039" name="Picture 6">
            <a:extLst>
              <a:ext uri="{FF2B5EF4-FFF2-40B4-BE49-F238E27FC236}">
                <a16:creationId xmlns:a16="http://schemas.microsoft.com/office/drawing/2014/main" id="{A0C803DA-AA7F-BCAF-B541-627C28B68B6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flipH="1">
            <a:off x="87859" y="6128334"/>
            <a:ext cx="964273" cy="7440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4">
            <a:extLst>
              <a:ext uri="{FF2B5EF4-FFF2-40B4-BE49-F238E27FC236}">
                <a16:creationId xmlns:a16="http://schemas.microsoft.com/office/drawing/2014/main" id="{47777FB1-0777-4426-59F6-0C5BCC14CA1F}"/>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630252" y="5299548"/>
            <a:ext cx="289747" cy="226408"/>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a:extLst>
              <a:ext uri="{FF2B5EF4-FFF2-40B4-BE49-F238E27FC236}">
                <a16:creationId xmlns:a16="http://schemas.microsoft.com/office/drawing/2014/main" id="{252C35E2-28F4-646D-F9A4-7AF244A72E6E}"/>
              </a:ext>
            </a:extLst>
          </p:cNvPr>
          <p:cNvSpPr txBox="1"/>
          <p:nvPr/>
        </p:nvSpPr>
        <p:spPr>
          <a:xfrm>
            <a:off x="1506137" y="4797359"/>
            <a:ext cx="2976312" cy="707886"/>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わたしは、</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資料２</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と</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資料６</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を結び付けて読んだよ。</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資料１</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のこの部分につながると思ったな。</a:t>
            </a:r>
          </a:p>
        </p:txBody>
      </p:sp>
      <p:sp>
        <p:nvSpPr>
          <p:cNvPr id="41" name="テキスト ボックス 40">
            <a:extLst>
              <a:ext uri="{FF2B5EF4-FFF2-40B4-BE49-F238E27FC236}">
                <a16:creationId xmlns:a16="http://schemas.microsoft.com/office/drawing/2014/main" id="{8606FFCA-A727-7174-09ED-ADDBC5F2A929}"/>
              </a:ext>
            </a:extLst>
          </p:cNvPr>
          <p:cNvSpPr txBox="1"/>
          <p:nvPr/>
        </p:nvSpPr>
        <p:spPr>
          <a:xfrm>
            <a:off x="938381" y="5476302"/>
            <a:ext cx="3544068" cy="913070"/>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なるほど。</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資料６</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と結び付けると、そのように考えることもできるね。もう一度</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資料１</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を読み返したら、納得したことがより確かなものになりそうだよ。</a:t>
            </a:r>
          </a:p>
        </p:txBody>
      </p:sp>
      <p:grpSp>
        <p:nvGrpSpPr>
          <p:cNvPr id="1041" name="グループ化 1040">
            <a:extLst>
              <a:ext uri="{FF2B5EF4-FFF2-40B4-BE49-F238E27FC236}">
                <a16:creationId xmlns:a16="http://schemas.microsoft.com/office/drawing/2014/main" id="{1A9DDB48-9725-DC85-BEC9-B87D9728C242}"/>
              </a:ext>
            </a:extLst>
          </p:cNvPr>
          <p:cNvGrpSpPr/>
          <p:nvPr/>
        </p:nvGrpSpPr>
        <p:grpSpPr>
          <a:xfrm>
            <a:off x="4452629" y="2697394"/>
            <a:ext cx="1024744" cy="1015138"/>
            <a:chOff x="196638" y="4755026"/>
            <a:chExt cx="1024744" cy="1015138"/>
          </a:xfrm>
        </p:grpSpPr>
        <p:pic>
          <p:nvPicPr>
            <p:cNvPr id="1042" name="Picture 4">
              <a:extLst>
                <a:ext uri="{FF2B5EF4-FFF2-40B4-BE49-F238E27FC236}">
                  <a16:creationId xmlns:a16="http://schemas.microsoft.com/office/drawing/2014/main" id="{11F7131A-F909-223B-CE2C-EFD6525537B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482156">
              <a:off x="196638" y="4941083"/>
              <a:ext cx="142797" cy="118755"/>
            </a:xfrm>
            <a:prstGeom prst="rect">
              <a:avLst/>
            </a:prstGeom>
            <a:noFill/>
            <a:extLst>
              <a:ext uri="{909E8E84-426E-40DD-AFC4-6F175D3DCCD1}">
                <a14:hiddenFill xmlns:a14="http://schemas.microsoft.com/office/drawing/2010/main">
                  <a:solidFill>
                    <a:srgbClr val="FFFFFF"/>
                  </a:solidFill>
                </a14:hiddenFill>
              </a:ext>
            </a:extLst>
          </p:spPr>
        </p:pic>
        <p:grpSp>
          <p:nvGrpSpPr>
            <p:cNvPr id="1043" name="グループ化 1042">
              <a:extLst>
                <a:ext uri="{FF2B5EF4-FFF2-40B4-BE49-F238E27FC236}">
                  <a16:creationId xmlns:a16="http://schemas.microsoft.com/office/drawing/2014/main" id="{A2AA35B7-B3F7-324C-7B00-996D219A75D4}"/>
                </a:ext>
              </a:extLst>
            </p:cNvPr>
            <p:cNvGrpSpPr/>
            <p:nvPr/>
          </p:nvGrpSpPr>
          <p:grpSpPr>
            <a:xfrm>
              <a:off x="219841" y="4755026"/>
              <a:ext cx="1001541" cy="1015138"/>
              <a:chOff x="207929" y="4751779"/>
              <a:chExt cx="1001541" cy="1015138"/>
            </a:xfrm>
          </p:grpSpPr>
          <p:pic>
            <p:nvPicPr>
              <p:cNvPr id="1044" name="Picture 4">
                <a:extLst>
                  <a:ext uri="{FF2B5EF4-FFF2-40B4-BE49-F238E27FC236}">
                    <a16:creationId xmlns:a16="http://schemas.microsoft.com/office/drawing/2014/main" id="{FAE5FD2A-D7D0-77B7-E51F-079CAA8CFCE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01370" y="4944025"/>
                <a:ext cx="908100" cy="82289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8">
                <a:extLst>
                  <a:ext uri="{FF2B5EF4-FFF2-40B4-BE49-F238E27FC236}">
                    <a16:creationId xmlns:a16="http://schemas.microsoft.com/office/drawing/2014/main" id="{1CF34144-DFD4-62F6-6F5A-BDE109BBED5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07929" y="4751779"/>
                <a:ext cx="479250" cy="23834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4">
                <a:extLst>
                  <a:ext uri="{FF2B5EF4-FFF2-40B4-BE49-F238E27FC236}">
                    <a16:creationId xmlns:a16="http://schemas.microsoft.com/office/drawing/2014/main" id="{1C3BE70A-88FC-C88F-2848-AC65616C5F5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55131" y="5041314"/>
                <a:ext cx="122170" cy="15821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2" name="テキスト ボックス 61">
            <a:extLst>
              <a:ext uri="{FF2B5EF4-FFF2-40B4-BE49-F238E27FC236}">
                <a16:creationId xmlns:a16="http://schemas.microsoft.com/office/drawing/2014/main" id="{ED37BDA6-979D-051E-F9F2-51663859760D}"/>
              </a:ext>
            </a:extLst>
          </p:cNvPr>
          <p:cNvSpPr txBox="1"/>
          <p:nvPr/>
        </p:nvSpPr>
        <p:spPr>
          <a:xfrm>
            <a:off x="5416620" y="2627247"/>
            <a:ext cx="3706049" cy="913070"/>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交流のとき、○○さんは</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資料６</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を結び付けることで、ぼくが気付かなかったことまで話してくれたな。最初からぼくが気付いていたことに加えて、</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資料６</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を取り入れてみよう。</a:t>
            </a:r>
          </a:p>
        </p:txBody>
      </p:sp>
      <p:pic>
        <p:nvPicPr>
          <p:cNvPr id="1048" name="Picture 6">
            <a:extLst>
              <a:ext uri="{FF2B5EF4-FFF2-40B4-BE49-F238E27FC236}">
                <a16:creationId xmlns:a16="http://schemas.microsoft.com/office/drawing/2014/main" id="{EA920CF6-3FBC-DEAF-136F-4D5DD985C54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8272421" y="4592887"/>
            <a:ext cx="999437" cy="744038"/>
          </a:xfrm>
          <a:prstGeom prst="rect">
            <a:avLst/>
          </a:prstGeom>
          <a:noFill/>
          <a:extLst>
            <a:ext uri="{909E8E84-426E-40DD-AFC4-6F175D3DCCD1}">
              <a14:hiddenFill xmlns:a14="http://schemas.microsoft.com/office/drawing/2010/main">
                <a:solidFill>
                  <a:srgbClr val="FFFFFF"/>
                </a:solidFill>
              </a14:hiddenFill>
            </a:ext>
          </a:extLst>
        </p:spPr>
      </p:pic>
      <p:sp>
        <p:nvSpPr>
          <p:cNvPr id="1049" name="テキスト ボックス 1048">
            <a:extLst>
              <a:ext uri="{FF2B5EF4-FFF2-40B4-BE49-F238E27FC236}">
                <a16:creationId xmlns:a16="http://schemas.microsoft.com/office/drawing/2014/main" id="{7C1C5DC3-957A-1388-576D-94DFE0485586}"/>
              </a:ext>
            </a:extLst>
          </p:cNvPr>
          <p:cNvSpPr txBox="1"/>
          <p:nvPr/>
        </p:nvSpPr>
        <p:spPr>
          <a:xfrm>
            <a:off x="8625116" y="5354321"/>
            <a:ext cx="518884" cy="271869"/>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先生</a:t>
            </a:r>
            <a:endParaRPr lang="en-US" altLang="ja-JP" sz="1100" dirty="0">
              <a:solidFill>
                <a:srgbClr val="002060"/>
              </a:solidFill>
              <a:latin typeface="メイリオ" panose="020B0604030504040204" pitchFamily="50" charset="-128"/>
              <a:ea typeface="メイリオ" panose="020B0604030504040204" pitchFamily="50" charset="-128"/>
            </a:endParaRPr>
          </a:p>
        </p:txBody>
      </p:sp>
      <p:pic>
        <p:nvPicPr>
          <p:cNvPr id="1050" name="Picture 6" descr="女性教師のイラスト（職業）">
            <a:extLst>
              <a:ext uri="{FF2B5EF4-FFF2-40B4-BE49-F238E27FC236}">
                <a16:creationId xmlns:a16="http://schemas.microsoft.com/office/drawing/2014/main" id="{7A640359-EFAB-A732-7418-5E4642249F0D}"/>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8512677" y="6306229"/>
            <a:ext cx="624603" cy="551771"/>
          </a:xfrm>
          <a:prstGeom prst="rect">
            <a:avLst/>
          </a:prstGeom>
          <a:noFill/>
          <a:extLst>
            <a:ext uri="{909E8E84-426E-40DD-AFC4-6F175D3DCCD1}">
              <a14:hiddenFill xmlns:a14="http://schemas.microsoft.com/office/drawing/2010/main">
                <a:solidFill>
                  <a:srgbClr val="FFFFFF"/>
                </a:solidFill>
              </a14:hiddenFill>
            </a:ext>
          </a:extLst>
        </p:spPr>
      </p:pic>
      <p:sp>
        <p:nvSpPr>
          <p:cNvPr id="1052" name="テキスト ボックス 1051">
            <a:extLst>
              <a:ext uri="{FF2B5EF4-FFF2-40B4-BE49-F238E27FC236}">
                <a16:creationId xmlns:a16="http://schemas.microsoft.com/office/drawing/2014/main" id="{C6F14931-1D32-87A1-F491-6934A111B9C3}"/>
              </a:ext>
            </a:extLst>
          </p:cNvPr>
          <p:cNvSpPr txBox="1"/>
          <p:nvPr/>
        </p:nvSpPr>
        <p:spPr>
          <a:xfrm>
            <a:off x="7658321" y="1474708"/>
            <a:ext cx="1230946" cy="451406"/>
          </a:xfrm>
          <a:prstGeom prst="rect">
            <a:avLst/>
          </a:prstGeom>
          <a:noFill/>
        </p:spPr>
        <p:txBody>
          <a:bodyPr wrap="square" rtlCol="0">
            <a:spAutoFit/>
          </a:bodyPr>
          <a:lstStyle/>
          <a:p>
            <a:pPr algn="just">
              <a:lnSpc>
                <a:spcPts val="1400"/>
              </a:lnSpc>
            </a:pPr>
            <a:r>
              <a:rPr lang="ja-JP" altLang="en-US" sz="1000" b="1" dirty="0">
                <a:latin typeface="メイリオ" panose="020B0604030504040204" pitchFamily="50" charset="-128"/>
                <a:ea typeface="メイリオ" panose="020B0604030504040204" pitchFamily="50" charset="-128"/>
              </a:rPr>
              <a:t>クラウドを用いた他者参照</a:t>
            </a:r>
            <a:endParaRPr lang="en-US" altLang="ja-JP" sz="10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FF55FAD-09BD-BB61-715E-957BEF573DB1}"/>
              </a:ext>
            </a:extLst>
          </p:cNvPr>
          <p:cNvSpPr txBox="1"/>
          <p:nvPr/>
        </p:nvSpPr>
        <p:spPr>
          <a:xfrm>
            <a:off x="4590087" y="2178553"/>
            <a:ext cx="4898488" cy="502702"/>
          </a:xfrm>
          <a:prstGeom prst="rect">
            <a:avLst/>
          </a:prstGeom>
          <a:noFill/>
        </p:spPr>
        <p:txBody>
          <a:bodyPr wrap="square" rtlCol="0">
            <a:spAutoFit/>
          </a:bodyPr>
          <a:lstStyle/>
          <a:p>
            <a:pPr>
              <a:lnSpc>
                <a:spcPts val="1600"/>
              </a:lnSpc>
            </a:pP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a:t>
            </a:r>
            <a:r>
              <a:rPr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交流を受け、</a:t>
            </a: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再度</a:t>
            </a:r>
            <a:r>
              <a:rPr kumimoji="1"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資料１</a:t>
            </a:r>
            <a:r>
              <a:rPr kumimoji="1"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とその他の資料を結び付けて</a:t>
            </a:r>
            <a:endParaRPr kumimoji="1"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endParaRPr>
          </a:p>
          <a:p>
            <a:pPr>
              <a:lnSpc>
                <a:spcPts val="1600"/>
              </a:lnSpc>
            </a:pPr>
            <a:r>
              <a:rPr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　読み、解釈したことを文章化する</a:t>
            </a: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a:t>
            </a:r>
            <a:endParaRPr kumimoji="1" lang="en-US" altLang="ja-JP" sz="18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35494CD5-FEF1-DCEE-FF2A-CC15C02855C1}"/>
              </a:ext>
            </a:extLst>
          </p:cNvPr>
          <p:cNvSpPr/>
          <p:nvPr/>
        </p:nvSpPr>
        <p:spPr>
          <a:xfrm>
            <a:off x="4576603" y="6128334"/>
            <a:ext cx="3985650" cy="690331"/>
          </a:xfrm>
          <a:prstGeom prst="wedgeRoundRectCallout">
            <a:avLst>
              <a:gd name="adj1" fmla="val 53996"/>
              <a:gd name="adj2" fmla="val 34240"/>
              <a:gd name="adj3" fmla="val 16667"/>
            </a:avLst>
          </a:prstGeom>
        </p:spPr>
        <p:style>
          <a:lnRef idx="2">
            <a:schemeClr val="accent6"/>
          </a:lnRef>
          <a:fillRef idx="1">
            <a:schemeClr val="lt1"/>
          </a:fillRef>
          <a:effectRef idx="0">
            <a:schemeClr val="accent6"/>
          </a:effectRef>
          <a:fontRef idx="minor">
            <a:schemeClr val="dk1"/>
          </a:fontRef>
        </p:style>
        <p:txBody>
          <a:bodyPr tIns="36000" bIns="0" rtlCol="0" anchor="ctr"/>
          <a:lstStyle/>
          <a:p>
            <a:r>
              <a:rPr lang="ja-JP" altLang="en-US" sz="1400" dirty="0">
                <a:solidFill>
                  <a:schemeClr val="tx1"/>
                </a:solidFill>
                <a:latin typeface="メイリオ" panose="020B0604030504040204" pitchFamily="50" charset="-128"/>
                <a:ea typeface="メイリオ" panose="020B0604030504040204" pitchFamily="50" charset="-128"/>
              </a:rPr>
              <a:t>他者参照させる際は、児童が「自分で分かったつもり」にならないよう、自分に足りない部分はどこなのかを明確にさせておきましょう。</a:t>
            </a:r>
          </a:p>
        </p:txBody>
      </p:sp>
    </p:spTree>
    <p:extLst>
      <p:ext uri="{BB962C8B-B14F-4D97-AF65-F5344CB8AC3E}">
        <p14:creationId xmlns:p14="http://schemas.microsoft.com/office/powerpoint/2010/main" val="3008029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A661E-A06B-C306-2950-315EA220F946}"/>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345C855D-A48D-D71B-A623-DF9B3A8738BA}"/>
              </a:ext>
            </a:extLst>
          </p:cNvPr>
          <p:cNvSpPr txBox="1">
            <a:spLocks/>
          </p:cNvSpPr>
          <p:nvPr/>
        </p:nvSpPr>
        <p:spPr>
          <a:xfrm>
            <a:off x="-16974" y="10127"/>
            <a:ext cx="9160973"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小学校　国語　設問を取り上げた意図　　</a:t>
            </a:r>
          </a:p>
        </p:txBody>
      </p:sp>
      <p:sp>
        <p:nvSpPr>
          <p:cNvPr id="4" name="吹き出し: 角を丸めた四角形 3">
            <a:extLst>
              <a:ext uri="{FF2B5EF4-FFF2-40B4-BE49-F238E27FC236}">
                <a16:creationId xmlns:a16="http://schemas.microsoft.com/office/drawing/2014/main" id="{840006D1-BE91-5DBF-5B8C-F4ADC5C86E55}"/>
              </a:ext>
            </a:extLst>
          </p:cNvPr>
          <p:cNvSpPr/>
          <p:nvPr/>
        </p:nvSpPr>
        <p:spPr>
          <a:xfrm>
            <a:off x="609433" y="857493"/>
            <a:ext cx="8445610" cy="2880320"/>
          </a:xfrm>
          <a:prstGeom prst="wedgeRoundRectCallout">
            <a:avLst>
              <a:gd name="adj1" fmla="val -51407"/>
              <a:gd name="adj2" fmla="val -35537"/>
              <a:gd name="adj3" fmla="val 16667"/>
            </a:avLst>
          </a:prstGeom>
        </p:spPr>
        <p:style>
          <a:lnRef idx="2">
            <a:schemeClr val="accent6"/>
          </a:lnRef>
          <a:fillRef idx="1">
            <a:schemeClr val="lt1"/>
          </a:fillRef>
          <a:effectRef idx="0">
            <a:schemeClr val="accent6"/>
          </a:effectRef>
          <a:fontRef idx="minor">
            <a:schemeClr val="dk1"/>
          </a:fontRef>
        </p:style>
        <p:txBody>
          <a:bodyPr lIns="46800" rIns="0" bIns="46800" rtlCol="0" anchor="ctr"/>
          <a:lstStyle/>
          <a:p>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知識及び技能</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１ 二「</a:t>
            </a:r>
            <a:r>
              <a:rPr lang="ja-JP" altLang="en-US" sz="1800" b="1" dirty="0">
                <a:latin typeface="メイリオ" panose="020B0604030504040204" pitchFamily="50" charset="-128"/>
                <a:ea typeface="メイリオ" panose="020B0604030504040204" pitchFamily="50" charset="-128"/>
              </a:rPr>
              <a:t>情報と情報との関係付けの仕方、図などによる語句と語句との関係の表し方を理解し使うことができるかどうかをみる</a:t>
            </a:r>
            <a:r>
              <a:rPr lang="ja-JP" altLang="en-US" b="1" dirty="0">
                <a:solidFill>
                  <a:schemeClr val="tx1"/>
                </a:solidFill>
                <a:latin typeface="メイリオ" panose="020B0604030504040204" pitchFamily="50" charset="-128"/>
                <a:ea typeface="メイリオ" panose="020B0604030504040204" pitchFamily="50" charset="-128"/>
              </a:rPr>
              <a:t>」問題</a:t>
            </a:r>
            <a:endParaRPr lang="en-US" altLang="ja-JP" b="1" dirty="0">
              <a:solidFill>
                <a:schemeClr val="tx1"/>
              </a:solidFill>
              <a:latin typeface="メイリオ" panose="020B0604030504040204" pitchFamily="50" charset="-128"/>
              <a:ea typeface="メイリオ" panose="020B0604030504040204" pitchFamily="50" charset="-128"/>
            </a:endParaRPr>
          </a:p>
          <a:p>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領域や教科を越え、情報と情報とを関係付けたり、図などによる語句と語句との関係を表したりする機会を何度も設けることで、確実に理解し使えるようにしていますか。</a:t>
            </a:r>
            <a:endParaRPr lang="en-US" altLang="ja-JP" sz="2200" dirty="0">
              <a:solidFill>
                <a:schemeClr val="tx1"/>
              </a:solidFill>
              <a:latin typeface="メイリオ" panose="020B0604030504040204" pitchFamily="50" charset="-128"/>
              <a:ea typeface="メイリオ" panose="020B0604030504040204" pitchFamily="50" charset="-128"/>
            </a:endParaRPr>
          </a:p>
          <a:p>
            <a:pPr>
              <a:lnSpc>
                <a:spcPts val="700"/>
              </a:lnSpc>
            </a:pPr>
            <a:endParaRPr lang="en-US" altLang="ja-JP" sz="1600" b="1"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授業改善のヒント」では、「話すこと・聞くこと」の学習において、情報と情報との関係付けの仕方、図などによる語句と語句との関係の表し方の定着が不十分な児童に、指導者が意図的に情報を整理する機会を設けている場面を取り上げています。</a:t>
            </a:r>
          </a:p>
        </p:txBody>
      </p:sp>
      <p:pic>
        <p:nvPicPr>
          <p:cNvPr id="2" name="Picture 6" descr="女性教師のイラスト（職業）">
            <a:extLst>
              <a:ext uri="{FF2B5EF4-FFF2-40B4-BE49-F238E27FC236}">
                <a16:creationId xmlns:a16="http://schemas.microsoft.com/office/drawing/2014/main" id="{E6AB44EC-C5A9-F76F-A7AC-4C7FCE47DC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8958" y="502101"/>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a:extLst>
              <a:ext uri="{FF2B5EF4-FFF2-40B4-BE49-F238E27FC236}">
                <a16:creationId xmlns:a16="http://schemas.microsoft.com/office/drawing/2014/main" id="{24882862-CA0C-E182-117E-044E63EC91F7}"/>
              </a:ext>
            </a:extLst>
          </p:cNvPr>
          <p:cNvSpPr/>
          <p:nvPr/>
        </p:nvSpPr>
        <p:spPr>
          <a:xfrm>
            <a:off x="642103" y="3958904"/>
            <a:ext cx="8412939" cy="2827143"/>
          </a:xfrm>
          <a:prstGeom prst="wedgeRoundRectCallout">
            <a:avLst>
              <a:gd name="adj1" fmla="val -51335"/>
              <a:gd name="adj2" fmla="val -3699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思考力、判断力、表現力等</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３ 三「</a:t>
            </a:r>
            <a:r>
              <a:rPr lang="ja-JP" altLang="en-US" sz="1800" b="1" dirty="0">
                <a:latin typeface="メイリオ" panose="020B0604030504040204" pitchFamily="50" charset="-128"/>
                <a:ea typeface="メイリオ" panose="020B0604030504040204" pitchFamily="50" charset="-128"/>
              </a:rPr>
              <a:t>目的に応じて、文章と図表などを結び付けるなどして必要な情報を見付けることができるかどうかをみる</a:t>
            </a:r>
            <a:r>
              <a:rPr lang="ja-JP" altLang="en-US" b="1" dirty="0">
                <a:solidFill>
                  <a:schemeClr val="tx1"/>
                </a:solidFill>
                <a:latin typeface="メイリオ" panose="020B0604030504040204" pitchFamily="50" charset="-128"/>
                <a:ea typeface="メイリオ" panose="020B0604030504040204" pitchFamily="50" charset="-128"/>
              </a:rPr>
              <a:t>」問題</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400"/>
              </a:lnSpc>
            </a:pPr>
            <a:endParaRPr lang="en-US" altLang="ja-JP" b="1"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文章と図表などを結び付けたり、複数の資料を結び付けたりして必要な情報を見付けさせる際、一人一人が文章を解釈する時間を確保していますか。</a:t>
            </a:r>
            <a:endParaRPr lang="en-US" altLang="ja-JP" sz="2200" b="1" dirty="0">
              <a:solidFill>
                <a:srgbClr val="FF0000"/>
              </a:solidFill>
              <a:latin typeface="メイリオ" panose="020B0604030504040204" pitchFamily="50" charset="-128"/>
              <a:ea typeface="メイリオ" panose="020B0604030504040204" pitchFamily="50" charset="-128"/>
            </a:endParaRPr>
          </a:p>
          <a:p>
            <a:endParaRPr lang="en-US" altLang="ja-JP" sz="1600" b="1"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「授業改善のヒント」では、 「読むこと」の学習において、小グループでの交流やデジタル機器を用いて書きまとめたことを他者参照することを通して、個人で文章を解釈する場面を取り上げています。</a:t>
            </a:r>
          </a:p>
        </p:txBody>
      </p:sp>
      <p:pic>
        <p:nvPicPr>
          <p:cNvPr id="3" name="Picture 6" descr="女性教師のイラスト（職業）">
            <a:extLst>
              <a:ext uri="{FF2B5EF4-FFF2-40B4-BE49-F238E27FC236}">
                <a16:creationId xmlns:a16="http://schemas.microsoft.com/office/drawing/2014/main" id="{61F72B09-76DB-3F39-1518-262CB9C67C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8958" y="3627482"/>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4CC30208-1275-7089-6098-0F22AA671137}"/>
              </a:ext>
            </a:extLst>
          </p:cNvPr>
          <p:cNvSpPr/>
          <p:nvPr/>
        </p:nvSpPr>
        <p:spPr>
          <a:xfrm>
            <a:off x="2612385" y="990910"/>
            <a:ext cx="243773" cy="24285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94E57AB-061F-D881-1933-37B64B8BFF27}"/>
              </a:ext>
            </a:extLst>
          </p:cNvPr>
          <p:cNvSpPr/>
          <p:nvPr/>
        </p:nvSpPr>
        <p:spPr>
          <a:xfrm>
            <a:off x="4059318" y="4007802"/>
            <a:ext cx="233892" cy="24285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189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7403C-E999-A05F-20C4-62F63B6C31F6}"/>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314F351B-F2EE-7629-6C6A-76F406F64CAA}"/>
              </a:ext>
            </a:extLst>
          </p:cNvPr>
          <p:cNvPicPr>
            <a:picLocks noChangeAspect="1"/>
          </p:cNvPicPr>
          <p:nvPr/>
        </p:nvPicPr>
        <p:blipFill>
          <a:blip r:embed="rId3"/>
          <a:stretch>
            <a:fillRect/>
          </a:stretch>
        </p:blipFill>
        <p:spPr>
          <a:xfrm>
            <a:off x="3275876" y="1430778"/>
            <a:ext cx="1516055" cy="5337212"/>
          </a:xfrm>
          <a:prstGeom prst="rect">
            <a:avLst/>
          </a:prstGeom>
        </p:spPr>
      </p:pic>
      <p:sp>
        <p:nvSpPr>
          <p:cNvPr id="6" name="タイトル 1">
            <a:extLst>
              <a:ext uri="{FF2B5EF4-FFF2-40B4-BE49-F238E27FC236}">
                <a16:creationId xmlns:a16="http://schemas.microsoft.com/office/drawing/2014/main" id="{C826A746-1A89-3671-4BB1-8575C10898F0}"/>
              </a:ext>
            </a:extLst>
          </p:cNvPr>
          <p:cNvSpPr txBox="1">
            <a:spLocks/>
          </p:cNvSpPr>
          <p:nvPr/>
        </p:nvSpPr>
        <p:spPr>
          <a:xfrm>
            <a:off x="-7579" y="0"/>
            <a:ext cx="9151579" cy="646184"/>
          </a:xfrm>
          <a:prstGeom prst="rect">
            <a:avLst/>
          </a:prstGeom>
          <a:solidFill>
            <a:srgbClr val="002060"/>
          </a:solidFill>
        </p:spPr>
        <p:txBody>
          <a:bodyPr vert="horz" wrap="square" lIns="91440" tIns="144000" rIns="9144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１ 二　第５学年及び第６学年</a:t>
            </a:r>
            <a:r>
              <a:rPr lang="en-US" altLang="ja-JP"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知識及び技能</a:t>
            </a:r>
            <a:r>
              <a:rPr lang="en-US" altLang="ja-JP"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（２）イ（情報の整理）</a:t>
            </a:r>
          </a:p>
        </p:txBody>
      </p:sp>
      <p:sp>
        <p:nvSpPr>
          <p:cNvPr id="12" name="角丸四角形 7">
            <a:extLst>
              <a:ext uri="{FF2B5EF4-FFF2-40B4-BE49-F238E27FC236}">
                <a16:creationId xmlns:a16="http://schemas.microsoft.com/office/drawing/2014/main" id="{F7D6654D-37B9-A846-F173-60D1673C3515}"/>
              </a:ext>
            </a:extLst>
          </p:cNvPr>
          <p:cNvSpPr/>
          <p:nvPr/>
        </p:nvSpPr>
        <p:spPr>
          <a:xfrm>
            <a:off x="156830" y="1484784"/>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144000" tIns="108000" rIns="72000"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63.8</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63.1</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rgbClr val="000000"/>
                </a:solidFill>
                <a:latin typeface="メイリオ" panose="020B0604030504040204" pitchFamily="50" charset="-128"/>
                <a:ea typeface="メイリオ" panose="020B0604030504040204" pitchFamily="50" charset="-128"/>
              </a:rPr>
              <a:t>　差　  </a:t>
            </a:r>
            <a:r>
              <a:rPr kumimoji="1" lang="ja-JP" altLang="en-US" sz="2400" b="1" dirty="0">
                <a:solidFill>
                  <a:srgbClr val="FF0000"/>
                </a:solidFill>
                <a:latin typeface="メイリオ" panose="020B0604030504040204" pitchFamily="50" charset="-128"/>
                <a:ea typeface="メイリオ" panose="020B0604030504040204" pitchFamily="50" charset="-128"/>
              </a:rPr>
              <a:t>＋</a:t>
            </a:r>
            <a:r>
              <a:rPr lang="en-US" altLang="ja-JP" sz="2400" b="1" dirty="0">
                <a:solidFill>
                  <a:srgbClr val="FF0000"/>
                </a:solidFill>
                <a:latin typeface="メイリオ" panose="020B0604030504040204" pitchFamily="50" charset="-128"/>
                <a:ea typeface="メイリオ" panose="020B0604030504040204" pitchFamily="50" charset="-128"/>
              </a:rPr>
              <a:t>0.7</a:t>
            </a:r>
            <a:r>
              <a:rPr kumimoji="1"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sp>
        <p:nvSpPr>
          <p:cNvPr id="4" name="正方形/長方形 3">
            <a:extLst>
              <a:ext uri="{FF2B5EF4-FFF2-40B4-BE49-F238E27FC236}">
                <a16:creationId xmlns:a16="http://schemas.microsoft.com/office/drawing/2014/main" id="{659C2728-B0A0-4368-424D-E824CE9A6AE1}"/>
              </a:ext>
            </a:extLst>
          </p:cNvPr>
          <p:cNvSpPr/>
          <p:nvPr/>
        </p:nvSpPr>
        <p:spPr>
          <a:xfrm>
            <a:off x="712446" y="159795"/>
            <a:ext cx="327992" cy="34352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38C33C9A-EE50-B96D-8251-C622E33BD14B}"/>
              </a:ext>
            </a:extLst>
          </p:cNvPr>
          <p:cNvPicPr>
            <a:picLocks noChangeAspect="1"/>
          </p:cNvPicPr>
          <p:nvPr/>
        </p:nvPicPr>
        <p:blipFill>
          <a:blip r:embed="rId4"/>
          <a:stretch>
            <a:fillRect/>
          </a:stretch>
        </p:blipFill>
        <p:spPr>
          <a:xfrm>
            <a:off x="4862059" y="1340768"/>
            <a:ext cx="4246445" cy="5373216"/>
          </a:xfrm>
          <a:prstGeom prst="rect">
            <a:avLst/>
          </a:prstGeom>
        </p:spPr>
      </p:pic>
      <p:sp>
        <p:nvSpPr>
          <p:cNvPr id="5" name="テキスト ボックス 4">
            <a:extLst>
              <a:ext uri="{FF2B5EF4-FFF2-40B4-BE49-F238E27FC236}">
                <a16:creationId xmlns:a16="http://schemas.microsoft.com/office/drawing/2014/main" id="{A870D9CB-8171-3299-5C8E-567B73197CB9}"/>
              </a:ext>
            </a:extLst>
          </p:cNvPr>
          <p:cNvSpPr txBox="1"/>
          <p:nvPr/>
        </p:nvSpPr>
        <p:spPr>
          <a:xfrm>
            <a:off x="-16973" y="776898"/>
            <a:ext cx="9151579" cy="70788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情報と情報との関係付けの仕方、図などによる語句と語句との</a:t>
            </a:r>
            <a:endParaRPr kumimoji="1"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rPr>
              <a:t>関係の表し方を理解し使うことができるかどうかをみる。</a:t>
            </a:r>
          </a:p>
        </p:txBody>
      </p:sp>
      <p:sp>
        <p:nvSpPr>
          <p:cNvPr id="2" name="正方形/長方形 1">
            <a:extLst>
              <a:ext uri="{FF2B5EF4-FFF2-40B4-BE49-F238E27FC236}">
                <a16:creationId xmlns:a16="http://schemas.microsoft.com/office/drawing/2014/main" id="{6811BF2A-89F4-A01C-0B13-6618564D001C}"/>
              </a:ext>
            </a:extLst>
          </p:cNvPr>
          <p:cNvSpPr/>
          <p:nvPr/>
        </p:nvSpPr>
        <p:spPr>
          <a:xfrm>
            <a:off x="5436096" y="5315995"/>
            <a:ext cx="2988269" cy="141277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435D995D-60F7-31F3-2518-7118D170440C}"/>
              </a:ext>
            </a:extLst>
          </p:cNvPr>
          <p:cNvSpPr/>
          <p:nvPr/>
        </p:nvSpPr>
        <p:spPr>
          <a:xfrm>
            <a:off x="3834096" y="1490813"/>
            <a:ext cx="216024" cy="21602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端子 7">
            <a:extLst>
              <a:ext uri="{FF2B5EF4-FFF2-40B4-BE49-F238E27FC236}">
                <a16:creationId xmlns:a16="http://schemas.microsoft.com/office/drawing/2014/main" id="{CF7E660D-55A0-A753-78C7-DC0D96F1FACA}"/>
              </a:ext>
            </a:extLst>
          </p:cNvPr>
          <p:cNvSpPr/>
          <p:nvPr/>
        </p:nvSpPr>
        <p:spPr>
          <a:xfrm>
            <a:off x="6354166" y="6059430"/>
            <a:ext cx="594098" cy="177881"/>
          </a:xfrm>
          <a:prstGeom prst="flowChartTerminator">
            <a:avLst/>
          </a:prstGeom>
          <a:no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339FFF3E-E829-C45E-58B9-056ADD59056B}"/>
              </a:ext>
            </a:extLst>
          </p:cNvPr>
          <p:cNvCxnSpPr>
            <a:cxnSpLocks/>
          </p:cNvCxnSpPr>
          <p:nvPr/>
        </p:nvCxnSpPr>
        <p:spPr>
          <a:xfrm>
            <a:off x="7472639" y="4869160"/>
            <a:ext cx="0" cy="360040"/>
          </a:xfrm>
          <a:prstGeom prst="line">
            <a:avLst/>
          </a:prstGeom>
          <a:ln w="28575">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1EFF66C-F132-DFFC-CF5F-48EAE065F619}"/>
              </a:ext>
            </a:extLst>
          </p:cNvPr>
          <p:cNvCxnSpPr>
            <a:cxnSpLocks/>
          </p:cNvCxnSpPr>
          <p:nvPr/>
        </p:nvCxnSpPr>
        <p:spPr>
          <a:xfrm>
            <a:off x="7328623" y="2339558"/>
            <a:ext cx="0" cy="1305466"/>
          </a:xfrm>
          <a:prstGeom prst="line">
            <a:avLst/>
          </a:prstGeom>
          <a:ln w="28575">
            <a:solidFill>
              <a:srgbClr val="FF99FF"/>
            </a:solidFill>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6DC1B357-B2CC-B368-3628-B4CD57DF6528}"/>
              </a:ext>
            </a:extLst>
          </p:cNvPr>
          <p:cNvSpPr/>
          <p:nvPr/>
        </p:nvSpPr>
        <p:spPr>
          <a:xfrm>
            <a:off x="7698188" y="3841436"/>
            <a:ext cx="150100" cy="451659"/>
          </a:xfrm>
          <a:prstGeom prst="roundRect">
            <a:avLst/>
          </a:prstGeom>
          <a:noFill/>
          <a:ln>
            <a:solidFill>
              <a:srgbClr val="FF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A8AF9548-8BE3-9B8A-8D86-C1CD551DCD1D}"/>
              </a:ext>
            </a:extLst>
          </p:cNvPr>
          <p:cNvSpPr/>
          <p:nvPr/>
        </p:nvSpPr>
        <p:spPr>
          <a:xfrm>
            <a:off x="5670028" y="5900024"/>
            <a:ext cx="270124" cy="177881"/>
          </a:xfrm>
          <a:prstGeom prst="roundRect">
            <a:avLst/>
          </a:prstGeom>
          <a:noFill/>
          <a:ln>
            <a:solidFill>
              <a:srgbClr val="FF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端子 19">
            <a:extLst>
              <a:ext uri="{FF2B5EF4-FFF2-40B4-BE49-F238E27FC236}">
                <a16:creationId xmlns:a16="http://schemas.microsoft.com/office/drawing/2014/main" id="{55F96EB2-9616-C04B-721A-61D7C542AE3B}"/>
              </a:ext>
            </a:extLst>
          </p:cNvPr>
          <p:cNvSpPr/>
          <p:nvPr/>
        </p:nvSpPr>
        <p:spPr>
          <a:xfrm>
            <a:off x="5706094" y="6059429"/>
            <a:ext cx="594098" cy="177881"/>
          </a:xfrm>
          <a:prstGeom prst="flowChartTerminator">
            <a:avLst/>
          </a:prstGeom>
          <a:noFill/>
          <a:ln>
            <a:solidFill>
              <a:srgbClr val="FC9B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F468C59F-0C81-F018-F4EE-86810A59E1CC}"/>
              </a:ext>
            </a:extLst>
          </p:cNvPr>
          <p:cNvCxnSpPr>
            <a:cxnSpLocks/>
          </p:cNvCxnSpPr>
          <p:nvPr/>
        </p:nvCxnSpPr>
        <p:spPr>
          <a:xfrm>
            <a:off x="7812360" y="4293095"/>
            <a:ext cx="0" cy="936105"/>
          </a:xfrm>
          <a:prstGeom prst="line">
            <a:avLst/>
          </a:prstGeom>
          <a:ln w="28575">
            <a:solidFill>
              <a:srgbClr val="FC9B55"/>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EBEF5F3-3368-B59D-FC01-F4182F89FBE1}"/>
              </a:ext>
            </a:extLst>
          </p:cNvPr>
          <p:cNvCxnSpPr>
            <a:cxnSpLocks/>
          </p:cNvCxnSpPr>
          <p:nvPr/>
        </p:nvCxnSpPr>
        <p:spPr>
          <a:xfrm>
            <a:off x="7668344" y="2339558"/>
            <a:ext cx="0" cy="513378"/>
          </a:xfrm>
          <a:prstGeom prst="line">
            <a:avLst/>
          </a:prstGeom>
          <a:ln w="28575">
            <a:solidFill>
              <a:srgbClr val="FC9B55"/>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1273DB1-8873-E7C5-7737-F3FFA536BB59}"/>
              </a:ext>
            </a:extLst>
          </p:cNvPr>
          <p:cNvCxnSpPr>
            <a:cxnSpLocks/>
          </p:cNvCxnSpPr>
          <p:nvPr/>
        </p:nvCxnSpPr>
        <p:spPr>
          <a:xfrm>
            <a:off x="7956376" y="3933055"/>
            <a:ext cx="0" cy="129614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8B4728A-2118-8759-A308-9E886DEB1D2A}"/>
              </a:ext>
            </a:extLst>
          </p:cNvPr>
          <p:cNvCxnSpPr>
            <a:cxnSpLocks/>
          </p:cNvCxnSpPr>
          <p:nvPr/>
        </p:nvCxnSpPr>
        <p:spPr>
          <a:xfrm>
            <a:off x="7819133" y="2339558"/>
            <a:ext cx="0" cy="72940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02709043-19EB-317F-719B-3C34DBCFF558}"/>
              </a:ext>
            </a:extLst>
          </p:cNvPr>
          <p:cNvSpPr/>
          <p:nvPr/>
        </p:nvSpPr>
        <p:spPr>
          <a:xfrm>
            <a:off x="5906016" y="5748314"/>
            <a:ext cx="1042248" cy="15171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E31ABE6-E13F-D0FD-C3DD-0BD85E97890D}"/>
              </a:ext>
            </a:extLst>
          </p:cNvPr>
          <p:cNvSpPr/>
          <p:nvPr/>
        </p:nvSpPr>
        <p:spPr>
          <a:xfrm>
            <a:off x="6003144" y="6397166"/>
            <a:ext cx="627950" cy="1458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DFF6E04A-4535-524C-77C2-6DB8C0FD90D4}"/>
              </a:ext>
            </a:extLst>
          </p:cNvPr>
          <p:cNvCxnSpPr>
            <a:cxnSpLocks/>
          </p:cNvCxnSpPr>
          <p:nvPr/>
        </p:nvCxnSpPr>
        <p:spPr>
          <a:xfrm>
            <a:off x="6259554" y="3573015"/>
            <a:ext cx="0" cy="1656185"/>
          </a:xfrm>
          <a:prstGeom prst="line">
            <a:avLst/>
          </a:prstGeom>
          <a:ln w="2857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ADEFCA2-F82A-6A39-3357-975A6A09123A}"/>
              </a:ext>
            </a:extLst>
          </p:cNvPr>
          <p:cNvCxnSpPr>
            <a:cxnSpLocks/>
          </p:cNvCxnSpPr>
          <p:nvPr/>
        </p:nvCxnSpPr>
        <p:spPr>
          <a:xfrm>
            <a:off x="6115538" y="2371388"/>
            <a:ext cx="0" cy="1057612"/>
          </a:xfrm>
          <a:prstGeom prst="line">
            <a:avLst/>
          </a:prstGeom>
          <a:ln w="28575">
            <a:solidFill>
              <a:srgbClr val="33CC33"/>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1489B3B6-022B-1EAB-6387-19B0938A420F}"/>
              </a:ext>
            </a:extLst>
          </p:cNvPr>
          <p:cNvSpPr/>
          <p:nvPr/>
        </p:nvSpPr>
        <p:spPr>
          <a:xfrm>
            <a:off x="6898016" y="6393083"/>
            <a:ext cx="1130368" cy="145874"/>
          </a:xfrm>
          <a:prstGeom prst="rect">
            <a:avLst/>
          </a:prstGeom>
          <a:noFill/>
          <a:ln>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38D5875F-A406-6097-3452-91B84BCE7E8C}"/>
              </a:ext>
            </a:extLst>
          </p:cNvPr>
          <p:cNvCxnSpPr>
            <a:cxnSpLocks/>
          </p:cNvCxnSpPr>
          <p:nvPr/>
        </p:nvCxnSpPr>
        <p:spPr>
          <a:xfrm>
            <a:off x="6898016" y="3717032"/>
            <a:ext cx="0" cy="15121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1A1AF930-B8B5-D136-14D8-A60DCD1452F5}"/>
              </a:ext>
            </a:extLst>
          </p:cNvPr>
          <p:cNvCxnSpPr>
            <a:cxnSpLocks/>
          </p:cNvCxnSpPr>
          <p:nvPr/>
        </p:nvCxnSpPr>
        <p:spPr>
          <a:xfrm>
            <a:off x="6732240" y="2371388"/>
            <a:ext cx="0" cy="2857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40E1219-AB66-85D6-2662-B381D8859E50}"/>
              </a:ext>
            </a:extLst>
          </p:cNvPr>
          <p:cNvCxnSpPr>
            <a:cxnSpLocks/>
          </p:cNvCxnSpPr>
          <p:nvPr/>
        </p:nvCxnSpPr>
        <p:spPr>
          <a:xfrm>
            <a:off x="6588224" y="2371388"/>
            <a:ext cx="0" cy="12736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6B68ADA0-6D8B-7C1C-CA85-706AD24A237E}"/>
              </a:ext>
            </a:extLst>
          </p:cNvPr>
          <p:cNvSpPr/>
          <p:nvPr/>
        </p:nvSpPr>
        <p:spPr>
          <a:xfrm>
            <a:off x="6985281" y="5754150"/>
            <a:ext cx="512799" cy="138650"/>
          </a:xfrm>
          <a:prstGeom prst="rect">
            <a:avLst/>
          </a:prstGeom>
          <a:noFill/>
          <a:ln>
            <a:solidFill>
              <a:srgbClr val="CC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BBFB034E-E319-5CDE-537E-8C5ECE47772D}"/>
              </a:ext>
            </a:extLst>
          </p:cNvPr>
          <p:cNvCxnSpPr>
            <a:cxnSpLocks/>
          </p:cNvCxnSpPr>
          <p:nvPr/>
        </p:nvCxnSpPr>
        <p:spPr>
          <a:xfrm>
            <a:off x="5905337" y="2803436"/>
            <a:ext cx="679" cy="1273636"/>
          </a:xfrm>
          <a:prstGeom prst="line">
            <a:avLst/>
          </a:prstGeom>
          <a:ln w="28575">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2E4978F-CC34-5B6E-0B23-5E6E9DF80ED5}"/>
              </a:ext>
            </a:extLst>
          </p:cNvPr>
          <p:cNvCxnSpPr>
            <a:cxnSpLocks/>
          </p:cNvCxnSpPr>
          <p:nvPr/>
        </p:nvCxnSpPr>
        <p:spPr>
          <a:xfrm flipH="1">
            <a:off x="5670028" y="3527234"/>
            <a:ext cx="6259" cy="98188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1FC8AF74-AC39-07F8-57BD-88CC411C11C7}"/>
              </a:ext>
            </a:extLst>
          </p:cNvPr>
          <p:cNvCxnSpPr>
            <a:cxnSpLocks/>
          </p:cNvCxnSpPr>
          <p:nvPr/>
        </p:nvCxnSpPr>
        <p:spPr>
          <a:xfrm>
            <a:off x="5670028" y="4679916"/>
            <a:ext cx="0" cy="437151"/>
          </a:xfrm>
          <a:prstGeom prst="line">
            <a:avLst/>
          </a:prstGeom>
          <a:ln w="28575">
            <a:solidFill>
              <a:srgbClr val="CC66FF"/>
            </a:solidFill>
          </a:ln>
        </p:spPr>
        <p:style>
          <a:lnRef idx="1">
            <a:schemeClr val="accent1"/>
          </a:lnRef>
          <a:fillRef idx="0">
            <a:schemeClr val="accent1"/>
          </a:fillRef>
          <a:effectRef idx="0">
            <a:schemeClr val="accent1"/>
          </a:effectRef>
          <a:fontRef idx="minor">
            <a:schemeClr val="tx1"/>
          </a:fontRef>
        </p:style>
      </p:cxnSp>
      <p:sp>
        <p:nvSpPr>
          <p:cNvPr id="51" name="楕円 50">
            <a:extLst>
              <a:ext uri="{FF2B5EF4-FFF2-40B4-BE49-F238E27FC236}">
                <a16:creationId xmlns:a16="http://schemas.microsoft.com/office/drawing/2014/main" id="{6EC2E34F-4DEF-DA50-C066-FC15856B7EBC}"/>
              </a:ext>
            </a:extLst>
          </p:cNvPr>
          <p:cNvSpPr/>
          <p:nvPr/>
        </p:nvSpPr>
        <p:spPr>
          <a:xfrm>
            <a:off x="5529865" y="4527280"/>
            <a:ext cx="176409" cy="152636"/>
          </a:xfrm>
          <a:prstGeom prst="ellipse">
            <a:avLst/>
          </a:prstGeom>
          <a:noFill/>
          <a:ln>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269DAD78-285D-CECC-26EA-61B5A329100E}"/>
              </a:ext>
            </a:extLst>
          </p:cNvPr>
          <p:cNvSpPr/>
          <p:nvPr/>
        </p:nvSpPr>
        <p:spPr>
          <a:xfrm>
            <a:off x="5706094" y="5702816"/>
            <a:ext cx="2034258" cy="261250"/>
          </a:xfrm>
          <a:prstGeom prst="ellipse">
            <a:avLst/>
          </a:prstGeom>
          <a:noFill/>
          <a:ln>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a:extLst>
              <a:ext uri="{FF2B5EF4-FFF2-40B4-BE49-F238E27FC236}">
                <a16:creationId xmlns:a16="http://schemas.microsoft.com/office/drawing/2014/main" id="{FEBBC9CE-627F-C7CC-A89A-88A52D4032B8}"/>
              </a:ext>
            </a:extLst>
          </p:cNvPr>
          <p:cNvCxnSpPr>
            <a:cxnSpLocks/>
          </p:cNvCxnSpPr>
          <p:nvPr/>
        </p:nvCxnSpPr>
        <p:spPr>
          <a:xfrm flipH="1">
            <a:off x="5505354" y="2936197"/>
            <a:ext cx="5849" cy="2293003"/>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65CF1394-66D0-AA6D-DE53-D74C8297645A}"/>
              </a:ext>
            </a:extLst>
          </p:cNvPr>
          <p:cNvCxnSpPr>
            <a:cxnSpLocks/>
          </p:cNvCxnSpPr>
          <p:nvPr/>
        </p:nvCxnSpPr>
        <p:spPr>
          <a:xfrm>
            <a:off x="5391699" y="2386913"/>
            <a:ext cx="0" cy="105983"/>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58" name="吹き出し: 四角形 57">
            <a:extLst>
              <a:ext uri="{FF2B5EF4-FFF2-40B4-BE49-F238E27FC236}">
                <a16:creationId xmlns:a16="http://schemas.microsoft.com/office/drawing/2014/main" id="{B935DC60-15B1-F376-4F60-9FD985DC4289}"/>
              </a:ext>
            </a:extLst>
          </p:cNvPr>
          <p:cNvSpPr/>
          <p:nvPr/>
        </p:nvSpPr>
        <p:spPr>
          <a:xfrm>
            <a:off x="93082" y="2852936"/>
            <a:ext cx="3030889" cy="3744416"/>
          </a:xfrm>
          <a:prstGeom prst="wedgeRectCallout">
            <a:avLst>
              <a:gd name="adj1" fmla="val 124191"/>
              <a:gd name="adj2" fmla="val 35378"/>
            </a:avLst>
          </a:prstGeom>
          <a:solidFill>
            <a:srgbClr val="FF00FF">
              <a:alpha val="8627"/>
            </a:srgbClr>
          </a:solidFill>
          <a:ln w="9525">
            <a:solidFill>
              <a:schemeClr val="accent1">
                <a:shade val="15000"/>
                <a:alpha val="2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3CF6E53-5EA6-05DB-D162-C3D75C24E8B6}"/>
              </a:ext>
            </a:extLst>
          </p:cNvPr>
          <p:cNvSpPr txBox="1"/>
          <p:nvPr/>
        </p:nvSpPr>
        <p:spPr>
          <a:xfrm>
            <a:off x="142643" y="2969871"/>
            <a:ext cx="2953744" cy="1477328"/>
          </a:xfrm>
          <a:prstGeom prst="rect">
            <a:avLst/>
          </a:prstGeom>
          <a:noFill/>
        </p:spPr>
        <p:txBody>
          <a:bodyPr wrap="square" rtlCol="0">
            <a:spAutoFit/>
          </a:bodyPr>
          <a:lstStyle/>
          <a:p>
            <a:pPr algn="just">
              <a:lnSpc>
                <a:spcPts val="1800"/>
              </a:lnSpc>
            </a:pPr>
            <a:r>
              <a:rPr lang="ja-JP" altLang="en-US" sz="1400" b="1" dirty="0">
                <a:latin typeface="メイリオ" panose="020B0604030504040204" pitchFamily="50" charset="-128"/>
                <a:ea typeface="メイリオ" panose="020B0604030504040204" pitchFamily="50" charset="-128"/>
              </a:rPr>
              <a:t>　誤答を選択した児童は、</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話し合いの様子</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と</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話し合いの記録</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を結び付けながら</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話し合いの記録</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を読み解くことができていないと考えられます。</a:t>
            </a:r>
            <a:endParaRPr lang="en-US" altLang="ja-JP" sz="1400" b="1" dirty="0">
              <a:latin typeface="メイリオ" panose="020B0604030504040204" pitchFamily="50" charset="-128"/>
              <a:ea typeface="メイリオ" panose="020B0604030504040204" pitchFamily="50" charset="-128"/>
            </a:endParaRPr>
          </a:p>
          <a:p>
            <a:pPr algn="just">
              <a:lnSpc>
                <a:spcPts val="1800"/>
              </a:lnSpc>
            </a:pPr>
            <a:r>
              <a:rPr lang="ja-JP" altLang="en-US" sz="1400" b="1" dirty="0">
                <a:latin typeface="メイリオ" panose="020B0604030504040204" pitchFamily="50" charset="-128"/>
                <a:ea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endParaRPr>
          </a:p>
        </p:txBody>
      </p:sp>
      <p:cxnSp>
        <p:nvCxnSpPr>
          <p:cNvPr id="59" name="直線コネクタ 58">
            <a:extLst>
              <a:ext uri="{FF2B5EF4-FFF2-40B4-BE49-F238E27FC236}">
                <a16:creationId xmlns:a16="http://schemas.microsoft.com/office/drawing/2014/main" id="{49E79F65-62D0-9C1A-6B18-568491E9D0F4}"/>
              </a:ext>
            </a:extLst>
          </p:cNvPr>
          <p:cNvCxnSpPr>
            <a:cxnSpLocks/>
          </p:cNvCxnSpPr>
          <p:nvPr/>
        </p:nvCxnSpPr>
        <p:spPr>
          <a:xfrm>
            <a:off x="3995936" y="4270499"/>
            <a:ext cx="0" cy="18948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3087ADA-753E-0768-6B82-AB9DB20795D5}"/>
              </a:ext>
            </a:extLst>
          </p:cNvPr>
          <p:cNvCxnSpPr>
            <a:cxnSpLocks/>
          </p:cNvCxnSpPr>
          <p:nvPr/>
        </p:nvCxnSpPr>
        <p:spPr>
          <a:xfrm>
            <a:off x="3707904" y="4527280"/>
            <a:ext cx="0" cy="1477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6515302C-BB2C-5216-4A26-133D961E3794}"/>
              </a:ext>
            </a:extLst>
          </p:cNvPr>
          <p:cNvSpPr txBox="1"/>
          <p:nvPr/>
        </p:nvSpPr>
        <p:spPr>
          <a:xfrm>
            <a:off x="161305" y="4118634"/>
            <a:ext cx="2953744" cy="1938992"/>
          </a:xfrm>
          <a:prstGeom prst="rect">
            <a:avLst/>
          </a:prstGeom>
          <a:noFill/>
        </p:spPr>
        <p:txBody>
          <a:bodyPr wrap="square" rtlCol="0">
            <a:spAutoFit/>
          </a:bodyPr>
          <a:lstStyle/>
          <a:p>
            <a:pPr algn="just">
              <a:lnSpc>
                <a:spcPts val="1800"/>
              </a:lnSpc>
            </a:pPr>
            <a:r>
              <a:rPr lang="ja-JP" altLang="en-US" sz="1400" b="1" dirty="0">
                <a:latin typeface="メイリオ" panose="020B0604030504040204" pitchFamily="50" charset="-128"/>
                <a:ea typeface="メイリオ" panose="020B0604030504040204" pitchFamily="50" charset="-128"/>
              </a:rPr>
              <a:t>　　また、正答である選択肢２の「インタビューの流れを整理」という言葉の意味を理解できていないことや、</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話し合いの記録</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の〇印で囲んだ部分を「質問することをしぼっている」と捉えたことなどが考えられます。</a:t>
            </a:r>
            <a:endParaRPr lang="en-US" altLang="ja-JP" sz="1400" b="1" dirty="0">
              <a:latin typeface="メイリオ" panose="020B0604030504040204" pitchFamily="50" charset="-128"/>
              <a:ea typeface="メイリオ" panose="020B0604030504040204" pitchFamily="50" charset="-128"/>
            </a:endParaRPr>
          </a:p>
          <a:p>
            <a:pPr algn="just">
              <a:lnSpc>
                <a:spcPts val="1800"/>
              </a:lnSpc>
            </a:pPr>
            <a:r>
              <a:rPr lang="ja-JP" altLang="en-US" sz="1400" b="1" dirty="0">
                <a:latin typeface="メイリオ" panose="020B0604030504040204" pitchFamily="50" charset="-128"/>
                <a:ea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1D616D8-0DB9-2D55-E512-2D8C5042AF9F}"/>
              </a:ext>
            </a:extLst>
          </p:cNvPr>
          <p:cNvSpPr txBox="1"/>
          <p:nvPr/>
        </p:nvSpPr>
        <p:spPr>
          <a:xfrm>
            <a:off x="142643" y="5755954"/>
            <a:ext cx="2953744" cy="784830"/>
          </a:xfrm>
          <a:prstGeom prst="rect">
            <a:avLst/>
          </a:prstGeom>
          <a:noFill/>
        </p:spPr>
        <p:txBody>
          <a:bodyPr wrap="square" rtlCol="0">
            <a:spAutoFit/>
          </a:bodyPr>
          <a:lstStyle/>
          <a:p>
            <a:pPr algn="just">
              <a:lnSpc>
                <a:spcPts val="1800"/>
              </a:lnSpc>
            </a:pPr>
            <a:r>
              <a:rPr lang="ja-JP" altLang="en-US" sz="1400" b="1" dirty="0">
                <a:latin typeface="メイリオ" panose="020B0604030504040204" pitchFamily="50" charset="-128"/>
                <a:ea typeface="メイリオ" panose="020B0604030504040204" pitchFamily="50" charset="-128"/>
              </a:rPr>
              <a:t>　児童一人一人が実際にどの部分につまずいたのか、児童の実態を踏まえて分析してみましょう。</a:t>
            </a:r>
            <a:endParaRPr lang="en-US" altLang="ja-JP" sz="1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0257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5D5B74C-DFFE-393A-D61F-A279305E8A07}"/>
              </a:ext>
            </a:extLst>
          </p:cNvPr>
          <p:cNvPicPr>
            <a:picLocks noChangeAspect="1"/>
          </p:cNvPicPr>
          <p:nvPr/>
        </p:nvPicPr>
        <p:blipFill>
          <a:blip r:embed="rId3"/>
          <a:stretch>
            <a:fillRect/>
          </a:stretch>
        </p:blipFill>
        <p:spPr>
          <a:xfrm>
            <a:off x="111694" y="764704"/>
            <a:ext cx="8920611" cy="4320480"/>
          </a:xfrm>
          <a:prstGeom prst="rect">
            <a:avLst/>
          </a:prstGeom>
        </p:spPr>
      </p:pic>
      <p:sp>
        <p:nvSpPr>
          <p:cNvPr id="19" name="吹き出し: 角を丸めた四角形 18">
            <a:extLst>
              <a:ext uri="{FF2B5EF4-FFF2-40B4-BE49-F238E27FC236}">
                <a16:creationId xmlns:a16="http://schemas.microsoft.com/office/drawing/2014/main" id="{C7FFCA64-9B9A-5888-091B-F116DC8CB61D}"/>
              </a:ext>
            </a:extLst>
          </p:cNvPr>
          <p:cNvSpPr/>
          <p:nvPr/>
        </p:nvSpPr>
        <p:spPr>
          <a:xfrm>
            <a:off x="989348" y="5350516"/>
            <a:ext cx="7128792" cy="947702"/>
          </a:xfrm>
          <a:prstGeom prst="wedgeRoundRectCallout">
            <a:avLst>
              <a:gd name="adj1" fmla="val -317"/>
              <a:gd name="adj2" fmla="val -85899"/>
              <a:gd name="adj3" fmla="val 16667"/>
            </a:avLst>
          </a:prstGeom>
          <a:solidFill>
            <a:srgbClr val="E4F3EE"/>
          </a:solidFill>
          <a:ln w="44450">
            <a:solidFill>
              <a:srgbClr val="9ED1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C3C54925-AF29-46F3-E14D-C4FAD41477E7}"/>
              </a:ext>
            </a:extLst>
          </p:cNvPr>
          <p:cNvSpPr txBox="1"/>
          <p:nvPr/>
        </p:nvSpPr>
        <p:spPr>
          <a:xfrm>
            <a:off x="1043607" y="5373626"/>
            <a:ext cx="7056784" cy="923330"/>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第５学年及び第６学年　</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知識及び技能</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（２）イ　</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「情報と情報との関係付けの仕方、図などによる語句と語句との関係の表し方を理解し使うこと」の指導事項とも関連</a:t>
            </a:r>
          </a:p>
        </p:txBody>
      </p:sp>
      <p:sp>
        <p:nvSpPr>
          <p:cNvPr id="18" name="テキスト ボックス 17">
            <a:extLst>
              <a:ext uri="{FF2B5EF4-FFF2-40B4-BE49-F238E27FC236}">
                <a16:creationId xmlns:a16="http://schemas.microsoft.com/office/drawing/2014/main" id="{FCE9F642-F984-0DF9-4267-1D35F656F28F}"/>
              </a:ext>
            </a:extLst>
          </p:cNvPr>
          <p:cNvSpPr txBox="1"/>
          <p:nvPr/>
        </p:nvSpPr>
        <p:spPr>
          <a:xfrm>
            <a:off x="-108520" y="6523734"/>
            <a:ext cx="9324528" cy="276999"/>
          </a:xfrm>
          <a:prstGeom prst="rect">
            <a:avLst/>
          </a:prstGeom>
          <a:noFill/>
        </p:spPr>
        <p:txBody>
          <a:bodyPr wrap="square" rtlCol="0">
            <a:spAutoFit/>
          </a:bodyPr>
          <a:lstStyle/>
          <a:p>
            <a:pPr algn="r"/>
            <a:r>
              <a:rPr kumimoji="1" lang="ja-JP" altLang="en-US" sz="1200" dirty="0">
                <a:latin typeface="UD デジタル 教科書体 NK-R" panose="02020400000000000000" pitchFamily="18" charset="-128"/>
                <a:ea typeface="UD デジタル 教科書体 NK-R" panose="02020400000000000000" pitchFamily="18" charset="-128"/>
              </a:rPr>
              <a:t>令和６年９月２０日「令和６年度全国学力・学習状況調査の結果を踏まえた授業改善に向けた研究協議会」小学校部会国語分科会提示資料より</a:t>
            </a:r>
          </a:p>
        </p:txBody>
      </p:sp>
      <p:sp>
        <p:nvSpPr>
          <p:cNvPr id="2" name="タイトル 1">
            <a:extLst>
              <a:ext uri="{FF2B5EF4-FFF2-40B4-BE49-F238E27FC236}">
                <a16:creationId xmlns:a16="http://schemas.microsoft.com/office/drawing/2014/main" id="{7616243F-1690-D4CD-88F5-4F9094598B42}"/>
              </a:ext>
            </a:extLst>
          </p:cNvPr>
          <p:cNvSpPr txBox="1">
            <a:spLocks/>
          </p:cNvSpPr>
          <p:nvPr/>
        </p:nvSpPr>
        <p:spPr>
          <a:xfrm>
            <a:off x="-36512" y="4349"/>
            <a:ext cx="9180512" cy="646184"/>
          </a:xfrm>
          <a:prstGeom prst="rect">
            <a:avLst/>
          </a:prstGeom>
          <a:solidFill>
            <a:srgbClr val="002060"/>
          </a:solidFill>
        </p:spPr>
        <p:txBody>
          <a:bodyPr vert="horz" wrap="square" lIns="91440" tIns="144000" rIns="9144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令和６年度の課題との関連</a:t>
            </a:r>
          </a:p>
        </p:txBody>
      </p:sp>
      <p:sp>
        <p:nvSpPr>
          <p:cNvPr id="6" name="テキスト ボックス 5">
            <a:extLst>
              <a:ext uri="{FF2B5EF4-FFF2-40B4-BE49-F238E27FC236}">
                <a16:creationId xmlns:a16="http://schemas.microsoft.com/office/drawing/2014/main" id="{86DBFCFE-D533-3C27-4FC3-388C7A06051B}"/>
              </a:ext>
            </a:extLst>
          </p:cNvPr>
          <p:cNvSpPr txBox="1"/>
          <p:nvPr/>
        </p:nvSpPr>
        <p:spPr>
          <a:xfrm>
            <a:off x="1475656" y="5088906"/>
            <a:ext cx="7416824" cy="261610"/>
          </a:xfrm>
          <a:prstGeom prst="rect">
            <a:avLst/>
          </a:prstGeom>
          <a:noFill/>
        </p:spPr>
        <p:txBody>
          <a:bodyPr wrap="square" rtlCol="0">
            <a:spAutoFit/>
          </a:bodyPr>
          <a:lstStyle/>
          <a:p>
            <a:pPr algn="r"/>
            <a:r>
              <a:rPr kumimoji="1" lang="ja-JP" altLang="en-US" sz="1100" dirty="0">
                <a:latin typeface="UD デジタル 教科書体 NK-R" panose="02020400000000000000" pitchFamily="18" charset="-128"/>
                <a:ea typeface="UD デジタル 教科書体 NK-R" panose="02020400000000000000" pitchFamily="18" charset="-128"/>
              </a:rPr>
              <a:t>「令和６年度　全国学力・学習状況調査の調査結果を踏まえた学習指導の改善・充実に向けた説明会」の当日資料より</a:t>
            </a:r>
          </a:p>
        </p:txBody>
      </p:sp>
      <p:sp>
        <p:nvSpPr>
          <p:cNvPr id="11" name="正方形/長方形 10">
            <a:extLst>
              <a:ext uri="{FF2B5EF4-FFF2-40B4-BE49-F238E27FC236}">
                <a16:creationId xmlns:a16="http://schemas.microsoft.com/office/drawing/2014/main" id="{E3ED009C-A310-C267-E608-E81D3DF3813A}"/>
              </a:ext>
            </a:extLst>
          </p:cNvPr>
          <p:cNvSpPr/>
          <p:nvPr/>
        </p:nvSpPr>
        <p:spPr>
          <a:xfrm>
            <a:off x="111694" y="764704"/>
            <a:ext cx="8920611" cy="5688632"/>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1822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4EB2A-322C-F4CB-3AF7-2C0F7BC79384}"/>
            </a:ext>
          </a:extLst>
        </p:cNvPr>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0B3316B3-86CE-E23A-1F23-82ED12591E4B}"/>
              </a:ext>
            </a:extLst>
          </p:cNvPr>
          <p:cNvSpPr/>
          <p:nvPr/>
        </p:nvSpPr>
        <p:spPr>
          <a:xfrm>
            <a:off x="129409" y="3701006"/>
            <a:ext cx="1158072" cy="1202788"/>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ctr"/>
            <a:r>
              <a:rPr lang="ja-JP" altLang="en-US" sz="3200" b="1" dirty="0">
                <a:solidFill>
                  <a:schemeClr val="tx2"/>
                </a:solidFill>
                <a:latin typeface="メイリオ" panose="020B0604030504040204" pitchFamily="50" charset="-128"/>
                <a:ea typeface="メイリオ" panose="020B0604030504040204" pitchFamily="50" charset="-128"/>
              </a:rPr>
              <a:t>３</a:t>
            </a:r>
            <a:endParaRPr lang="en-US" altLang="ja-JP" sz="3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C1CE4AFB-A478-F179-F884-1D1873410D8B}"/>
              </a:ext>
            </a:extLst>
          </p:cNvPr>
          <p:cNvGraphicFramePr>
            <a:graphicFrameLocks noGrp="1"/>
          </p:cNvGraphicFramePr>
          <p:nvPr>
            <p:extLst>
              <p:ext uri="{D42A27DB-BD31-4B8C-83A1-F6EECF244321}">
                <p14:modId xmlns:p14="http://schemas.microsoft.com/office/powerpoint/2010/main" val="2744175043"/>
              </p:ext>
            </p:extLst>
          </p:nvPr>
        </p:nvGraphicFramePr>
        <p:xfrm>
          <a:off x="107883" y="1036669"/>
          <a:ext cx="8892991" cy="2534233"/>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633671">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690193">
                <a:tc gridSpan="2">
                  <a:txBody>
                    <a:bodyPr/>
                    <a:lstStyle/>
                    <a:p>
                      <a:r>
                        <a:rPr kumimoji="1" lang="ja-JP" altLang="en-US" sz="1400" dirty="0"/>
                        <a:t>　　　　　　</a:t>
                      </a:r>
                    </a:p>
                  </a:txBody>
                  <a:tcPr/>
                </a:tc>
                <a:tc hMerge="1">
                  <a:txBody>
                    <a:bodyPr/>
                    <a:lstStyle/>
                    <a:p>
                      <a:endParaRPr kumimoji="1" lang="ja-JP" altLang="en-US"/>
                    </a:p>
                  </a:txBody>
                  <a:tcPr/>
                </a:tc>
                <a:tc>
                  <a:txBody>
                    <a:bodyPr/>
                    <a:lstStyle/>
                    <a:p>
                      <a:pPr algn="ctr"/>
                      <a:r>
                        <a:rPr kumimoji="1" lang="ja-JP" altLang="en-US" sz="1400" dirty="0"/>
                        <a:t>正答</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全国（％）</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県（％）</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自校（人）</a:t>
                      </a:r>
                    </a:p>
                  </a:txBody>
                  <a:tcPr marL="0" marR="0" marT="0" marB="0" anchor="ctr"/>
                </a:tc>
                <a:extLst>
                  <a:ext uri="{0D108BD9-81ED-4DB2-BD59-A6C34878D82A}">
                    <a16:rowId xmlns:a16="http://schemas.microsoft.com/office/drawing/2014/main" val="620879162"/>
                  </a:ext>
                </a:extLst>
              </a:tr>
              <a:tr h="211177">
                <a:tc>
                  <a:txBody>
                    <a:bodyPr/>
                    <a:lstStyle/>
                    <a:p>
                      <a:pPr algn="ctr"/>
                      <a:r>
                        <a:rPr kumimoji="1" lang="ja-JP" altLang="en-US" sz="1400" dirty="0"/>
                        <a:t>１</a:t>
                      </a:r>
                    </a:p>
                  </a:txBody>
                  <a:tcPr anchor="ctr">
                    <a:solidFill>
                      <a:schemeClr val="accent6">
                        <a:lumMod val="20000"/>
                        <a:lumOff val="80000"/>
                      </a:schemeClr>
                    </a:solidFill>
                  </a:tcPr>
                </a:tc>
                <a:tc>
                  <a:txBody>
                    <a:bodyPr/>
                    <a:lstStyle/>
                    <a:p>
                      <a:pPr algn="just"/>
                      <a:r>
                        <a:rPr kumimoji="1" lang="ja-JP" altLang="en-US" sz="1400" dirty="0"/>
                        <a:t>１　と解答しているもの</a:t>
                      </a:r>
                    </a:p>
                  </a:txBody>
                  <a:tcP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marL="0" indent="0" algn="r">
                        <a:lnSpc>
                          <a:spcPts val="1700"/>
                        </a:lnSpc>
                      </a:pPr>
                      <a:r>
                        <a:rPr kumimoji="1" lang="en-US" altLang="ja-JP" sz="1600" b="1" dirty="0">
                          <a:solidFill>
                            <a:schemeClr val="tx1"/>
                          </a:solidFill>
                          <a:latin typeface="+mn-ea"/>
                          <a:ea typeface="+mn-ea"/>
                        </a:rPr>
                        <a:t>8.6</a:t>
                      </a:r>
                      <a:endParaRPr kumimoji="1" lang="ja-JP" altLang="en-US" sz="1600" b="1" dirty="0">
                        <a:solidFill>
                          <a:schemeClr val="tx1"/>
                        </a:solidFill>
                        <a:latin typeface="+mn-ea"/>
                        <a:ea typeface="+mn-ea"/>
                      </a:endParaRPr>
                    </a:p>
                  </a:txBody>
                  <a:tcPr marR="144000" anchor="ctr">
                    <a:solidFill>
                      <a:schemeClr val="accent6">
                        <a:lumMod val="20000"/>
                        <a:lumOff val="80000"/>
                      </a:schemeClr>
                    </a:solidFill>
                  </a:tcPr>
                </a:tc>
                <a:tc>
                  <a:txBody>
                    <a:bodyPr/>
                    <a:lstStyle/>
                    <a:p>
                      <a:pPr marL="0" indent="0" algn="r">
                        <a:lnSpc>
                          <a:spcPts val="1700"/>
                        </a:lnSpc>
                      </a:pPr>
                      <a:r>
                        <a:rPr kumimoji="1" lang="en-US" altLang="ja-JP" sz="1600" b="1" dirty="0">
                          <a:solidFill>
                            <a:schemeClr val="tx1"/>
                          </a:solidFill>
                          <a:latin typeface="+mn-ea"/>
                          <a:ea typeface="+mn-ea"/>
                        </a:rPr>
                        <a:t>8.2</a:t>
                      </a:r>
                      <a:endParaRPr kumimoji="1" lang="ja-JP" altLang="en-US" sz="1600" b="1" dirty="0">
                        <a:solidFill>
                          <a:schemeClr val="tx1"/>
                        </a:solidFill>
                        <a:latin typeface="+mn-ea"/>
                        <a:ea typeface="+mn-ea"/>
                      </a:endParaRPr>
                    </a:p>
                  </a:txBody>
                  <a:tcPr marR="144000"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extLst>
                  <a:ext uri="{0D108BD9-81ED-4DB2-BD59-A6C34878D82A}">
                    <a16:rowId xmlns:a16="http://schemas.microsoft.com/office/drawing/2014/main" val="8223435"/>
                  </a:ext>
                </a:extLst>
              </a:tr>
              <a:tr h="290523">
                <a:tc>
                  <a:txBody>
                    <a:bodyPr/>
                    <a:lstStyle/>
                    <a:p>
                      <a:pPr marL="0" indent="0" algn="ctr"/>
                      <a:r>
                        <a:rPr kumimoji="1" lang="ja-JP" altLang="en-US" sz="1400" dirty="0"/>
                        <a:t>２</a:t>
                      </a:r>
                    </a:p>
                  </a:txBody>
                  <a:tcPr anchor="ctr">
                    <a:solidFill>
                      <a:srgbClr val="DBEEF4"/>
                    </a:solidFill>
                  </a:tcPr>
                </a:tc>
                <a:tc>
                  <a:txBody>
                    <a:bodyPr/>
                    <a:lstStyle/>
                    <a:p>
                      <a:pPr algn="just"/>
                      <a:r>
                        <a:rPr kumimoji="1" lang="ja-JP" altLang="en-US" sz="1400" dirty="0"/>
                        <a:t>２　と解答しているもの</a:t>
                      </a:r>
                    </a:p>
                  </a:txBody>
                  <a:tcPr>
                    <a:solidFill>
                      <a:srgbClr val="DBEE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DBEEF4"/>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63.1</a:t>
                      </a:r>
                      <a:endParaRPr kumimoji="1" lang="ja-JP" altLang="en-US" sz="1600" b="1" dirty="0">
                        <a:solidFill>
                          <a:schemeClr val="tx1"/>
                        </a:solidFill>
                        <a:latin typeface="+mn-ea"/>
                        <a:ea typeface="+mn-ea"/>
                      </a:endParaRPr>
                    </a:p>
                  </a:txBody>
                  <a:tcPr marR="144000" anchor="ctr">
                    <a:solidFill>
                      <a:srgbClr val="DBEEF4"/>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63.8</a:t>
                      </a:r>
                      <a:endParaRPr kumimoji="1" lang="ja-JP" altLang="en-US" sz="1600" b="1" dirty="0">
                        <a:solidFill>
                          <a:schemeClr val="tx1"/>
                        </a:solidFill>
                        <a:latin typeface="+mn-ea"/>
                        <a:ea typeface="+mn-ea"/>
                      </a:endParaRPr>
                    </a:p>
                  </a:txBody>
                  <a:tcPr marR="144000" anchor="ctr">
                    <a:solidFill>
                      <a:srgbClr val="DBEEF4"/>
                    </a:solidFill>
                  </a:tcPr>
                </a:tc>
                <a:tc>
                  <a:txBody>
                    <a:bodyPr/>
                    <a:lstStyle/>
                    <a:p>
                      <a:pPr algn="ctr"/>
                      <a:endParaRPr kumimoji="1" lang="ja-JP" altLang="en-US" sz="1400" dirty="0"/>
                    </a:p>
                  </a:txBody>
                  <a:tcPr anchor="ctr">
                    <a:solidFill>
                      <a:srgbClr val="DBEEF4"/>
                    </a:solidFill>
                  </a:tcPr>
                </a:tc>
                <a:tc>
                  <a:txBody>
                    <a:bodyPr/>
                    <a:lstStyle/>
                    <a:p>
                      <a:pPr algn="ctr"/>
                      <a:endParaRPr kumimoji="1" lang="ja-JP" altLang="en-US" sz="1400" dirty="0"/>
                    </a:p>
                  </a:txBody>
                  <a:tcPr anchor="ctr">
                    <a:solidFill>
                      <a:srgbClr val="DBEEF4"/>
                    </a:solidFill>
                  </a:tcPr>
                </a:tc>
                <a:extLst>
                  <a:ext uri="{0D108BD9-81ED-4DB2-BD59-A6C34878D82A}">
                    <a16:rowId xmlns:a16="http://schemas.microsoft.com/office/drawing/2014/main" val="219737149"/>
                  </a:ext>
                </a:extLst>
              </a:tr>
              <a:tr h="192841">
                <a:tc>
                  <a:txBody>
                    <a:bodyPr/>
                    <a:lstStyle/>
                    <a:p>
                      <a:pPr algn="ctr"/>
                      <a:r>
                        <a:rPr kumimoji="1" lang="ja-JP" altLang="en-US" sz="1400" dirty="0"/>
                        <a:t>３</a:t>
                      </a:r>
                    </a:p>
                  </a:txBody>
                  <a:tcPr anchor="ctr">
                    <a:solidFill>
                      <a:srgbClr val="F2DCDB"/>
                    </a:solidFill>
                  </a:tcPr>
                </a:tc>
                <a:tc>
                  <a:txBody>
                    <a:bodyPr/>
                    <a:lstStyle/>
                    <a:p>
                      <a:pPr algn="just"/>
                      <a:r>
                        <a:rPr kumimoji="1" lang="ja-JP" altLang="en-US" sz="1400" dirty="0"/>
                        <a:t>３　と解答しているもの</a:t>
                      </a:r>
                    </a:p>
                  </a:txBody>
                  <a:tcPr>
                    <a:solidFill>
                      <a:srgbClr val="F2DC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rgbClr val="F2DCDB"/>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18.8</a:t>
                      </a:r>
                    </a:p>
                  </a:txBody>
                  <a:tcPr marR="144000" anchor="ctr">
                    <a:solidFill>
                      <a:srgbClr val="F2DCDB"/>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19.6</a:t>
                      </a:r>
                    </a:p>
                  </a:txBody>
                  <a:tcPr marR="144000" marT="0" marB="0" anchor="ctr">
                    <a:solidFill>
                      <a:srgbClr val="F2DCDB"/>
                    </a:solidFill>
                  </a:tcPr>
                </a:tc>
                <a:tc>
                  <a:txBody>
                    <a:bodyPr/>
                    <a:lstStyle/>
                    <a:p>
                      <a:pPr algn="ctr"/>
                      <a:endParaRPr kumimoji="1" lang="ja-JP" altLang="en-US" sz="1400" dirty="0"/>
                    </a:p>
                  </a:txBody>
                  <a:tcPr anchor="ctr">
                    <a:solidFill>
                      <a:srgbClr val="F2DCDB"/>
                    </a:solidFill>
                  </a:tcPr>
                </a:tc>
                <a:tc>
                  <a:txBody>
                    <a:bodyPr/>
                    <a:lstStyle/>
                    <a:p>
                      <a:pPr algn="ctr"/>
                      <a:endParaRPr kumimoji="1" lang="ja-JP" altLang="en-US" sz="1400" dirty="0"/>
                    </a:p>
                  </a:txBody>
                  <a:tcPr anchor="ctr">
                    <a:solidFill>
                      <a:srgbClr val="F2DCDB"/>
                    </a:solidFill>
                  </a:tcPr>
                </a:tc>
                <a:extLst>
                  <a:ext uri="{0D108BD9-81ED-4DB2-BD59-A6C34878D82A}">
                    <a16:rowId xmlns:a16="http://schemas.microsoft.com/office/drawing/2014/main" val="1580398011"/>
                  </a:ext>
                </a:extLst>
              </a:tr>
              <a:tr h="211177">
                <a:tc>
                  <a:txBody>
                    <a:bodyPr/>
                    <a:lstStyle/>
                    <a:p>
                      <a:pPr algn="ctr"/>
                      <a:r>
                        <a:rPr kumimoji="1" lang="ja-JP" altLang="en-US" sz="1400" dirty="0"/>
                        <a:t>４</a:t>
                      </a:r>
                    </a:p>
                  </a:txBody>
                  <a:tcPr anchor="ctr">
                    <a:solidFill>
                      <a:srgbClr val="FDEADA"/>
                    </a:solidFill>
                  </a:tcPr>
                </a:tc>
                <a:tc>
                  <a:txBody>
                    <a:bodyPr/>
                    <a:lstStyle/>
                    <a:p>
                      <a:pPr algn="just"/>
                      <a:r>
                        <a:rPr kumimoji="1" lang="ja-JP" altLang="en-US" sz="1400" dirty="0"/>
                        <a:t>４　と解答しているもの</a:t>
                      </a:r>
                    </a:p>
                  </a:txBody>
                  <a:tcPr>
                    <a:solidFill>
                      <a:srgbClr val="FDEA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rgbClr val="FDEADA"/>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8.8</a:t>
                      </a:r>
                    </a:p>
                  </a:txBody>
                  <a:tcPr marR="144000" anchor="ctr">
                    <a:solidFill>
                      <a:srgbClr val="FDEADA"/>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7.9</a:t>
                      </a:r>
                    </a:p>
                  </a:txBody>
                  <a:tcPr marR="144000" anchor="ctr">
                    <a:solidFill>
                      <a:srgbClr val="FDEADA"/>
                    </a:solidFill>
                  </a:tcPr>
                </a:tc>
                <a:tc>
                  <a:txBody>
                    <a:bodyPr/>
                    <a:lstStyle/>
                    <a:p>
                      <a:pPr algn="ctr"/>
                      <a:endParaRPr kumimoji="1" lang="ja-JP" altLang="en-US" sz="1400" dirty="0"/>
                    </a:p>
                  </a:txBody>
                  <a:tcPr anchor="ctr">
                    <a:solidFill>
                      <a:srgbClr val="FDEADA"/>
                    </a:solidFill>
                  </a:tcPr>
                </a:tc>
                <a:tc>
                  <a:txBody>
                    <a:bodyPr/>
                    <a:lstStyle/>
                    <a:p>
                      <a:pPr algn="ctr"/>
                      <a:endParaRPr kumimoji="1" lang="ja-JP" altLang="en-US" sz="1400" dirty="0"/>
                    </a:p>
                  </a:txBody>
                  <a:tcPr anchor="ctr">
                    <a:solidFill>
                      <a:srgbClr val="FDEADA"/>
                    </a:solidFill>
                  </a:tcPr>
                </a:tc>
                <a:extLst>
                  <a:ext uri="{0D108BD9-81ED-4DB2-BD59-A6C34878D82A}">
                    <a16:rowId xmlns:a16="http://schemas.microsoft.com/office/drawing/2014/main" val="3730291628"/>
                  </a:ext>
                </a:extLst>
              </a:tr>
              <a:tr h="211177">
                <a:tc>
                  <a:txBody>
                    <a:bodyPr/>
                    <a:lstStyle/>
                    <a:p>
                      <a:pPr algn="ctr"/>
                      <a:r>
                        <a:rPr kumimoji="1" lang="en-US" altLang="ja-JP" sz="1400" dirty="0">
                          <a:latin typeface="+mj-ea"/>
                          <a:ea typeface="+mj-ea"/>
                        </a:rPr>
                        <a:t>99</a:t>
                      </a:r>
                      <a:endParaRPr kumimoji="1" lang="ja-JP" altLang="en-US" sz="1400" dirty="0">
                        <a:latin typeface="+mj-ea"/>
                        <a:ea typeface="+mj-ea"/>
                      </a:endParaRPr>
                    </a:p>
                  </a:txBody>
                  <a:tcPr anchor="ctr"/>
                </a:tc>
                <a:tc>
                  <a:txBody>
                    <a:bodyPr/>
                    <a:lstStyle/>
                    <a:p>
                      <a:pPr algn="just"/>
                      <a:r>
                        <a:rPr kumimoji="1" lang="ja-JP" altLang="en-US" sz="1400" dirty="0"/>
                        <a:t>上記以外の解答</a:t>
                      </a:r>
                    </a:p>
                  </a:txBody>
                  <a:tcPr/>
                </a:tc>
                <a:tc>
                  <a:txBody>
                    <a:bodyPr/>
                    <a:lstStyle/>
                    <a:p>
                      <a:pPr algn="ctr"/>
                      <a:endParaRPr kumimoji="1" lang="ja-JP" altLang="en-US" sz="1400"/>
                    </a:p>
                  </a:txBody>
                  <a:tcPr anchor="ct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0.1</a:t>
                      </a:r>
                    </a:p>
                  </a:txBody>
                  <a:tcPr marR="144000" anchor="ct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0.0</a:t>
                      </a:r>
                    </a:p>
                  </a:txBody>
                  <a:tcPr marR="144000"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540675280"/>
                  </a:ext>
                </a:extLst>
              </a:tr>
              <a:tr h="231531">
                <a:tc>
                  <a:txBody>
                    <a:bodyPr/>
                    <a:lstStyle/>
                    <a:p>
                      <a:pPr algn="ctr"/>
                      <a:r>
                        <a:rPr kumimoji="1" lang="ja-JP" altLang="en-US" sz="1400" dirty="0"/>
                        <a:t>０</a:t>
                      </a:r>
                    </a:p>
                  </a:txBody>
                  <a:tcPr anchor="ctr"/>
                </a:tc>
                <a:tc>
                  <a:txBody>
                    <a:bodyPr/>
                    <a:lstStyle/>
                    <a:p>
                      <a:pPr algn="just"/>
                      <a:r>
                        <a:rPr kumimoji="1" lang="ja-JP" altLang="en-US" sz="1400" dirty="0"/>
                        <a:t>無解答</a:t>
                      </a:r>
                    </a:p>
                  </a:txBody>
                  <a:tcPr/>
                </a:tc>
                <a:tc>
                  <a:txBody>
                    <a:bodyPr/>
                    <a:lstStyle/>
                    <a:p>
                      <a:pPr algn="ctr"/>
                      <a:endParaRPr kumimoji="1" lang="ja-JP" altLang="en-US" sz="1400" dirty="0"/>
                    </a:p>
                  </a:txBody>
                  <a:tcPr anchor="ctr"/>
                </a:tc>
                <a:tc>
                  <a:txBody>
                    <a:bodyPr/>
                    <a:lstStyle/>
                    <a:p>
                      <a:pPr algn="r">
                        <a:lnSpc>
                          <a:spcPts val="1700"/>
                        </a:lnSpc>
                      </a:pPr>
                      <a:r>
                        <a:rPr kumimoji="1" lang="en-US" altLang="ja-JP" sz="1600" b="1" dirty="0">
                          <a:solidFill>
                            <a:schemeClr val="tx1"/>
                          </a:solidFill>
                          <a:latin typeface="+mn-ea"/>
                          <a:ea typeface="+mn-ea"/>
                        </a:rPr>
                        <a:t>0.5</a:t>
                      </a:r>
                      <a:endParaRPr kumimoji="1" lang="ja-JP" altLang="en-US" sz="1600" b="1" dirty="0">
                        <a:solidFill>
                          <a:schemeClr val="tx1"/>
                        </a:solidFill>
                        <a:latin typeface="+mn-ea"/>
                        <a:ea typeface="+mn-ea"/>
                      </a:endParaRPr>
                    </a:p>
                  </a:txBody>
                  <a:tcPr marR="144000" anchor="ctr"/>
                </a:tc>
                <a:tc>
                  <a:txBody>
                    <a:bodyPr/>
                    <a:lstStyle/>
                    <a:p>
                      <a:pPr algn="r">
                        <a:lnSpc>
                          <a:spcPts val="1700"/>
                        </a:lnSpc>
                      </a:pPr>
                      <a:r>
                        <a:rPr kumimoji="1" lang="en-US" altLang="ja-JP" sz="1600" b="1" dirty="0">
                          <a:solidFill>
                            <a:schemeClr val="tx1"/>
                          </a:solidFill>
                          <a:latin typeface="+mn-ea"/>
                          <a:ea typeface="+mn-ea"/>
                        </a:rPr>
                        <a:t>0.5</a:t>
                      </a:r>
                      <a:endParaRPr kumimoji="1" lang="ja-JP" altLang="en-US" sz="1600" b="1" dirty="0">
                        <a:solidFill>
                          <a:schemeClr val="tx1"/>
                        </a:solidFill>
                        <a:latin typeface="+mn-ea"/>
                        <a:ea typeface="+mn-ea"/>
                      </a:endParaRPr>
                    </a:p>
                  </a:txBody>
                  <a:tcPr marR="144000"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333400974"/>
                  </a:ext>
                </a:extLst>
              </a:tr>
            </a:tbl>
          </a:graphicData>
        </a:graphic>
      </p:graphicFrame>
      <p:sp>
        <p:nvSpPr>
          <p:cNvPr id="17" name="四角形: 角を丸くする 16">
            <a:extLst>
              <a:ext uri="{FF2B5EF4-FFF2-40B4-BE49-F238E27FC236}">
                <a16:creationId xmlns:a16="http://schemas.microsoft.com/office/drawing/2014/main" id="{76802553-D7D4-B690-728D-1F3CB2FDC8E0}"/>
              </a:ext>
            </a:extLst>
          </p:cNvPr>
          <p:cNvSpPr/>
          <p:nvPr/>
        </p:nvSpPr>
        <p:spPr>
          <a:xfrm>
            <a:off x="129409" y="3701006"/>
            <a:ext cx="1152128"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tIns="108000"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7EF70F49-478E-B7DD-0E60-5D9B610B6949}"/>
              </a:ext>
            </a:extLst>
          </p:cNvPr>
          <p:cNvSpPr txBox="1">
            <a:spLocks/>
          </p:cNvSpPr>
          <p:nvPr/>
        </p:nvSpPr>
        <p:spPr>
          <a:xfrm>
            <a:off x="-36512" y="4349"/>
            <a:ext cx="9180512" cy="646184"/>
          </a:xfrm>
          <a:prstGeom prst="rect">
            <a:avLst/>
          </a:prstGeom>
          <a:solidFill>
            <a:srgbClr val="002060"/>
          </a:solidFill>
        </p:spPr>
        <p:txBody>
          <a:bodyPr vert="horz" wrap="square" lIns="91440" tIns="144000" rIns="9144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１ 二　 解答類型分析シート</a:t>
            </a:r>
          </a:p>
        </p:txBody>
      </p:sp>
      <p:sp>
        <p:nvSpPr>
          <p:cNvPr id="12" name="矢印: 右 11">
            <a:extLst>
              <a:ext uri="{FF2B5EF4-FFF2-40B4-BE49-F238E27FC236}">
                <a16:creationId xmlns:a16="http://schemas.microsoft.com/office/drawing/2014/main" id="{C946D92E-A768-A2B7-6294-8F295068BEEE}"/>
              </a:ext>
            </a:extLst>
          </p:cNvPr>
          <p:cNvSpPr/>
          <p:nvPr/>
        </p:nvSpPr>
        <p:spPr>
          <a:xfrm>
            <a:off x="1378910" y="4190023"/>
            <a:ext cx="594063"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BA9299B-222F-84CF-CC92-263EA5AD5231}"/>
              </a:ext>
            </a:extLst>
          </p:cNvPr>
          <p:cNvSpPr txBox="1"/>
          <p:nvPr/>
        </p:nvSpPr>
        <p:spPr>
          <a:xfrm>
            <a:off x="37398" y="4163900"/>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sp>
        <p:nvSpPr>
          <p:cNvPr id="3" name="吹き出し: 角を丸めた四角形 2">
            <a:extLst>
              <a:ext uri="{FF2B5EF4-FFF2-40B4-BE49-F238E27FC236}">
                <a16:creationId xmlns:a16="http://schemas.microsoft.com/office/drawing/2014/main" id="{2EEC4A1B-0A95-20A0-3C2F-E822AC12D038}"/>
              </a:ext>
            </a:extLst>
          </p:cNvPr>
          <p:cNvSpPr/>
          <p:nvPr/>
        </p:nvSpPr>
        <p:spPr>
          <a:xfrm>
            <a:off x="2317878" y="6222647"/>
            <a:ext cx="5523275" cy="590729"/>
          </a:xfrm>
          <a:prstGeom prst="wedgeRoundRectCallout">
            <a:avLst>
              <a:gd name="adj1" fmla="val 53996"/>
              <a:gd name="adj2" fmla="val 34240"/>
              <a:gd name="adj3" fmla="val 16667"/>
            </a:avLst>
          </a:prstGeom>
        </p:spPr>
        <p:style>
          <a:lnRef idx="2">
            <a:schemeClr val="accent6"/>
          </a:lnRef>
          <a:fillRef idx="1">
            <a:schemeClr val="lt1"/>
          </a:fillRef>
          <a:effectRef idx="0">
            <a:schemeClr val="accent6"/>
          </a:effectRef>
          <a:fontRef idx="minor">
            <a:schemeClr val="dk1"/>
          </a:fontRef>
        </p:style>
        <p:txBody>
          <a:bodyPr tIns="108000" rtlCol="0" anchor="ctr"/>
          <a:lstStyle/>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自校の反応率は、全国や広島県と比べてどうでしょうか。</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特徴的な傾向があれば、その要因も考えてみましょう。</a:t>
            </a:r>
          </a:p>
        </p:txBody>
      </p:sp>
      <p:sp>
        <p:nvSpPr>
          <p:cNvPr id="5" name="吹き出し: 角を丸めた四角形 4">
            <a:extLst>
              <a:ext uri="{FF2B5EF4-FFF2-40B4-BE49-F238E27FC236}">
                <a16:creationId xmlns:a16="http://schemas.microsoft.com/office/drawing/2014/main" id="{618E8EE6-BE8E-F44E-834D-7ED1F39A25C9}"/>
              </a:ext>
            </a:extLst>
          </p:cNvPr>
          <p:cNvSpPr/>
          <p:nvPr/>
        </p:nvSpPr>
        <p:spPr>
          <a:xfrm>
            <a:off x="5521037" y="666793"/>
            <a:ext cx="3463304" cy="345711"/>
          </a:xfrm>
          <a:prstGeom prst="wedgeRoundRectCallout">
            <a:avLst>
              <a:gd name="adj1" fmla="val 31318"/>
              <a:gd name="adj2" fmla="val 10664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自校の反応率と人数を入力してみましょう。</a:t>
            </a:r>
          </a:p>
        </p:txBody>
      </p:sp>
      <p:sp>
        <p:nvSpPr>
          <p:cNvPr id="4" name="正方形/長方形 3">
            <a:extLst>
              <a:ext uri="{FF2B5EF4-FFF2-40B4-BE49-F238E27FC236}">
                <a16:creationId xmlns:a16="http://schemas.microsoft.com/office/drawing/2014/main" id="{811622F6-D34F-2FA0-8AAF-1E76C7C80592}"/>
              </a:ext>
            </a:extLst>
          </p:cNvPr>
          <p:cNvSpPr/>
          <p:nvPr/>
        </p:nvSpPr>
        <p:spPr>
          <a:xfrm>
            <a:off x="2722094" y="141703"/>
            <a:ext cx="360040" cy="38350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4680BEE7-1DC9-4C27-A8D5-A2750FE0B066}"/>
              </a:ext>
            </a:extLst>
          </p:cNvPr>
          <p:cNvSpPr/>
          <p:nvPr/>
        </p:nvSpPr>
        <p:spPr>
          <a:xfrm>
            <a:off x="2058639" y="3861048"/>
            <a:ext cx="6924797" cy="2314078"/>
          </a:xfrm>
          <a:prstGeom prst="roundRect">
            <a:avLst>
              <a:gd name="adj" fmla="val 405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bIns="18000" rtlCol="0" anchor="b"/>
          <a:lstStyle/>
          <a:p>
            <a:pPr algn="just">
              <a:lnSpc>
                <a:spcPts val="1900"/>
              </a:lnSpc>
            </a:pPr>
            <a:r>
              <a:rPr lang="ja-JP" altLang="en-US" b="1" dirty="0">
                <a:solidFill>
                  <a:schemeClr val="tx2"/>
                </a:solidFill>
                <a:latin typeface="メイリオ" panose="020B0604030504040204" pitchFamily="50" charset="-128"/>
                <a:ea typeface="メイリオ" panose="020B0604030504040204" pitchFamily="50" charset="-128"/>
              </a:rPr>
              <a:t>　複数の語句を丸や四角で囲んだり、語句と語句とを線でつないだりするなど、図示することによってどのように情報が整理されたのかを理解することに課題があると考えられます。</a:t>
            </a:r>
            <a:endParaRPr lang="en-US" altLang="ja-JP" b="1" dirty="0">
              <a:solidFill>
                <a:schemeClr val="tx2"/>
              </a:solidFill>
              <a:latin typeface="メイリオ" panose="020B0604030504040204" pitchFamily="50" charset="-128"/>
              <a:ea typeface="メイリオ" panose="020B0604030504040204" pitchFamily="50" charset="-128"/>
            </a:endParaRPr>
          </a:p>
          <a:p>
            <a:pPr algn="just">
              <a:lnSpc>
                <a:spcPts val="1900"/>
              </a:lnSpc>
            </a:pPr>
            <a:r>
              <a:rPr kumimoji="1" lang="ja-JP" altLang="en-US" b="1" dirty="0">
                <a:solidFill>
                  <a:schemeClr val="tx2"/>
                </a:solidFill>
                <a:latin typeface="メイリオ" panose="020B0604030504040204" pitchFamily="50" charset="-128"/>
                <a:ea typeface="メイリオ" panose="020B0604030504040204" pitchFamily="50" charset="-128"/>
              </a:rPr>
              <a:t>　</a:t>
            </a:r>
            <a:r>
              <a:rPr lang="ja-JP" altLang="en-US" b="1" dirty="0">
                <a:solidFill>
                  <a:schemeClr val="tx2"/>
                </a:solidFill>
                <a:latin typeface="メイリオ" panose="020B0604030504040204" pitchFamily="50" charset="-128"/>
                <a:ea typeface="メイリオ" panose="020B0604030504040204" pitchFamily="50" charset="-128"/>
              </a:rPr>
              <a:t>情報を関係付けたり整理したり</a:t>
            </a:r>
            <a:r>
              <a:rPr kumimoji="1" lang="ja-JP" altLang="en-US" b="1" dirty="0">
                <a:solidFill>
                  <a:schemeClr val="tx2"/>
                </a:solidFill>
                <a:latin typeface="メイリオ" panose="020B0604030504040204" pitchFamily="50" charset="-128"/>
                <a:ea typeface="メイリオ" panose="020B0604030504040204" pitchFamily="50" charset="-128"/>
              </a:rPr>
              <a:t>する学習活動を、年間を見通して計画的に、国語科の複数の領域の学習や他教科でも繰り返し行うことで、図示すること</a:t>
            </a:r>
            <a:r>
              <a:rPr lang="ja-JP" altLang="en-US" b="1" dirty="0">
                <a:solidFill>
                  <a:schemeClr val="tx2"/>
                </a:solidFill>
                <a:latin typeface="メイリオ" panose="020B0604030504040204" pitchFamily="50" charset="-128"/>
                <a:ea typeface="メイリオ" panose="020B0604030504040204" pitchFamily="50" charset="-128"/>
              </a:rPr>
              <a:t>が</a:t>
            </a:r>
            <a:r>
              <a:rPr kumimoji="1" lang="ja-JP" altLang="en-US" b="1" dirty="0">
                <a:solidFill>
                  <a:schemeClr val="tx2"/>
                </a:solidFill>
                <a:latin typeface="メイリオ" panose="020B0604030504040204" pitchFamily="50" charset="-128"/>
                <a:ea typeface="メイリオ" panose="020B0604030504040204" pitchFamily="50" charset="-128"/>
              </a:rPr>
              <a:t>考えを明確なものにしたり思考をまとめたりすることにつながった、というよさを実感できるようにすることが大切です。</a:t>
            </a:r>
          </a:p>
        </p:txBody>
      </p:sp>
      <p:sp>
        <p:nvSpPr>
          <p:cNvPr id="23" name="四角形: 角を丸くする 22">
            <a:extLst>
              <a:ext uri="{FF2B5EF4-FFF2-40B4-BE49-F238E27FC236}">
                <a16:creationId xmlns:a16="http://schemas.microsoft.com/office/drawing/2014/main" id="{C594AF9C-AE36-F4D0-C898-791D3BC09171}"/>
              </a:ext>
            </a:extLst>
          </p:cNvPr>
          <p:cNvSpPr/>
          <p:nvPr/>
        </p:nvSpPr>
        <p:spPr>
          <a:xfrm>
            <a:off x="2052695" y="3679536"/>
            <a:ext cx="6924797" cy="414832"/>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pic>
        <p:nvPicPr>
          <p:cNvPr id="6" name="Picture 6" descr="女性教師のイラスト（職業）">
            <a:extLst>
              <a:ext uri="{FF2B5EF4-FFF2-40B4-BE49-F238E27FC236}">
                <a16:creationId xmlns:a16="http://schemas.microsoft.com/office/drawing/2014/main" id="{AFDEB488-91B1-F434-747C-B261154DB0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28384" y="6110525"/>
            <a:ext cx="803144" cy="7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87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4451F-1937-45FC-AA28-95FB70795006}"/>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7811AA1B-52E1-FD38-D75E-2558BE217C6D}"/>
              </a:ext>
            </a:extLst>
          </p:cNvPr>
          <p:cNvSpPr/>
          <p:nvPr/>
        </p:nvSpPr>
        <p:spPr>
          <a:xfrm>
            <a:off x="113251" y="699783"/>
            <a:ext cx="8907266" cy="1366268"/>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a:t>
            </a:r>
            <a:endParaRPr kumimoji="1" lang="ja-JP" altLang="en-US" b="1" dirty="0"/>
          </a:p>
        </p:txBody>
      </p:sp>
      <p:sp>
        <p:nvSpPr>
          <p:cNvPr id="2" name="四角形: 角を丸くする 1">
            <a:extLst>
              <a:ext uri="{FF2B5EF4-FFF2-40B4-BE49-F238E27FC236}">
                <a16:creationId xmlns:a16="http://schemas.microsoft.com/office/drawing/2014/main" id="{8615E931-AA1F-2A07-5597-C1A3C7F37129}"/>
              </a:ext>
            </a:extLst>
          </p:cNvPr>
          <p:cNvSpPr/>
          <p:nvPr/>
        </p:nvSpPr>
        <p:spPr>
          <a:xfrm>
            <a:off x="123483" y="699783"/>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sp>
        <p:nvSpPr>
          <p:cNvPr id="3" name="タイトル 1">
            <a:extLst>
              <a:ext uri="{FF2B5EF4-FFF2-40B4-BE49-F238E27FC236}">
                <a16:creationId xmlns:a16="http://schemas.microsoft.com/office/drawing/2014/main" id="{FFA52284-F747-FBBB-1C49-BB1CE29B92FA}"/>
              </a:ext>
            </a:extLst>
          </p:cNvPr>
          <p:cNvSpPr txBox="1">
            <a:spLocks/>
          </p:cNvSpPr>
          <p:nvPr/>
        </p:nvSpPr>
        <p:spPr>
          <a:xfrm>
            <a:off x="-10232" y="0"/>
            <a:ext cx="9154232" cy="646184"/>
          </a:xfrm>
          <a:prstGeom prst="rect">
            <a:avLst/>
          </a:prstGeom>
          <a:solidFill>
            <a:srgbClr val="002060"/>
          </a:solidFill>
        </p:spPr>
        <p:txBody>
          <a:bodyPr vert="horz" wrap="square" lIns="91440" tIns="144000" rIns="9144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１ 二 第５学年及び第６学年</a:t>
            </a:r>
            <a:r>
              <a:rPr lang="en-US" altLang="ja-JP"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知識及び技能</a:t>
            </a:r>
            <a:r>
              <a:rPr lang="en-US" altLang="ja-JP"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（２）イ（情報の整理）授業展開例</a:t>
            </a:r>
          </a:p>
        </p:txBody>
      </p:sp>
      <p:sp>
        <p:nvSpPr>
          <p:cNvPr id="5" name="正方形/長方形 4">
            <a:extLst>
              <a:ext uri="{FF2B5EF4-FFF2-40B4-BE49-F238E27FC236}">
                <a16:creationId xmlns:a16="http://schemas.microsoft.com/office/drawing/2014/main" id="{08EA2EE7-18A7-32B1-4684-E472DC936AB5}"/>
              </a:ext>
            </a:extLst>
          </p:cNvPr>
          <p:cNvSpPr/>
          <p:nvPr/>
        </p:nvSpPr>
        <p:spPr>
          <a:xfrm>
            <a:off x="605967" y="189885"/>
            <a:ext cx="288032" cy="31005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1BBF479-84DD-3AC6-C39E-82246EA95238}"/>
              </a:ext>
            </a:extLst>
          </p:cNvPr>
          <p:cNvSpPr txBox="1"/>
          <p:nvPr/>
        </p:nvSpPr>
        <p:spPr>
          <a:xfrm>
            <a:off x="123481" y="1157633"/>
            <a:ext cx="7400847" cy="938719"/>
          </a:xfrm>
          <a:prstGeom prst="rect">
            <a:avLst/>
          </a:prstGeom>
          <a:noFill/>
        </p:spPr>
        <p:txBody>
          <a:bodyPr wrap="square" rtlCol="0">
            <a:spAutoFit/>
          </a:bodyPr>
          <a:lstStyle/>
          <a:p>
            <a:pPr algn="just">
              <a:lnSpc>
                <a:spcPts val="2200"/>
              </a:lnSpc>
            </a:pPr>
            <a:r>
              <a:rPr lang="ja-JP" altLang="en-US" sz="1400" b="1" dirty="0">
                <a:latin typeface="メイリオ" panose="020B0604030504040204" pitchFamily="50" charset="-128"/>
                <a:ea typeface="メイリオ" panose="020B0604030504040204" pitchFamily="50" charset="-128"/>
              </a:rPr>
              <a:t>　</a:t>
            </a:r>
            <a:r>
              <a:rPr lang="ja-JP" altLang="en-US" b="1" dirty="0">
                <a:solidFill>
                  <a:srgbClr val="002060"/>
                </a:solidFill>
                <a:latin typeface="メイリオ" panose="020B0604030504040204" pitchFamily="50" charset="-128"/>
                <a:ea typeface="メイリオ" panose="020B0604030504040204" pitchFamily="50" charset="-128"/>
              </a:rPr>
              <a:t>既習の「情報の整理」に関連した学習を想起させながら、</a:t>
            </a:r>
            <a:endParaRPr lang="en-US" altLang="ja-JP" b="1" dirty="0">
              <a:solidFill>
                <a:srgbClr val="002060"/>
              </a:solidFill>
              <a:latin typeface="メイリオ" panose="020B0604030504040204" pitchFamily="50" charset="-128"/>
              <a:ea typeface="メイリオ" panose="020B0604030504040204" pitchFamily="50" charset="-128"/>
            </a:endParaRPr>
          </a:p>
          <a:p>
            <a:pPr algn="just">
              <a:lnSpc>
                <a:spcPts val="2200"/>
              </a:lnSpc>
            </a:pPr>
            <a:r>
              <a:rPr lang="ja-JP" altLang="en-US" b="1" dirty="0">
                <a:solidFill>
                  <a:srgbClr val="002060"/>
                </a:solidFill>
                <a:latin typeface="メイリオ" panose="020B0604030504040204" pitchFamily="50" charset="-128"/>
                <a:ea typeface="メイリオ" panose="020B0604030504040204" pitchFamily="50" charset="-128"/>
              </a:rPr>
              <a:t>図などによる語句と語句との関係の表し方を確実に理解し、</a:t>
            </a:r>
            <a:endParaRPr lang="en-US" altLang="ja-JP" b="1" dirty="0">
              <a:solidFill>
                <a:srgbClr val="002060"/>
              </a:solidFill>
              <a:latin typeface="メイリオ" panose="020B0604030504040204" pitchFamily="50" charset="-128"/>
              <a:ea typeface="メイリオ" panose="020B0604030504040204" pitchFamily="50" charset="-128"/>
            </a:endParaRPr>
          </a:p>
          <a:p>
            <a:pPr algn="just">
              <a:lnSpc>
                <a:spcPts val="2200"/>
              </a:lnSpc>
            </a:pPr>
            <a:r>
              <a:rPr lang="ja-JP" altLang="en-US" b="1" dirty="0">
                <a:solidFill>
                  <a:srgbClr val="002060"/>
                </a:solidFill>
                <a:latin typeface="メイリオ" panose="020B0604030504040204" pitchFamily="50" charset="-128"/>
                <a:ea typeface="メイリオ" panose="020B0604030504040204" pitchFamily="50" charset="-128"/>
              </a:rPr>
              <a:t>使うことができるようにするとともに、そのよさを実感させましょう。</a:t>
            </a:r>
            <a:endParaRPr lang="en-US" altLang="ja-JP" sz="1400" b="1" dirty="0">
              <a:solidFill>
                <a:srgbClr val="002060"/>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49711AA1-A3DB-B218-804B-B12B74E1D540}"/>
              </a:ext>
            </a:extLst>
          </p:cNvPr>
          <p:cNvSpPr/>
          <p:nvPr/>
        </p:nvSpPr>
        <p:spPr>
          <a:xfrm>
            <a:off x="7592896" y="844245"/>
            <a:ext cx="1359052" cy="1025217"/>
          </a:xfrm>
          <a:prstGeom prst="roundRect">
            <a:avLst>
              <a:gd name="adj" fmla="val 15223"/>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sz="1200" b="1" dirty="0">
              <a:solidFill>
                <a:schemeClr val="tx1"/>
              </a:solidFill>
            </a:endParaRPr>
          </a:p>
        </p:txBody>
      </p:sp>
      <p:pic>
        <p:nvPicPr>
          <p:cNvPr id="21" name="図 20">
            <a:extLst>
              <a:ext uri="{FF2B5EF4-FFF2-40B4-BE49-F238E27FC236}">
                <a16:creationId xmlns:a16="http://schemas.microsoft.com/office/drawing/2014/main" id="{D28D9D4B-5B58-B159-C6EC-918B05B0DC10}"/>
              </a:ext>
            </a:extLst>
          </p:cNvPr>
          <p:cNvPicPr>
            <a:picLocks noChangeAspect="1"/>
          </p:cNvPicPr>
          <p:nvPr/>
        </p:nvPicPr>
        <p:blipFill>
          <a:blip r:embed="rId3"/>
          <a:stretch>
            <a:fillRect/>
          </a:stretch>
        </p:blipFill>
        <p:spPr>
          <a:xfrm>
            <a:off x="7690203" y="844245"/>
            <a:ext cx="1164437" cy="731583"/>
          </a:xfrm>
          <a:prstGeom prst="rect">
            <a:avLst/>
          </a:prstGeom>
        </p:spPr>
      </p:pic>
      <p:sp>
        <p:nvSpPr>
          <p:cNvPr id="10" name="テキスト ボックス 9">
            <a:extLst>
              <a:ext uri="{FF2B5EF4-FFF2-40B4-BE49-F238E27FC236}">
                <a16:creationId xmlns:a16="http://schemas.microsoft.com/office/drawing/2014/main" id="{C9494CCA-D5D1-A307-A6D7-D86089774D37}"/>
              </a:ext>
            </a:extLst>
          </p:cNvPr>
          <p:cNvSpPr txBox="1"/>
          <p:nvPr/>
        </p:nvSpPr>
        <p:spPr>
          <a:xfrm>
            <a:off x="7592897" y="1544365"/>
            <a:ext cx="1359052" cy="271869"/>
          </a:xfrm>
          <a:prstGeom prst="rect">
            <a:avLst/>
          </a:prstGeom>
          <a:noFill/>
        </p:spPr>
        <p:txBody>
          <a:bodyPr wrap="square" rtlCol="0">
            <a:spAutoFit/>
          </a:bodyPr>
          <a:lstStyle/>
          <a:p>
            <a:pPr algn="ctr">
              <a:lnSpc>
                <a:spcPts val="1400"/>
              </a:lnSpc>
            </a:pPr>
            <a:r>
              <a:rPr lang="ja-JP" altLang="en-US" sz="1000" b="1" dirty="0">
                <a:latin typeface="メイリオ" panose="020B0604030504040204" pitchFamily="50" charset="-128"/>
                <a:ea typeface="メイリオ" panose="020B0604030504040204" pitchFamily="50" charset="-128"/>
              </a:rPr>
              <a:t>スタディログ</a:t>
            </a:r>
            <a:endParaRPr lang="en-US" altLang="ja-JP" sz="1000" b="1" dirty="0">
              <a:latin typeface="メイリオ" panose="020B0604030504040204" pitchFamily="50" charset="-128"/>
              <a:ea typeface="メイリオ" panose="020B0604030504040204" pitchFamily="50" charset="-128"/>
            </a:endParaRPr>
          </a:p>
        </p:txBody>
      </p:sp>
      <p:pic>
        <p:nvPicPr>
          <p:cNvPr id="12" name="Picture 14">
            <a:extLst>
              <a:ext uri="{FF2B5EF4-FFF2-40B4-BE49-F238E27FC236}">
                <a16:creationId xmlns:a16="http://schemas.microsoft.com/office/drawing/2014/main" id="{DBDB2CB6-44E3-7D77-32FB-818F61B434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8" y="5726282"/>
            <a:ext cx="411261" cy="411261"/>
          </a:xfrm>
          <a:prstGeom prst="rect">
            <a:avLst/>
          </a:prstGeom>
          <a:noFill/>
          <a:extLst>
            <a:ext uri="{909E8E84-426E-40DD-AFC4-6F175D3DCCD1}">
              <a14:hiddenFill xmlns:a14="http://schemas.microsoft.com/office/drawing/2010/main">
                <a:solidFill>
                  <a:srgbClr val="FFFFFF"/>
                </a:solidFill>
              </a14:hiddenFill>
            </a:ext>
          </a:extLst>
        </p:spPr>
      </p:pic>
      <p:sp>
        <p:nvSpPr>
          <p:cNvPr id="14" name="吹き出し: 角を丸めた四角形 13">
            <a:extLst>
              <a:ext uri="{FF2B5EF4-FFF2-40B4-BE49-F238E27FC236}">
                <a16:creationId xmlns:a16="http://schemas.microsoft.com/office/drawing/2014/main" id="{DD8AA5F0-4ECD-1C1C-6B57-73DCFE9F03D6}"/>
              </a:ext>
            </a:extLst>
          </p:cNvPr>
          <p:cNvSpPr/>
          <p:nvPr/>
        </p:nvSpPr>
        <p:spPr>
          <a:xfrm>
            <a:off x="566993" y="3281150"/>
            <a:ext cx="3842640" cy="421297"/>
          </a:xfrm>
          <a:prstGeom prst="wedgeRoundRectCallout">
            <a:avLst>
              <a:gd name="adj1" fmla="val -53488"/>
              <a:gd name="adj2" fmla="val -10893"/>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96CB2F3E-A09A-506E-3C43-8F535797C333}"/>
              </a:ext>
            </a:extLst>
          </p:cNvPr>
          <p:cNvSpPr txBox="1"/>
          <p:nvPr/>
        </p:nvSpPr>
        <p:spPr>
          <a:xfrm>
            <a:off x="555220" y="3268390"/>
            <a:ext cx="3842640" cy="502702"/>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今日は質問することを話し合って整理しなくちゃいけないね。でもどのように整理したらいいだろう。</a:t>
            </a:r>
          </a:p>
        </p:txBody>
      </p:sp>
      <p:pic>
        <p:nvPicPr>
          <p:cNvPr id="1026" name="Picture 2" descr="女の子の顔アイコン 7">
            <a:extLst>
              <a:ext uri="{FF2B5EF4-FFF2-40B4-BE49-F238E27FC236}">
                <a16:creationId xmlns:a16="http://schemas.microsoft.com/office/drawing/2014/main" id="{07694192-9E9E-B1AE-2B60-71213C72FA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8" y="3279578"/>
            <a:ext cx="449585" cy="449585"/>
          </a:xfrm>
          <a:prstGeom prst="rect">
            <a:avLst/>
          </a:prstGeom>
          <a:noFill/>
          <a:extLst>
            <a:ext uri="{909E8E84-426E-40DD-AFC4-6F175D3DCCD1}">
              <a14:hiddenFill xmlns:a14="http://schemas.microsoft.com/office/drawing/2010/main">
                <a:solidFill>
                  <a:srgbClr val="FFFFFF"/>
                </a:solidFill>
              </a14:hiddenFill>
            </a:ext>
          </a:extLst>
        </p:spPr>
      </p:pic>
      <p:sp>
        <p:nvSpPr>
          <p:cNvPr id="17" name="吹き出し: 角を丸めた四角形 16">
            <a:extLst>
              <a:ext uri="{FF2B5EF4-FFF2-40B4-BE49-F238E27FC236}">
                <a16:creationId xmlns:a16="http://schemas.microsoft.com/office/drawing/2014/main" id="{545F20E7-BDF2-66CF-0145-CEF378937EEE}"/>
              </a:ext>
            </a:extLst>
          </p:cNvPr>
          <p:cNvSpPr/>
          <p:nvPr/>
        </p:nvSpPr>
        <p:spPr>
          <a:xfrm>
            <a:off x="546707" y="5262942"/>
            <a:ext cx="3856912" cy="859615"/>
          </a:xfrm>
          <a:prstGeom prst="wedgeRoundRectCallout">
            <a:avLst>
              <a:gd name="adj1" fmla="val -53136"/>
              <a:gd name="adj2" fmla="val -11681"/>
              <a:gd name="adj3" fmla="val 16667"/>
            </a:avLst>
          </a:prstGeom>
          <a:solidFill>
            <a:srgbClr val="FFFFD9"/>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1DC99517-FCD7-AC5F-09D1-2E7DD3F5C5A6}"/>
              </a:ext>
            </a:extLst>
          </p:cNvPr>
          <p:cNvSpPr txBox="1"/>
          <p:nvPr/>
        </p:nvSpPr>
        <p:spPr>
          <a:xfrm>
            <a:off x="530058" y="5235974"/>
            <a:ext cx="3930744" cy="913070"/>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５年生のときに、学校のみんなに提案することを話し合ったときにも、記号などを使って整理しながら聞いたら、みんなの考えの似ているところと違うところが分かりやすく</a:t>
            </a:r>
            <a:r>
              <a:rPr lang="ja-JP" altLang="en-US" sz="1200" dirty="0">
                <a:latin typeface="メイリオ" panose="020B0604030504040204" pitchFamily="50" charset="-128"/>
                <a:ea typeface="メイリオ" panose="020B0604030504040204" pitchFamily="50" charset="-128"/>
              </a:rPr>
              <a:t>なったなあ。</a:t>
            </a:r>
            <a:endParaRPr kumimoji="1" lang="ja-JP" altLang="en-US" sz="1200" dirty="0">
              <a:latin typeface="メイリオ" panose="020B0604030504040204" pitchFamily="50" charset="-128"/>
              <a:ea typeface="メイリオ" panose="020B0604030504040204" pitchFamily="50" charset="-128"/>
            </a:endParaRPr>
          </a:p>
        </p:txBody>
      </p:sp>
      <p:grpSp>
        <p:nvGrpSpPr>
          <p:cNvPr id="19" name="グループ化 18">
            <a:extLst>
              <a:ext uri="{FF2B5EF4-FFF2-40B4-BE49-F238E27FC236}">
                <a16:creationId xmlns:a16="http://schemas.microsoft.com/office/drawing/2014/main" id="{AA65D7E6-EDA6-29EC-F634-A47FAD0AC38D}"/>
              </a:ext>
            </a:extLst>
          </p:cNvPr>
          <p:cNvGrpSpPr/>
          <p:nvPr/>
        </p:nvGrpSpPr>
        <p:grpSpPr>
          <a:xfrm>
            <a:off x="20783" y="3773554"/>
            <a:ext cx="518884" cy="667340"/>
            <a:chOff x="2595239" y="2167772"/>
            <a:chExt cx="518884" cy="667340"/>
          </a:xfrm>
        </p:grpSpPr>
        <p:pic>
          <p:nvPicPr>
            <p:cNvPr id="20" name="Picture 2">
              <a:extLst>
                <a:ext uri="{FF2B5EF4-FFF2-40B4-BE49-F238E27FC236}">
                  <a16:creationId xmlns:a16="http://schemas.microsoft.com/office/drawing/2014/main" id="{0D76CC10-F9A4-A5C7-655D-BDE48D07A6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0152" y="2167772"/>
              <a:ext cx="424834" cy="425581"/>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034703D4-4BCA-71ED-88B5-19FE1CAAC6F1}"/>
                </a:ext>
              </a:extLst>
            </p:cNvPr>
            <p:cNvSpPr txBox="1"/>
            <p:nvPr/>
          </p:nvSpPr>
          <p:spPr>
            <a:xfrm>
              <a:off x="2595239" y="2563243"/>
              <a:ext cx="518884" cy="271869"/>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先生</a:t>
              </a:r>
              <a:endParaRPr lang="en-US" altLang="ja-JP" sz="1100" dirty="0">
                <a:solidFill>
                  <a:srgbClr val="002060"/>
                </a:solidFill>
                <a:latin typeface="メイリオ" panose="020B0604030504040204" pitchFamily="50" charset="-128"/>
                <a:ea typeface="メイリオ" panose="020B0604030504040204" pitchFamily="50" charset="-128"/>
              </a:endParaRPr>
            </a:p>
          </p:txBody>
        </p:sp>
      </p:grpSp>
      <p:sp>
        <p:nvSpPr>
          <p:cNvPr id="24" name="吹き出し: 角を丸めた四角形 23">
            <a:extLst>
              <a:ext uri="{FF2B5EF4-FFF2-40B4-BE49-F238E27FC236}">
                <a16:creationId xmlns:a16="http://schemas.microsoft.com/office/drawing/2014/main" id="{5BA8147C-1ED6-9913-A344-E341D6CC173C}"/>
              </a:ext>
            </a:extLst>
          </p:cNvPr>
          <p:cNvSpPr/>
          <p:nvPr/>
        </p:nvSpPr>
        <p:spPr>
          <a:xfrm>
            <a:off x="551525" y="3734602"/>
            <a:ext cx="3858052" cy="601822"/>
          </a:xfrm>
          <a:prstGeom prst="wedgeRoundRectCallout">
            <a:avLst>
              <a:gd name="adj1" fmla="val -53874"/>
              <a:gd name="adj2" fmla="val -10228"/>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en-US" altLang="ja-JP" sz="12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053C9F0C-94B8-5D04-4ADE-F649BC96C866}"/>
              </a:ext>
            </a:extLst>
          </p:cNvPr>
          <p:cNvSpPr txBox="1"/>
          <p:nvPr/>
        </p:nvSpPr>
        <p:spPr>
          <a:xfrm>
            <a:off x="455943" y="3715961"/>
            <a:ext cx="2353252" cy="300082"/>
          </a:xfrm>
          <a:prstGeom prst="rect">
            <a:avLst/>
          </a:prstGeom>
          <a:noFill/>
        </p:spPr>
        <p:txBody>
          <a:bodyPr wrap="square" rtlCol="0">
            <a:spAutoFit/>
          </a:bodyPr>
          <a:lstStyle/>
          <a:p>
            <a:pPr>
              <a:lnSpc>
                <a:spcPts val="1600"/>
              </a:lnSpc>
            </a:pPr>
            <a:r>
              <a:rPr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r>
              <a:rPr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学習経験を想起させる発問</a:t>
            </a:r>
            <a:r>
              <a:rPr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endParaRPr kumimoji="1" lang="en-US" altLang="ja-JP" sz="18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211B9932-164D-CE2E-BF4B-B352B3A359A6}"/>
              </a:ext>
            </a:extLst>
          </p:cNvPr>
          <p:cNvSpPr txBox="1"/>
          <p:nvPr/>
        </p:nvSpPr>
        <p:spPr>
          <a:xfrm>
            <a:off x="557271" y="3889928"/>
            <a:ext cx="3971609" cy="502702"/>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これまでに、どんな方法を使って考えたことを整理しましたか？</a:t>
            </a:r>
          </a:p>
        </p:txBody>
      </p:sp>
      <p:pic>
        <p:nvPicPr>
          <p:cNvPr id="27" name="Picture 4">
            <a:extLst>
              <a:ext uri="{FF2B5EF4-FFF2-40B4-BE49-F238E27FC236}">
                <a16:creationId xmlns:a16="http://schemas.microsoft.com/office/drawing/2014/main" id="{4F78C264-C8D7-43B7-E74F-8305EF5945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14" y="4416805"/>
            <a:ext cx="433568" cy="433568"/>
          </a:xfrm>
          <a:prstGeom prst="rect">
            <a:avLst/>
          </a:prstGeom>
          <a:noFill/>
          <a:extLst>
            <a:ext uri="{909E8E84-426E-40DD-AFC4-6F175D3DCCD1}">
              <a14:hiddenFill xmlns:a14="http://schemas.microsoft.com/office/drawing/2010/main">
                <a:solidFill>
                  <a:srgbClr val="FFFFFF"/>
                </a:solidFill>
              </a14:hiddenFill>
            </a:ext>
          </a:extLst>
        </p:spPr>
      </p:pic>
      <p:sp>
        <p:nvSpPr>
          <p:cNvPr id="29" name="吹き出し: 角を丸めた四角形 28">
            <a:extLst>
              <a:ext uri="{FF2B5EF4-FFF2-40B4-BE49-F238E27FC236}">
                <a16:creationId xmlns:a16="http://schemas.microsoft.com/office/drawing/2014/main" id="{DC4D1155-A2EC-3FA4-EBC9-7469F24BEA49}"/>
              </a:ext>
            </a:extLst>
          </p:cNvPr>
          <p:cNvSpPr/>
          <p:nvPr/>
        </p:nvSpPr>
        <p:spPr>
          <a:xfrm>
            <a:off x="544120" y="4373037"/>
            <a:ext cx="3865068" cy="853292"/>
          </a:xfrm>
          <a:prstGeom prst="wedgeRoundRectCallout">
            <a:avLst>
              <a:gd name="adj1" fmla="val -52783"/>
              <a:gd name="adj2" fmla="val -12393"/>
              <a:gd name="adj3" fmla="val 16667"/>
            </a:avLst>
          </a:prstGeom>
          <a:solidFill>
            <a:srgbClr val="FFFFD9"/>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DF306D7C-7B3B-4A59-F243-985D4659D8AF}"/>
              </a:ext>
            </a:extLst>
          </p:cNvPr>
          <p:cNvSpPr txBox="1"/>
          <p:nvPr/>
        </p:nvSpPr>
        <p:spPr>
          <a:xfrm>
            <a:off x="487863" y="4368163"/>
            <a:ext cx="4054825" cy="913070"/>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（一人１台端末を用いてスタディログを確かめながら）</a:t>
            </a:r>
            <a:endParaRPr kumimoji="1" lang="en-US" altLang="ja-JP" sz="1200" dirty="0">
              <a:latin typeface="メイリオ" panose="020B0604030504040204" pitchFamily="50" charset="-128"/>
              <a:ea typeface="メイリオ" panose="020B0604030504040204" pitchFamily="50" charset="-128"/>
            </a:endParaRPr>
          </a:p>
          <a:p>
            <a:pPr>
              <a:lnSpc>
                <a:spcPts val="1600"/>
              </a:lnSpc>
            </a:pPr>
            <a:r>
              <a:rPr kumimoji="1" lang="ja-JP" altLang="en-US" sz="1200" dirty="0">
                <a:latin typeface="メイリオ" panose="020B0604030504040204" pitchFamily="50" charset="-128"/>
                <a:ea typeface="メイリオ" panose="020B0604030504040204" pitchFamily="50" charset="-128"/>
              </a:rPr>
              <a:t>１学期に隣の市の学校にぼくたちの学校のよさを伝える文章を書いたときに、矢印などの記号を使って整理したらこんな順番で書こう、と整理できたよ。</a:t>
            </a:r>
          </a:p>
        </p:txBody>
      </p:sp>
      <p:pic>
        <p:nvPicPr>
          <p:cNvPr id="33" name="Picture 10">
            <a:extLst>
              <a:ext uri="{FF2B5EF4-FFF2-40B4-BE49-F238E27FC236}">
                <a16:creationId xmlns:a16="http://schemas.microsoft.com/office/drawing/2014/main" id="{11F897C4-4666-1433-A2B0-89B581DE5E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4624" y="2787209"/>
            <a:ext cx="419788" cy="41978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女の子の顔アイコン 7">
            <a:extLst>
              <a:ext uri="{FF2B5EF4-FFF2-40B4-BE49-F238E27FC236}">
                <a16:creationId xmlns:a16="http://schemas.microsoft.com/office/drawing/2014/main" id="{1D94351C-67B4-6821-AC24-14BAB328EF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50" y="6275935"/>
            <a:ext cx="449585" cy="449585"/>
          </a:xfrm>
          <a:prstGeom prst="rect">
            <a:avLst/>
          </a:prstGeom>
          <a:noFill/>
          <a:extLst>
            <a:ext uri="{909E8E84-426E-40DD-AFC4-6F175D3DCCD1}">
              <a14:hiddenFill xmlns:a14="http://schemas.microsoft.com/office/drawing/2010/main">
                <a:solidFill>
                  <a:srgbClr val="FFFFFF"/>
                </a:solidFill>
              </a14:hiddenFill>
            </a:ext>
          </a:extLst>
        </p:spPr>
      </p:pic>
      <p:sp>
        <p:nvSpPr>
          <p:cNvPr id="39" name="吹き出し: 角を丸めた四角形 38">
            <a:extLst>
              <a:ext uri="{FF2B5EF4-FFF2-40B4-BE49-F238E27FC236}">
                <a16:creationId xmlns:a16="http://schemas.microsoft.com/office/drawing/2014/main" id="{0BFE8D1A-3DBB-6C17-7406-8313967E5158}"/>
              </a:ext>
            </a:extLst>
          </p:cNvPr>
          <p:cNvSpPr/>
          <p:nvPr/>
        </p:nvSpPr>
        <p:spPr>
          <a:xfrm>
            <a:off x="546707" y="6155191"/>
            <a:ext cx="3857950" cy="658185"/>
          </a:xfrm>
          <a:prstGeom prst="wedgeRoundRectCallout">
            <a:avLst>
              <a:gd name="adj1" fmla="val -48905"/>
              <a:gd name="adj2" fmla="val 9047"/>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328E0344-A049-4472-CFAF-9613EB7FC97F}"/>
              </a:ext>
            </a:extLst>
          </p:cNvPr>
          <p:cNvSpPr txBox="1"/>
          <p:nvPr/>
        </p:nvSpPr>
        <p:spPr>
          <a:xfrm>
            <a:off x="554086" y="6149044"/>
            <a:ext cx="3842640" cy="707886"/>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これまでに何度も記号や図で整理したけど、うまく整理できないこともあったな。インタビューの流れが分かるように気を付けて整理してみよう。</a:t>
            </a:r>
          </a:p>
        </p:txBody>
      </p:sp>
      <p:grpSp>
        <p:nvGrpSpPr>
          <p:cNvPr id="6" name="グループ化 5">
            <a:extLst>
              <a:ext uri="{FF2B5EF4-FFF2-40B4-BE49-F238E27FC236}">
                <a16:creationId xmlns:a16="http://schemas.microsoft.com/office/drawing/2014/main" id="{E2CC7C7D-60DA-5ECF-50C2-1B974B96FEFF}"/>
              </a:ext>
            </a:extLst>
          </p:cNvPr>
          <p:cNvGrpSpPr/>
          <p:nvPr/>
        </p:nvGrpSpPr>
        <p:grpSpPr>
          <a:xfrm>
            <a:off x="42631" y="2251443"/>
            <a:ext cx="518884" cy="667340"/>
            <a:chOff x="2595239" y="2167772"/>
            <a:chExt cx="518884" cy="667340"/>
          </a:xfrm>
        </p:grpSpPr>
        <p:pic>
          <p:nvPicPr>
            <p:cNvPr id="11" name="Picture 2">
              <a:extLst>
                <a:ext uri="{FF2B5EF4-FFF2-40B4-BE49-F238E27FC236}">
                  <a16:creationId xmlns:a16="http://schemas.microsoft.com/office/drawing/2014/main" id="{7DFB62C6-66F8-9222-E7A5-5E9D7A28D5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0152" y="2167772"/>
              <a:ext cx="424834" cy="425581"/>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9F2C85B-17EE-0236-9258-A7CF7D3AFEB1}"/>
                </a:ext>
              </a:extLst>
            </p:cNvPr>
            <p:cNvSpPr txBox="1"/>
            <p:nvPr/>
          </p:nvSpPr>
          <p:spPr>
            <a:xfrm>
              <a:off x="2595239" y="2563243"/>
              <a:ext cx="518884" cy="271869"/>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先生</a:t>
              </a:r>
              <a:endParaRPr lang="en-US" altLang="ja-JP" sz="1100" dirty="0">
                <a:solidFill>
                  <a:srgbClr val="002060"/>
                </a:solidFill>
                <a:latin typeface="メイリオ" panose="020B0604030504040204" pitchFamily="50" charset="-128"/>
                <a:ea typeface="メイリオ" panose="020B0604030504040204" pitchFamily="50" charset="-128"/>
              </a:endParaRPr>
            </a:p>
          </p:txBody>
        </p:sp>
      </p:grpSp>
      <p:sp>
        <p:nvSpPr>
          <p:cNvPr id="32" name="四角形: 角を丸くする 31">
            <a:extLst>
              <a:ext uri="{FF2B5EF4-FFF2-40B4-BE49-F238E27FC236}">
                <a16:creationId xmlns:a16="http://schemas.microsoft.com/office/drawing/2014/main" id="{F85DF501-D0D5-66C7-4451-22423DA3834E}"/>
              </a:ext>
            </a:extLst>
          </p:cNvPr>
          <p:cNvSpPr/>
          <p:nvPr/>
        </p:nvSpPr>
        <p:spPr>
          <a:xfrm>
            <a:off x="567050" y="2134444"/>
            <a:ext cx="3842527" cy="834161"/>
          </a:xfrm>
          <a:prstGeom prst="roundRect">
            <a:avLst/>
          </a:prstGeom>
          <a:solidFill>
            <a:srgbClr val="FFEB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7BBC78AA-6D0F-DEED-3DD8-AFF3C0C89622}"/>
              </a:ext>
            </a:extLst>
          </p:cNvPr>
          <p:cNvSpPr txBox="1"/>
          <p:nvPr/>
        </p:nvSpPr>
        <p:spPr>
          <a:xfrm>
            <a:off x="562256" y="2319349"/>
            <a:ext cx="3960083" cy="707886"/>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学級の</a:t>
            </a:r>
            <a:r>
              <a:rPr kumimoji="1" lang="en-US" altLang="ja-JP" sz="1200" dirty="0">
                <a:latin typeface="メイリオ" panose="020B0604030504040204" pitchFamily="50" charset="-128"/>
                <a:ea typeface="メイリオ" panose="020B0604030504040204" pitchFamily="50" charset="-128"/>
              </a:rPr>
              <a:t>15</a:t>
            </a:r>
            <a:r>
              <a:rPr kumimoji="1" lang="ja-JP" altLang="en-US" sz="1200" dirty="0">
                <a:latin typeface="メイリオ" panose="020B0604030504040204" pitchFamily="50" charset="-128"/>
                <a:ea typeface="メイリオ" panose="020B0604030504040204" pitchFamily="50" charset="-128"/>
              </a:rPr>
              <a:t>％程度の児童の図などによる語句と語句との関係の表し方を理解し使うことへの定着が不十分だから、今日はこの児童たちに記録をさせることにしよう。</a:t>
            </a:r>
          </a:p>
        </p:txBody>
      </p:sp>
      <p:sp>
        <p:nvSpPr>
          <p:cNvPr id="42" name="楕円 41">
            <a:extLst>
              <a:ext uri="{FF2B5EF4-FFF2-40B4-BE49-F238E27FC236}">
                <a16:creationId xmlns:a16="http://schemas.microsoft.com/office/drawing/2014/main" id="{A8A493B5-AE89-BFF4-D8B0-63F32646BE7B}"/>
              </a:ext>
            </a:extLst>
          </p:cNvPr>
          <p:cNvSpPr/>
          <p:nvPr/>
        </p:nvSpPr>
        <p:spPr>
          <a:xfrm>
            <a:off x="495660" y="2654635"/>
            <a:ext cx="119120" cy="98459"/>
          </a:xfrm>
          <a:prstGeom prst="ellipse">
            <a:avLst/>
          </a:prstGeom>
          <a:solidFill>
            <a:srgbClr val="FFEB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8B7CEB61-7106-D960-158F-28F60A2F668F}"/>
              </a:ext>
            </a:extLst>
          </p:cNvPr>
          <p:cNvSpPr/>
          <p:nvPr/>
        </p:nvSpPr>
        <p:spPr>
          <a:xfrm>
            <a:off x="430492" y="2607882"/>
            <a:ext cx="63624" cy="55352"/>
          </a:xfrm>
          <a:prstGeom prst="ellipse">
            <a:avLst/>
          </a:prstGeom>
          <a:solidFill>
            <a:srgbClr val="FFEB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7BF18A3D-D2C1-972E-2B57-526A053D032F}"/>
              </a:ext>
            </a:extLst>
          </p:cNvPr>
          <p:cNvGrpSpPr/>
          <p:nvPr/>
        </p:nvGrpSpPr>
        <p:grpSpPr>
          <a:xfrm>
            <a:off x="4629214" y="4922400"/>
            <a:ext cx="518884" cy="667340"/>
            <a:chOff x="2595239" y="2167772"/>
            <a:chExt cx="518884" cy="667340"/>
          </a:xfrm>
        </p:grpSpPr>
        <p:pic>
          <p:nvPicPr>
            <p:cNvPr id="45" name="Picture 2">
              <a:extLst>
                <a:ext uri="{FF2B5EF4-FFF2-40B4-BE49-F238E27FC236}">
                  <a16:creationId xmlns:a16="http://schemas.microsoft.com/office/drawing/2014/main" id="{76A86C9A-FAC7-E5A3-2329-992694F33DF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0152" y="2167772"/>
              <a:ext cx="424834" cy="425581"/>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98CA0183-F7D2-26C2-0304-972778566C90}"/>
                </a:ext>
              </a:extLst>
            </p:cNvPr>
            <p:cNvSpPr txBox="1"/>
            <p:nvPr/>
          </p:nvSpPr>
          <p:spPr>
            <a:xfrm>
              <a:off x="2595239" y="2563243"/>
              <a:ext cx="518884" cy="271869"/>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先生</a:t>
              </a:r>
              <a:endParaRPr lang="en-US" altLang="ja-JP" sz="1100" dirty="0">
                <a:solidFill>
                  <a:srgbClr val="002060"/>
                </a:solidFill>
                <a:latin typeface="メイリオ" panose="020B0604030504040204" pitchFamily="50" charset="-128"/>
                <a:ea typeface="メイリオ" panose="020B0604030504040204" pitchFamily="50" charset="-128"/>
              </a:endParaRPr>
            </a:p>
          </p:txBody>
        </p:sp>
      </p:grpSp>
      <p:sp>
        <p:nvSpPr>
          <p:cNvPr id="48" name="吹き出し: 角を丸めた四角形 47">
            <a:extLst>
              <a:ext uri="{FF2B5EF4-FFF2-40B4-BE49-F238E27FC236}">
                <a16:creationId xmlns:a16="http://schemas.microsoft.com/office/drawing/2014/main" id="{B7A27764-571D-3BB1-83C8-8754D0E0F9D8}"/>
              </a:ext>
            </a:extLst>
          </p:cNvPr>
          <p:cNvSpPr/>
          <p:nvPr/>
        </p:nvSpPr>
        <p:spPr>
          <a:xfrm>
            <a:off x="5166401" y="4971054"/>
            <a:ext cx="3857819" cy="502702"/>
          </a:xfrm>
          <a:prstGeom prst="wedgeRoundRectCallout">
            <a:avLst>
              <a:gd name="adj1" fmla="val -53874"/>
              <a:gd name="adj2" fmla="val -10228"/>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en-US" altLang="ja-JP" sz="1200"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23CFB486-EAFF-A02F-AD7E-F71960BAA481}"/>
              </a:ext>
            </a:extLst>
          </p:cNvPr>
          <p:cNvSpPr txBox="1"/>
          <p:nvPr/>
        </p:nvSpPr>
        <p:spPr>
          <a:xfrm>
            <a:off x="5179278" y="4995515"/>
            <a:ext cx="3952390" cy="502702"/>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記録係がクラウドに保存した整理メモを</a:t>
            </a:r>
            <a:r>
              <a:rPr lang="ja-JP" altLang="en-US" sz="1200" dirty="0">
                <a:latin typeface="メイリオ" panose="020B0604030504040204" pitchFamily="50" charset="-128"/>
                <a:ea typeface="メイリオ" panose="020B0604030504040204" pitchFamily="50" charset="-128"/>
              </a:rPr>
              <a:t>見ながら、各班がインタビューする内容を交流しましょう。</a:t>
            </a:r>
            <a:endParaRPr kumimoji="1" lang="ja-JP" altLang="en-US" sz="1200" dirty="0">
              <a:latin typeface="メイリオ" panose="020B0604030504040204" pitchFamily="50" charset="-128"/>
              <a:ea typeface="メイリオ" panose="020B0604030504040204" pitchFamily="50" charset="-128"/>
            </a:endParaRPr>
          </a:p>
        </p:txBody>
      </p:sp>
      <p:pic>
        <p:nvPicPr>
          <p:cNvPr id="51" name="Picture 2" descr="女の子の顔アイコン 7">
            <a:extLst>
              <a:ext uri="{FF2B5EF4-FFF2-40B4-BE49-F238E27FC236}">
                <a16:creationId xmlns:a16="http://schemas.microsoft.com/office/drawing/2014/main" id="{DB15173F-3CCD-358B-DFF6-358AAAF22F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0980" y="2226428"/>
            <a:ext cx="449585" cy="449585"/>
          </a:xfrm>
          <a:prstGeom prst="rect">
            <a:avLst/>
          </a:prstGeom>
          <a:noFill/>
          <a:extLst>
            <a:ext uri="{909E8E84-426E-40DD-AFC4-6F175D3DCCD1}">
              <a14:hiddenFill xmlns:a14="http://schemas.microsoft.com/office/drawing/2010/main">
                <a:solidFill>
                  <a:srgbClr val="FFFFFF"/>
                </a:solidFill>
              </a14:hiddenFill>
            </a:ext>
          </a:extLst>
        </p:spPr>
      </p:pic>
      <p:sp>
        <p:nvSpPr>
          <p:cNvPr id="53" name="吹き出し: 角を丸めた四角形 52">
            <a:extLst>
              <a:ext uri="{FF2B5EF4-FFF2-40B4-BE49-F238E27FC236}">
                <a16:creationId xmlns:a16="http://schemas.microsoft.com/office/drawing/2014/main" id="{F9325B55-1972-ED0E-1AA4-5C6D9841DEC2}"/>
              </a:ext>
            </a:extLst>
          </p:cNvPr>
          <p:cNvSpPr/>
          <p:nvPr/>
        </p:nvSpPr>
        <p:spPr>
          <a:xfrm>
            <a:off x="5171397" y="2326395"/>
            <a:ext cx="3849120" cy="235875"/>
          </a:xfrm>
          <a:prstGeom prst="wedgeRoundRectCallout">
            <a:avLst>
              <a:gd name="adj1" fmla="val -52448"/>
              <a:gd name="adj2" fmla="val 33592"/>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D9F9F9C0-2A2F-88B7-214E-25D1594019A5}"/>
              </a:ext>
            </a:extLst>
          </p:cNvPr>
          <p:cNvSpPr txBox="1"/>
          <p:nvPr/>
        </p:nvSpPr>
        <p:spPr>
          <a:xfrm>
            <a:off x="5160076" y="2310961"/>
            <a:ext cx="3842640" cy="297517"/>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ここまでの話し合いの記録をこんなふうにまとめたよ。</a:t>
            </a:r>
          </a:p>
        </p:txBody>
      </p:sp>
      <p:sp>
        <p:nvSpPr>
          <p:cNvPr id="56" name="楕円 55">
            <a:extLst>
              <a:ext uri="{FF2B5EF4-FFF2-40B4-BE49-F238E27FC236}">
                <a16:creationId xmlns:a16="http://schemas.microsoft.com/office/drawing/2014/main" id="{543E7DEF-C96A-5FA2-0752-CC6445E505C8}"/>
              </a:ext>
            </a:extLst>
          </p:cNvPr>
          <p:cNvSpPr/>
          <p:nvPr/>
        </p:nvSpPr>
        <p:spPr>
          <a:xfrm>
            <a:off x="471841" y="6500846"/>
            <a:ext cx="119120" cy="98459"/>
          </a:xfrm>
          <a:prstGeom prst="ellipse">
            <a:avLst/>
          </a:prstGeom>
          <a:solidFill>
            <a:srgbClr val="EBF1DE"/>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9BBC5BAE-34C9-EB8D-F169-E3154BB21B1C}"/>
              </a:ext>
            </a:extLst>
          </p:cNvPr>
          <p:cNvSpPr/>
          <p:nvPr/>
        </p:nvSpPr>
        <p:spPr>
          <a:xfrm>
            <a:off x="395266" y="6599305"/>
            <a:ext cx="63624" cy="55352"/>
          </a:xfrm>
          <a:prstGeom prst="ellipse">
            <a:avLst/>
          </a:prstGeom>
          <a:solidFill>
            <a:srgbClr val="EBF1DE"/>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7F0B3A13-3415-8B1D-483A-2025579F1511}"/>
              </a:ext>
            </a:extLst>
          </p:cNvPr>
          <p:cNvSpPr txBox="1"/>
          <p:nvPr/>
        </p:nvSpPr>
        <p:spPr>
          <a:xfrm>
            <a:off x="6256716" y="2086061"/>
            <a:ext cx="1670813" cy="297517"/>
          </a:xfrm>
          <a:prstGeom prst="rect">
            <a:avLst/>
          </a:prstGeom>
          <a:noFill/>
        </p:spPr>
        <p:txBody>
          <a:bodyPr wrap="square" rtlCol="0">
            <a:spAutoFit/>
          </a:bodyPr>
          <a:lstStyle/>
          <a:p>
            <a:pPr>
              <a:lnSpc>
                <a:spcPts val="1600"/>
              </a:lnSpc>
            </a:pP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～班での話し合い～</a:t>
            </a:r>
            <a:endParaRPr kumimoji="1" lang="en-US" altLang="ja-JP" sz="18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cxnSp>
        <p:nvCxnSpPr>
          <p:cNvPr id="60" name="直線コネクタ 59">
            <a:extLst>
              <a:ext uri="{FF2B5EF4-FFF2-40B4-BE49-F238E27FC236}">
                <a16:creationId xmlns:a16="http://schemas.microsoft.com/office/drawing/2014/main" id="{7313666C-1B4F-F085-E002-BA1B27291AAC}"/>
              </a:ext>
            </a:extLst>
          </p:cNvPr>
          <p:cNvCxnSpPr/>
          <p:nvPr/>
        </p:nvCxnSpPr>
        <p:spPr>
          <a:xfrm>
            <a:off x="4486075" y="2187473"/>
            <a:ext cx="0" cy="4569962"/>
          </a:xfrm>
          <a:prstGeom prst="line">
            <a:avLst/>
          </a:prstGeom>
        </p:spPr>
        <p:style>
          <a:lnRef idx="1">
            <a:schemeClr val="accent1"/>
          </a:lnRef>
          <a:fillRef idx="0">
            <a:schemeClr val="accent1"/>
          </a:fillRef>
          <a:effectRef idx="0">
            <a:schemeClr val="accent1"/>
          </a:effectRef>
          <a:fontRef idx="minor">
            <a:schemeClr val="tx1"/>
          </a:fontRef>
        </p:style>
      </p:cxnSp>
      <p:sp>
        <p:nvSpPr>
          <p:cNvPr id="61" name="吹き出し: 角を丸めた四角形 60">
            <a:extLst>
              <a:ext uri="{FF2B5EF4-FFF2-40B4-BE49-F238E27FC236}">
                <a16:creationId xmlns:a16="http://schemas.microsoft.com/office/drawing/2014/main" id="{B5B255B7-FA61-1B57-B35B-A31F99DBEBB2}"/>
              </a:ext>
            </a:extLst>
          </p:cNvPr>
          <p:cNvSpPr/>
          <p:nvPr/>
        </p:nvSpPr>
        <p:spPr>
          <a:xfrm>
            <a:off x="5172921" y="2596408"/>
            <a:ext cx="3842640" cy="702994"/>
          </a:xfrm>
          <a:prstGeom prst="wedgeRoundRectCallout">
            <a:avLst>
              <a:gd name="adj1" fmla="val -53136"/>
              <a:gd name="adj2" fmla="val -11681"/>
              <a:gd name="adj3" fmla="val 16667"/>
            </a:avLst>
          </a:prstGeom>
          <a:solidFill>
            <a:srgbClr val="FFFFD9"/>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id="{E03F8CC8-9C53-A2C3-6896-EA330C9936D9}"/>
              </a:ext>
            </a:extLst>
          </p:cNvPr>
          <p:cNvSpPr txBox="1"/>
          <p:nvPr/>
        </p:nvSpPr>
        <p:spPr>
          <a:xfrm>
            <a:off x="5156327" y="2599997"/>
            <a:ext cx="3842640" cy="707886"/>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インタビューの流れはよく分かるけど、聞きたいことはこの二つだから、これを丸で囲んで目立つようにしたら見返したときにも分かりやすいんじゃないかな？</a:t>
            </a:r>
          </a:p>
        </p:txBody>
      </p:sp>
      <p:pic>
        <p:nvPicPr>
          <p:cNvPr id="63" name="Picture 2" descr="女の子の顔アイコン 7">
            <a:extLst>
              <a:ext uri="{FF2B5EF4-FFF2-40B4-BE49-F238E27FC236}">
                <a16:creationId xmlns:a16="http://schemas.microsoft.com/office/drawing/2014/main" id="{BD7A3D41-2501-1B3A-0640-C10CB257FA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0980" y="3273526"/>
            <a:ext cx="449585" cy="449585"/>
          </a:xfrm>
          <a:prstGeom prst="rect">
            <a:avLst/>
          </a:prstGeom>
          <a:noFill/>
          <a:extLst>
            <a:ext uri="{909E8E84-426E-40DD-AFC4-6F175D3DCCD1}">
              <a14:hiddenFill xmlns:a14="http://schemas.microsoft.com/office/drawing/2010/main">
                <a:solidFill>
                  <a:srgbClr val="FFFFFF"/>
                </a:solidFill>
              </a14:hiddenFill>
            </a:ext>
          </a:extLst>
        </p:spPr>
      </p:pic>
      <p:sp>
        <p:nvSpPr>
          <p:cNvPr id="1024" name="吹き出し: 角を丸めた四角形 1023">
            <a:extLst>
              <a:ext uri="{FF2B5EF4-FFF2-40B4-BE49-F238E27FC236}">
                <a16:creationId xmlns:a16="http://schemas.microsoft.com/office/drawing/2014/main" id="{E86756F4-4AD5-14E1-404C-2A0DE4C0FE24}"/>
              </a:ext>
            </a:extLst>
          </p:cNvPr>
          <p:cNvSpPr/>
          <p:nvPr/>
        </p:nvSpPr>
        <p:spPr>
          <a:xfrm>
            <a:off x="5181580" y="3333540"/>
            <a:ext cx="3842640" cy="251465"/>
          </a:xfrm>
          <a:prstGeom prst="wedgeRoundRectCallout">
            <a:avLst>
              <a:gd name="adj1" fmla="val -53136"/>
              <a:gd name="adj2" fmla="val -11681"/>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1025" name="テキスト ボックス 1024">
            <a:extLst>
              <a:ext uri="{FF2B5EF4-FFF2-40B4-BE49-F238E27FC236}">
                <a16:creationId xmlns:a16="http://schemas.microsoft.com/office/drawing/2014/main" id="{2D2691A4-7159-3B3A-06CA-CDF9EEE450F0}"/>
              </a:ext>
            </a:extLst>
          </p:cNvPr>
          <p:cNvSpPr txBox="1"/>
          <p:nvPr/>
        </p:nvSpPr>
        <p:spPr>
          <a:xfrm>
            <a:off x="5157972" y="3330151"/>
            <a:ext cx="3842640" cy="297517"/>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なるほど！これなら今日の記録を見たら思い出せるね。</a:t>
            </a:r>
          </a:p>
        </p:txBody>
      </p:sp>
      <p:grpSp>
        <p:nvGrpSpPr>
          <p:cNvPr id="1027" name="グループ化 1026">
            <a:extLst>
              <a:ext uri="{FF2B5EF4-FFF2-40B4-BE49-F238E27FC236}">
                <a16:creationId xmlns:a16="http://schemas.microsoft.com/office/drawing/2014/main" id="{B4A6FC4E-CAA8-BA06-AA9A-2E0B8B92E37D}"/>
              </a:ext>
            </a:extLst>
          </p:cNvPr>
          <p:cNvGrpSpPr/>
          <p:nvPr/>
        </p:nvGrpSpPr>
        <p:grpSpPr>
          <a:xfrm>
            <a:off x="4651766" y="3847676"/>
            <a:ext cx="518884" cy="667340"/>
            <a:chOff x="2595239" y="2167772"/>
            <a:chExt cx="518884" cy="667340"/>
          </a:xfrm>
        </p:grpSpPr>
        <p:pic>
          <p:nvPicPr>
            <p:cNvPr id="1028" name="Picture 2">
              <a:extLst>
                <a:ext uri="{FF2B5EF4-FFF2-40B4-BE49-F238E27FC236}">
                  <a16:creationId xmlns:a16="http://schemas.microsoft.com/office/drawing/2014/main" id="{5B48A80F-4064-EDAF-45E4-9462824688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0152" y="2167772"/>
              <a:ext cx="424834" cy="425581"/>
            </a:xfrm>
            <a:prstGeom prst="rect">
              <a:avLst/>
            </a:prstGeom>
            <a:noFill/>
            <a:extLst>
              <a:ext uri="{909E8E84-426E-40DD-AFC4-6F175D3DCCD1}">
                <a14:hiddenFill xmlns:a14="http://schemas.microsoft.com/office/drawing/2010/main">
                  <a:solidFill>
                    <a:srgbClr val="FFFFFF"/>
                  </a:solidFill>
                </a14:hiddenFill>
              </a:ext>
            </a:extLst>
          </p:spPr>
        </p:pic>
        <p:sp>
          <p:nvSpPr>
            <p:cNvPr id="1029" name="テキスト ボックス 1028">
              <a:extLst>
                <a:ext uri="{FF2B5EF4-FFF2-40B4-BE49-F238E27FC236}">
                  <a16:creationId xmlns:a16="http://schemas.microsoft.com/office/drawing/2014/main" id="{DF7BAAE6-DA68-3E30-D18B-E800911C71CA}"/>
                </a:ext>
              </a:extLst>
            </p:cNvPr>
            <p:cNvSpPr txBox="1"/>
            <p:nvPr/>
          </p:nvSpPr>
          <p:spPr>
            <a:xfrm>
              <a:off x="2595239" y="2563243"/>
              <a:ext cx="518884" cy="271869"/>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先生</a:t>
              </a:r>
              <a:endParaRPr lang="en-US" altLang="ja-JP" sz="1100" dirty="0">
                <a:solidFill>
                  <a:srgbClr val="002060"/>
                </a:solidFill>
                <a:latin typeface="メイリオ" panose="020B0604030504040204" pitchFamily="50" charset="-128"/>
                <a:ea typeface="メイリオ" panose="020B0604030504040204" pitchFamily="50" charset="-128"/>
              </a:endParaRPr>
            </a:p>
          </p:txBody>
        </p:sp>
      </p:grpSp>
      <p:sp>
        <p:nvSpPr>
          <p:cNvPr id="1030" name="吹き出し: 角を丸めた四角形 1029">
            <a:extLst>
              <a:ext uri="{FF2B5EF4-FFF2-40B4-BE49-F238E27FC236}">
                <a16:creationId xmlns:a16="http://schemas.microsoft.com/office/drawing/2014/main" id="{B66A85C6-555A-A9AF-5488-440A9BE00C83}"/>
              </a:ext>
            </a:extLst>
          </p:cNvPr>
          <p:cNvSpPr/>
          <p:nvPr/>
        </p:nvSpPr>
        <p:spPr>
          <a:xfrm>
            <a:off x="5163757" y="3619143"/>
            <a:ext cx="3857819" cy="1066164"/>
          </a:xfrm>
          <a:prstGeom prst="wedgeRoundRectCallout">
            <a:avLst>
              <a:gd name="adj1" fmla="val -52976"/>
              <a:gd name="adj2" fmla="val -21274"/>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en-US" altLang="ja-JP" sz="1200" dirty="0">
              <a:latin typeface="メイリオ" panose="020B0604030504040204" pitchFamily="50" charset="-128"/>
              <a:ea typeface="メイリオ" panose="020B0604030504040204" pitchFamily="50" charset="-128"/>
            </a:endParaRPr>
          </a:p>
        </p:txBody>
      </p:sp>
      <p:sp>
        <p:nvSpPr>
          <p:cNvPr id="1031" name="テキスト ボックス 1030">
            <a:extLst>
              <a:ext uri="{FF2B5EF4-FFF2-40B4-BE49-F238E27FC236}">
                <a16:creationId xmlns:a16="http://schemas.microsoft.com/office/drawing/2014/main" id="{9A813441-4280-754C-3952-5CD1681B7524}"/>
              </a:ext>
            </a:extLst>
          </p:cNvPr>
          <p:cNvSpPr txBox="1"/>
          <p:nvPr/>
        </p:nvSpPr>
        <p:spPr>
          <a:xfrm>
            <a:off x="5149406" y="3772237"/>
            <a:ext cx="3952389" cy="913070"/>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この班は矢印を上手く使ってインタビューの流れが分かるようにしたんですね。４年生までの学習を生かして、短い言葉でまとめることも上手になっているから、より分かりやすいですね。</a:t>
            </a:r>
          </a:p>
        </p:txBody>
      </p:sp>
      <p:pic>
        <p:nvPicPr>
          <p:cNvPr id="1032" name="Picture 2" descr="女の子の顔アイコン 7">
            <a:extLst>
              <a:ext uri="{FF2B5EF4-FFF2-40B4-BE49-F238E27FC236}">
                <a16:creationId xmlns:a16="http://schemas.microsoft.com/office/drawing/2014/main" id="{5A103E6D-F3E1-7F86-4568-34824472CC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110" y="5597967"/>
            <a:ext cx="449585" cy="449585"/>
          </a:xfrm>
          <a:prstGeom prst="rect">
            <a:avLst/>
          </a:prstGeom>
          <a:noFill/>
          <a:extLst>
            <a:ext uri="{909E8E84-426E-40DD-AFC4-6F175D3DCCD1}">
              <a14:hiddenFill xmlns:a14="http://schemas.microsoft.com/office/drawing/2010/main">
                <a:solidFill>
                  <a:srgbClr val="FFFFFF"/>
                </a:solidFill>
              </a14:hiddenFill>
            </a:ext>
          </a:extLst>
        </p:spPr>
      </p:pic>
      <p:sp>
        <p:nvSpPr>
          <p:cNvPr id="1033" name="吹き出し: 角を丸めた四角形 1032">
            <a:extLst>
              <a:ext uri="{FF2B5EF4-FFF2-40B4-BE49-F238E27FC236}">
                <a16:creationId xmlns:a16="http://schemas.microsoft.com/office/drawing/2014/main" id="{19DB5BB6-5BD2-DDC3-C408-E6E3635B64D3}"/>
              </a:ext>
            </a:extLst>
          </p:cNvPr>
          <p:cNvSpPr/>
          <p:nvPr/>
        </p:nvSpPr>
        <p:spPr>
          <a:xfrm>
            <a:off x="5172920" y="5517528"/>
            <a:ext cx="3857819" cy="1295847"/>
          </a:xfrm>
          <a:prstGeom prst="wedgeRoundRectCallout">
            <a:avLst>
              <a:gd name="adj1" fmla="val -48905"/>
              <a:gd name="adj2" fmla="val 9047"/>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1034" name="テキスト ボックス 1033">
            <a:extLst>
              <a:ext uri="{FF2B5EF4-FFF2-40B4-BE49-F238E27FC236}">
                <a16:creationId xmlns:a16="http://schemas.microsoft.com/office/drawing/2014/main" id="{BF5059C8-C469-27FE-2101-CD7FFF69161F}"/>
              </a:ext>
            </a:extLst>
          </p:cNvPr>
          <p:cNvSpPr txBox="1"/>
          <p:nvPr/>
        </p:nvSpPr>
        <p:spPr>
          <a:xfrm>
            <a:off x="5198511" y="5529460"/>
            <a:ext cx="3951857" cy="1323439"/>
          </a:xfrm>
          <a:prstGeom prst="rect">
            <a:avLst/>
          </a:prstGeom>
          <a:noFill/>
        </p:spPr>
        <p:txBody>
          <a:bodyPr wrap="square" rtlCol="0">
            <a:spAutoFit/>
          </a:bodyPr>
          <a:lstStyle/>
          <a:p>
            <a:pPr>
              <a:lnSpc>
                <a:spcPts val="1600"/>
              </a:lnSpc>
            </a:pPr>
            <a:r>
              <a:rPr lang="ja-JP" altLang="en-US" sz="1200" dirty="0">
                <a:latin typeface="メイリオ" panose="020B0604030504040204" pitchFamily="50" charset="-128"/>
                <a:ea typeface="メイリオ" panose="020B0604030504040204" pitchFamily="50" charset="-128"/>
              </a:rPr>
              <a:t>私はインタビューの流れが分かるように整理することに気を付けたけど、他の班のメモを見ると、インタビューのテーマを出発点にして、意見を周りに書いたり、似ている意見同士をつなげたり、反対の考えを並べて書いたり、話し合ったことによって整理の仕方も変わるんだな。どの方法も違うよさがある。</a:t>
            </a:r>
            <a:endParaRPr kumimoji="1" lang="ja-JP" altLang="en-US" sz="1200" dirty="0">
              <a:latin typeface="メイリオ" panose="020B0604030504040204" pitchFamily="50" charset="-128"/>
              <a:ea typeface="メイリオ" panose="020B0604030504040204" pitchFamily="50" charset="-128"/>
            </a:endParaRPr>
          </a:p>
        </p:txBody>
      </p:sp>
      <p:sp>
        <p:nvSpPr>
          <p:cNvPr id="1036" name="テキスト ボックス 1035">
            <a:extLst>
              <a:ext uri="{FF2B5EF4-FFF2-40B4-BE49-F238E27FC236}">
                <a16:creationId xmlns:a16="http://schemas.microsoft.com/office/drawing/2014/main" id="{AC3338EB-1A81-7800-B79B-125916966468}"/>
              </a:ext>
            </a:extLst>
          </p:cNvPr>
          <p:cNvSpPr txBox="1"/>
          <p:nvPr/>
        </p:nvSpPr>
        <p:spPr>
          <a:xfrm>
            <a:off x="1259947" y="3040116"/>
            <a:ext cx="2189590" cy="297517"/>
          </a:xfrm>
          <a:prstGeom prst="rect">
            <a:avLst/>
          </a:prstGeom>
          <a:noFill/>
        </p:spPr>
        <p:txBody>
          <a:bodyPr wrap="square" rtlCol="0">
            <a:spAutoFit/>
          </a:bodyPr>
          <a:lstStyle/>
          <a:p>
            <a:pPr>
              <a:lnSpc>
                <a:spcPts val="1600"/>
              </a:lnSpc>
            </a:pP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a:t>
            </a:r>
            <a:r>
              <a:rPr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全体での学習内容の確認</a:t>
            </a: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a:t>
            </a:r>
            <a:endParaRPr kumimoji="1" lang="en-US" altLang="ja-JP" sz="18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
        <p:nvSpPr>
          <p:cNvPr id="1037" name="テキスト ボックス 1036">
            <a:extLst>
              <a:ext uri="{FF2B5EF4-FFF2-40B4-BE49-F238E27FC236}">
                <a16:creationId xmlns:a16="http://schemas.microsoft.com/office/drawing/2014/main" id="{00F25630-2C8D-4042-2ABE-C8B352AD9593}"/>
              </a:ext>
            </a:extLst>
          </p:cNvPr>
          <p:cNvSpPr txBox="1"/>
          <p:nvPr/>
        </p:nvSpPr>
        <p:spPr>
          <a:xfrm>
            <a:off x="460746" y="2115963"/>
            <a:ext cx="1515768" cy="297517"/>
          </a:xfrm>
          <a:prstGeom prst="rect">
            <a:avLst/>
          </a:prstGeom>
          <a:noFill/>
        </p:spPr>
        <p:txBody>
          <a:bodyPr wrap="square" rtlCol="0">
            <a:spAutoFit/>
          </a:bodyPr>
          <a:lstStyle/>
          <a:p>
            <a:pPr>
              <a:lnSpc>
                <a:spcPts val="1600"/>
              </a:lnSpc>
            </a:pPr>
            <a:r>
              <a:rPr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r>
              <a:rPr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教師の意図</a:t>
            </a:r>
            <a:r>
              <a:rPr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endParaRPr kumimoji="1" lang="en-US" altLang="ja-JP" sz="18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
        <p:nvSpPr>
          <p:cNvPr id="1038" name="テキスト ボックス 1037">
            <a:extLst>
              <a:ext uri="{FF2B5EF4-FFF2-40B4-BE49-F238E27FC236}">
                <a16:creationId xmlns:a16="http://schemas.microsoft.com/office/drawing/2014/main" id="{4128131E-FD8D-78ED-1DC5-56A82CC1E19E}"/>
              </a:ext>
            </a:extLst>
          </p:cNvPr>
          <p:cNvSpPr txBox="1"/>
          <p:nvPr/>
        </p:nvSpPr>
        <p:spPr>
          <a:xfrm>
            <a:off x="5096112" y="3601685"/>
            <a:ext cx="2353252" cy="300082"/>
          </a:xfrm>
          <a:prstGeom prst="rect">
            <a:avLst/>
          </a:prstGeom>
          <a:noFill/>
        </p:spPr>
        <p:txBody>
          <a:bodyPr wrap="square" rtlCol="0">
            <a:spAutoFit/>
          </a:bodyPr>
          <a:lstStyle/>
          <a:p>
            <a:pPr>
              <a:lnSpc>
                <a:spcPts val="1600"/>
              </a:lnSpc>
            </a:pPr>
            <a:r>
              <a:rPr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r>
              <a:rPr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フィードバック</a:t>
            </a:r>
            <a:r>
              <a:rPr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endParaRPr kumimoji="1" lang="en-US" altLang="ja-JP" sz="18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
        <p:nvSpPr>
          <p:cNvPr id="1039" name="テキスト ボックス 1038">
            <a:extLst>
              <a:ext uri="{FF2B5EF4-FFF2-40B4-BE49-F238E27FC236}">
                <a16:creationId xmlns:a16="http://schemas.microsoft.com/office/drawing/2014/main" id="{BF20ACEE-1E74-AB18-72B2-216E7674ABEB}"/>
              </a:ext>
            </a:extLst>
          </p:cNvPr>
          <p:cNvSpPr txBox="1"/>
          <p:nvPr/>
        </p:nvSpPr>
        <p:spPr>
          <a:xfrm>
            <a:off x="6382820" y="4742459"/>
            <a:ext cx="1440160" cy="297517"/>
          </a:xfrm>
          <a:prstGeom prst="rect">
            <a:avLst/>
          </a:prstGeom>
          <a:noFill/>
        </p:spPr>
        <p:txBody>
          <a:bodyPr wrap="square" rtlCol="0">
            <a:spAutoFit/>
          </a:bodyPr>
          <a:lstStyle/>
          <a:p>
            <a:pPr>
              <a:lnSpc>
                <a:spcPts val="1600"/>
              </a:lnSpc>
            </a:pP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～全体交流～</a:t>
            </a:r>
            <a:endParaRPr kumimoji="1" lang="en-US" altLang="ja-JP" sz="18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
        <p:nvSpPr>
          <p:cNvPr id="1040" name="楕円 1039">
            <a:extLst>
              <a:ext uri="{FF2B5EF4-FFF2-40B4-BE49-F238E27FC236}">
                <a16:creationId xmlns:a16="http://schemas.microsoft.com/office/drawing/2014/main" id="{5A736C71-AE90-76FA-C4D5-7C1D807AA558}"/>
              </a:ext>
            </a:extLst>
          </p:cNvPr>
          <p:cNvSpPr/>
          <p:nvPr/>
        </p:nvSpPr>
        <p:spPr>
          <a:xfrm>
            <a:off x="5014038" y="6073327"/>
            <a:ext cx="119120" cy="98459"/>
          </a:xfrm>
          <a:prstGeom prst="ellipse">
            <a:avLst/>
          </a:prstGeom>
          <a:solidFill>
            <a:srgbClr val="EBF1DE"/>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楕円 1040">
            <a:extLst>
              <a:ext uri="{FF2B5EF4-FFF2-40B4-BE49-F238E27FC236}">
                <a16:creationId xmlns:a16="http://schemas.microsoft.com/office/drawing/2014/main" id="{3C63C60E-3928-57AD-52AC-66B575E6B800}"/>
              </a:ext>
            </a:extLst>
          </p:cNvPr>
          <p:cNvSpPr/>
          <p:nvPr/>
        </p:nvSpPr>
        <p:spPr>
          <a:xfrm>
            <a:off x="4925140" y="6067204"/>
            <a:ext cx="63624" cy="55352"/>
          </a:xfrm>
          <a:prstGeom prst="ellipse">
            <a:avLst/>
          </a:prstGeom>
          <a:solidFill>
            <a:srgbClr val="EBF1DE"/>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9136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5F907-88B3-7F69-1AAE-7F713FEE5601}"/>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8210630F-040B-5F33-9ED0-FA2A2EEFE5E3}"/>
              </a:ext>
            </a:extLst>
          </p:cNvPr>
          <p:cNvSpPr txBox="1">
            <a:spLocks/>
          </p:cNvSpPr>
          <p:nvPr/>
        </p:nvSpPr>
        <p:spPr>
          <a:xfrm>
            <a:off x="-7579" y="0"/>
            <a:ext cx="9151579" cy="646184"/>
          </a:xfrm>
          <a:prstGeom prst="rect">
            <a:avLst/>
          </a:prstGeom>
          <a:solidFill>
            <a:srgbClr val="002060"/>
          </a:solidFill>
        </p:spPr>
        <p:txBody>
          <a:bodyPr vert="horz" wrap="square" lIns="91440" tIns="144000" rIns="9144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三</a:t>
            </a:r>
            <a:r>
              <a:rPr lang="en-US" altLang="ja-JP" b="1" normalizeH="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b="1" normalizeH="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b="1" normalizeH="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第５学年及び第６学年</a:t>
            </a:r>
            <a:r>
              <a:rPr lang="en-US" altLang="ja-JP"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「Ｃ 読むこと」（１）ウ（精査・解釈）</a:t>
            </a:r>
            <a:endParaRPr lang="en-US" altLang="ja-JP"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43A82220-7AB2-A620-8680-5F97A1724E8B}"/>
              </a:ext>
            </a:extLst>
          </p:cNvPr>
          <p:cNvSpPr/>
          <p:nvPr/>
        </p:nvSpPr>
        <p:spPr>
          <a:xfrm>
            <a:off x="611559" y="185338"/>
            <a:ext cx="301371" cy="30723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D5B16BE-149C-83A3-CC3A-6FBCDA389852}"/>
              </a:ext>
            </a:extLst>
          </p:cNvPr>
          <p:cNvSpPr txBox="1"/>
          <p:nvPr/>
        </p:nvSpPr>
        <p:spPr>
          <a:xfrm>
            <a:off x="-16973" y="776898"/>
            <a:ext cx="9151579" cy="70788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目的に応じて、文章と図表などを結び付けるなどして必要な</a:t>
            </a:r>
            <a:endParaRPr kumimoji="1"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rPr>
              <a:t>情報を見付けることができるかどうかをみる。</a:t>
            </a:r>
          </a:p>
        </p:txBody>
      </p:sp>
      <p:grpSp>
        <p:nvGrpSpPr>
          <p:cNvPr id="109" name="グループ化 108">
            <a:extLst>
              <a:ext uri="{FF2B5EF4-FFF2-40B4-BE49-F238E27FC236}">
                <a16:creationId xmlns:a16="http://schemas.microsoft.com/office/drawing/2014/main" id="{357C4882-2617-1576-FFF3-A962B3E19DD5}"/>
              </a:ext>
            </a:extLst>
          </p:cNvPr>
          <p:cNvGrpSpPr/>
          <p:nvPr/>
        </p:nvGrpSpPr>
        <p:grpSpPr>
          <a:xfrm>
            <a:off x="251520" y="1340768"/>
            <a:ext cx="8784975" cy="3756840"/>
            <a:chOff x="-1980728" y="1743715"/>
            <a:chExt cx="7937978" cy="3756840"/>
          </a:xfrm>
        </p:grpSpPr>
        <p:grpSp>
          <p:nvGrpSpPr>
            <p:cNvPr id="108" name="グループ化 107">
              <a:extLst>
                <a:ext uri="{FF2B5EF4-FFF2-40B4-BE49-F238E27FC236}">
                  <a16:creationId xmlns:a16="http://schemas.microsoft.com/office/drawing/2014/main" id="{A820B566-8BC6-D555-E421-CCC42BFA864E}"/>
                </a:ext>
              </a:extLst>
            </p:cNvPr>
            <p:cNvGrpSpPr/>
            <p:nvPr/>
          </p:nvGrpSpPr>
          <p:grpSpPr>
            <a:xfrm>
              <a:off x="-1980728" y="1743715"/>
              <a:ext cx="7937978" cy="3756840"/>
              <a:chOff x="-511490" y="1996654"/>
              <a:chExt cx="7937978" cy="4426756"/>
            </a:xfrm>
          </p:grpSpPr>
          <p:grpSp>
            <p:nvGrpSpPr>
              <p:cNvPr id="107" name="グループ化 106">
                <a:extLst>
                  <a:ext uri="{FF2B5EF4-FFF2-40B4-BE49-F238E27FC236}">
                    <a16:creationId xmlns:a16="http://schemas.microsoft.com/office/drawing/2014/main" id="{6D9F3743-7C53-E10E-E2DF-DDD28072950E}"/>
                  </a:ext>
                </a:extLst>
              </p:cNvPr>
              <p:cNvGrpSpPr/>
              <p:nvPr/>
            </p:nvGrpSpPr>
            <p:grpSpPr>
              <a:xfrm>
                <a:off x="-511490" y="2118148"/>
                <a:ext cx="6667666" cy="4305262"/>
                <a:chOff x="-511490" y="2118148"/>
                <a:chExt cx="6667666" cy="4305262"/>
              </a:xfrm>
            </p:grpSpPr>
            <p:grpSp>
              <p:nvGrpSpPr>
                <p:cNvPr id="80" name="グループ化 79">
                  <a:extLst>
                    <a:ext uri="{FF2B5EF4-FFF2-40B4-BE49-F238E27FC236}">
                      <a16:creationId xmlns:a16="http://schemas.microsoft.com/office/drawing/2014/main" id="{827452BB-8F07-C2B6-30F0-DE8B5592CB32}"/>
                    </a:ext>
                  </a:extLst>
                </p:cNvPr>
                <p:cNvGrpSpPr/>
                <p:nvPr/>
              </p:nvGrpSpPr>
              <p:grpSpPr>
                <a:xfrm>
                  <a:off x="-511490" y="2118148"/>
                  <a:ext cx="5874176" cy="4305262"/>
                  <a:chOff x="65976" y="2455663"/>
                  <a:chExt cx="5874176" cy="4305262"/>
                </a:xfrm>
              </p:grpSpPr>
              <p:pic>
                <p:nvPicPr>
                  <p:cNvPr id="24" name="図 23">
                    <a:extLst>
                      <a:ext uri="{FF2B5EF4-FFF2-40B4-BE49-F238E27FC236}">
                        <a16:creationId xmlns:a16="http://schemas.microsoft.com/office/drawing/2014/main" id="{73219EA7-7F38-72A2-F013-97B2984395F9}"/>
                      </a:ext>
                    </a:extLst>
                  </p:cNvPr>
                  <p:cNvPicPr>
                    <a:picLocks noChangeAspect="1"/>
                  </p:cNvPicPr>
                  <p:nvPr/>
                </p:nvPicPr>
                <p:blipFill>
                  <a:blip r:embed="rId3"/>
                  <a:stretch>
                    <a:fillRect/>
                  </a:stretch>
                </p:blipFill>
                <p:spPr>
                  <a:xfrm>
                    <a:off x="2558080" y="2455663"/>
                    <a:ext cx="3382072" cy="4305262"/>
                  </a:xfrm>
                  <a:prstGeom prst="rect">
                    <a:avLst/>
                  </a:prstGeom>
                </p:spPr>
              </p:pic>
              <p:grpSp>
                <p:nvGrpSpPr>
                  <p:cNvPr id="79" name="グループ化 78">
                    <a:extLst>
                      <a:ext uri="{FF2B5EF4-FFF2-40B4-BE49-F238E27FC236}">
                        <a16:creationId xmlns:a16="http://schemas.microsoft.com/office/drawing/2014/main" id="{EC8F793A-08DC-0173-170F-E79EFD41509D}"/>
                      </a:ext>
                    </a:extLst>
                  </p:cNvPr>
                  <p:cNvGrpSpPr/>
                  <p:nvPr/>
                </p:nvGrpSpPr>
                <p:grpSpPr>
                  <a:xfrm>
                    <a:off x="65976" y="2652860"/>
                    <a:ext cx="2451371" cy="4108065"/>
                    <a:chOff x="22324" y="2655962"/>
                    <a:chExt cx="2442798" cy="4167386"/>
                  </a:xfrm>
                </p:grpSpPr>
                <p:pic>
                  <p:nvPicPr>
                    <p:cNvPr id="27" name="図 26">
                      <a:extLst>
                        <a:ext uri="{FF2B5EF4-FFF2-40B4-BE49-F238E27FC236}">
                          <a16:creationId xmlns:a16="http://schemas.microsoft.com/office/drawing/2014/main" id="{49907BE9-F02D-EA9C-C5ED-06990019039E}"/>
                        </a:ext>
                      </a:extLst>
                    </p:cNvPr>
                    <p:cNvPicPr>
                      <a:picLocks noChangeAspect="1"/>
                    </p:cNvPicPr>
                    <p:nvPr/>
                  </p:nvPicPr>
                  <p:blipFill>
                    <a:blip r:embed="rId4"/>
                    <a:stretch>
                      <a:fillRect/>
                    </a:stretch>
                  </p:blipFill>
                  <p:spPr>
                    <a:xfrm>
                      <a:off x="1116371" y="2662869"/>
                      <a:ext cx="1348751" cy="4160479"/>
                    </a:xfrm>
                    <a:prstGeom prst="rect">
                      <a:avLst/>
                    </a:prstGeom>
                  </p:spPr>
                </p:pic>
                <p:pic>
                  <p:nvPicPr>
                    <p:cNvPr id="33" name="図 32">
                      <a:extLst>
                        <a:ext uri="{FF2B5EF4-FFF2-40B4-BE49-F238E27FC236}">
                          <a16:creationId xmlns:a16="http://schemas.microsoft.com/office/drawing/2014/main" id="{5692A97A-300D-DB3C-129F-3F535BC2D99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2324" y="2655962"/>
                      <a:ext cx="1021284" cy="3993175"/>
                    </a:xfrm>
                    <a:prstGeom prst="rect">
                      <a:avLst/>
                    </a:prstGeom>
                  </p:spPr>
                </p:pic>
              </p:grpSp>
            </p:grpSp>
            <p:grpSp>
              <p:nvGrpSpPr>
                <p:cNvPr id="87" name="グループ化 86">
                  <a:extLst>
                    <a:ext uri="{FF2B5EF4-FFF2-40B4-BE49-F238E27FC236}">
                      <a16:creationId xmlns:a16="http://schemas.microsoft.com/office/drawing/2014/main" id="{550CFDFA-AFBC-D1D1-9547-400ADB4D8F5F}"/>
                    </a:ext>
                  </a:extLst>
                </p:cNvPr>
                <p:cNvGrpSpPr/>
                <p:nvPr/>
              </p:nvGrpSpPr>
              <p:grpSpPr>
                <a:xfrm>
                  <a:off x="5477377" y="2204864"/>
                  <a:ext cx="678799" cy="4156145"/>
                  <a:chOff x="5477377" y="2204864"/>
                  <a:chExt cx="678799" cy="4156145"/>
                </a:xfrm>
              </p:grpSpPr>
              <p:pic>
                <p:nvPicPr>
                  <p:cNvPr id="74" name="図 73">
                    <a:extLst>
                      <a:ext uri="{FF2B5EF4-FFF2-40B4-BE49-F238E27FC236}">
                        <a16:creationId xmlns:a16="http://schemas.microsoft.com/office/drawing/2014/main" id="{2831626D-1DDB-6CDC-27DE-D43D173A8D10}"/>
                      </a:ext>
                    </a:extLst>
                  </p:cNvPr>
                  <p:cNvPicPr>
                    <a:picLocks noChangeAspect="1"/>
                  </p:cNvPicPr>
                  <p:nvPr/>
                </p:nvPicPr>
                <p:blipFill>
                  <a:blip r:embed="rId6"/>
                  <a:stretch>
                    <a:fillRect/>
                  </a:stretch>
                </p:blipFill>
                <p:spPr>
                  <a:xfrm>
                    <a:off x="6057710" y="2204864"/>
                    <a:ext cx="98466" cy="2042250"/>
                  </a:xfrm>
                  <a:prstGeom prst="rect">
                    <a:avLst/>
                  </a:prstGeom>
                </p:spPr>
              </p:pic>
              <p:grpSp>
                <p:nvGrpSpPr>
                  <p:cNvPr id="85" name="グループ化 84">
                    <a:extLst>
                      <a:ext uri="{FF2B5EF4-FFF2-40B4-BE49-F238E27FC236}">
                        <a16:creationId xmlns:a16="http://schemas.microsoft.com/office/drawing/2014/main" id="{62DAEE8A-9DC5-4540-C5C9-E9DECCFE9D24}"/>
                      </a:ext>
                    </a:extLst>
                  </p:cNvPr>
                  <p:cNvGrpSpPr/>
                  <p:nvPr/>
                </p:nvGrpSpPr>
                <p:grpSpPr>
                  <a:xfrm>
                    <a:off x="5477567" y="2216981"/>
                    <a:ext cx="536778" cy="1603179"/>
                    <a:chOff x="5477567" y="2216981"/>
                    <a:chExt cx="536778" cy="1603179"/>
                  </a:xfrm>
                </p:grpSpPr>
                <p:pic>
                  <p:nvPicPr>
                    <p:cNvPr id="78" name="図 77">
                      <a:extLst>
                        <a:ext uri="{FF2B5EF4-FFF2-40B4-BE49-F238E27FC236}">
                          <a16:creationId xmlns:a16="http://schemas.microsoft.com/office/drawing/2014/main" id="{67AFBB70-5926-5D29-5D35-88DE3C65A10D}"/>
                        </a:ext>
                      </a:extLst>
                    </p:cNvPr>
                    <p:cNvPicPr>
                      <a:picLocks noChangeAspect="1"/>
                    </p:cNvPicPr>
                    <p:nvPr/>
                  </p:nvPicPr>
                  <p:blipFill>
                    <a:blip r:embed="rId7"/>
                    <a:stretch>
                      <a:fillRect/>
                    </a:stretch>
                  </p:blipFill>
                  <p:spPr>
                    <a:xfrm>
                      <a:off x="5703595" y="2236423"/>
                      <a:ext cx="92420" cy="1564294"/>
                    </a:xfrm>
                    <a:prstGeom prst="rect">
                      <a:avLst/>
                    </a:prstGeom>
                  </p:spPr>
                </p:pic>
                <p:sp>
                  <p:nvSpPr>
                    <p:cNvPr id="81" name="正方形/長方形 80">
                      <a:extLst>
                        <a:ext uri="{FF2B5EF4-FFF2-40B4-BE49-F238E27FC236}">
                          <a16:creationId xmlns:a16="http://schemas.microsoft.com/office/drawing/2014/main" id="{B277985D-CF51-3960-5B36-24126F4298CE}"/>
                        </a:ext>
                      </a:extLst>
                    </p:cNvPr>
                    <p:cNvSpPr/>
                    <p:nvPr/>
                  </p:nvSpPr>
                  <p:spPr>
                    <a:xfrm>
                      <a:off x="5477567" y="2216981"/>
                      <a:ext cx="536778" cy="1603179"/>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 name="グループ化 85">
                    <a:extLst>
                      <a:ext uri="{FF2B5EF4-FFF2-40B4-BE49-F238E27FC236}">
                        <a16:creationId xmlns:a16="http://schemas.microsoft.com/office/drawing/2014/main" id="{1CB9DE7A-1CFA-58EF-7B11-8945976D8188}"/>
                      </a:ext>
                    </a:extLst>
                  </p:cNvPr>
                  <p:cNvGrpSpPr/>
                  <p:nvPr/>
                </p:nvGrpSpPr>
                <p:grpSpPr>
                  <a:xfrm>
                    <a:off x="5477377" y="3888876"/>
                    <a:ext cx="536778" cy="2472133"/>
                    <a:chOff x="5477377" y="3888876"/>
                    <a:chExt cx="536778" cy="2472133"/>
                  </a:xfrm>
                </p:grpSpPr>
                <p:sp>
                  <p:nvSpPr>
                    <p:cNvPr id="82" name="正方形/長方形 81">
                      <a:extLst>
                        <a:ext uri="{FF2B5EF4-FFF2-40B4-BE49-F238E27FC236}">
                          <a16:creationId xmlns:a16="http://schemas.microsoft.com/office/drawing/2014/main" id="{76B71FC3-7D04-2912-469B-452179FE86CE}"/>
                        </a:ext>
                      </a:extLst>
                    </p:cNvPr>
                    <p:cNvSpPr/>
                    <p:nvPr/>
                  </p:nvSpPr>
                  <p:spPr>
                    <a:xfrm>
                      <a:off x="5477377" y="3888876"/>
                      <a:ext cx="536778" cy="2472133"/>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3" name="図 82">
                      <a:extLst>
                        <a:ext uri="{FF2B5EF4-FFF2-40B4-BE49-F238E27FC236}">
                          <a16:creationId xmlns:a16="http://schemas.microsoft.com/office/drawing/2014/main" id="{6675BC5C-1A51-E871-C135-11B09A2D77CC}"/>
                        </a:ext>
                      </a:extLst>
                    </p:cNvPr>
                    <p:cNvPicPr>
                      <a:picLocks noChangeAspect="1"/>
                    </p:cNvPicPr>
                    <p:nvPr/>
                  </p:nvPicPr>
                  <p:blipFill>
                    <a:blip r:embed="rId7"/>
                    <a:stretch>
                      <a:fillRect/>
                    </a:stretch>
                  </p:blipFill>
                  <p:spPr>
                    <a:xfrm>
                      <a:off x="5703595" y="4270779"/>
                      <a:ext cx="92420" cy="1564294"/>
                    </a:xfrm>
                    <a:prstGeom prst="rect">
                      <a:avLst/>
                    </a:prstGeom>
                  </p:spPr>
                </p:pic>
              </p:grpSp>
            </p:grpSp>
          </p:grpSp>
          <p:grpSp>
            <p:nvGrpSpPr>
              <p:cNvPr id="93" name="グループ化 92">
                <a:extLst>
                  <a:ext uri="{FF2B5EF4-FFF2-40B4-BE49-F238E27FC236}">
                    <a16:creationId xmlns:a16="http://schemas.microsoft.com/office/drawing/2014/main" id="{491F2578-2C7D-E1ED-81B5-0893CEEE4F2F}"/>
                  </a:ext>
                </a:extLst>
              </p:cNvPr>
              <p:cNvGrpSpPr/>
              <p:nvPr/>
            </p:nvGrpSpPr>
            <p:grpSpPr>
              <a:xfrm>
                <a:off x="6282848" y="1996654"/>
                <a:ext cx="1143640" cy="4373833"/>
                <a:chOff x="6282848" y="1996654"/>
                <a:chExt cx="1143640" cy="4373833"/>
              </a:xfrm>
            </p:grpSpPr>
            <p:pic>
              <p:nvPicPr>
                <p:cNvPr id="68" name="図 67">
                  <a:extLst>
                    <a:ext uri="{FF2B5EF4-FFF2-40B4-BE49-F238E27FC236}">
                      <a16:creationId xmlns:a16="http://schemas.microsoft.com/office/drawing/2014/main" id="{E4F28C6A-986B-078D-D1E4-D545A46AED59}"/>
                    </a:ext>
                  </a:extLst>
                </p:cNvPr>
                <p:cNvPicPr>
                  <a:picLocks noChangeAspect="1"/>
                </p:cNvPicPr>
                <p:nvPr/>
              </p:nvPicPr>
              <p:blipFill>
                <a:blip r:embed="rId8"/>
                <a:stretch>
                  <a:fillRect/>
                </a:stretch>
              </p:blipFill>
              <p:spPr>
                <a:xfrm>
                  <a:off x="7021481" y="1996654"/>
                  <a:ext cx="405007" cy="4373833"/>
                </a:xfrm>
                <a:prstGeom prst="rect">
                  <a:avLst/>
                </a:prstGeom>
              </p:spPr>
            </p:pic>
            <p:grpSp>
              <p:nvGrpSpPr>
                <p:cNvPr id="88" name="グループ化 87">
                  <a:extLst>
                    <a:ext uri="{FF2B5EF4-FFF2-40B4-BE49-F238E27FC236}">
                      <a16:creationId xmlns:a16="http://schemas.microsoft.com/office/drawing/2014/main" id="{555DBDA0-FC73-143C-2345-3A3AADDCA3CC}"/>
                    </a:ext>
                  </a:extLst>
                </p:cNvPr>
                <p:cNvGrpSpPr/>
                <p:nvPr/>
              </p:nvGrpSpPr>
              <p:grpSpPr>
                <a:xfrm>
                  <a:off x="6282848" y="2123741"/>
                  <a:ext cx="665416" cy="4237267"/>
                  <a:chOff x="6282848" y="2123741"/>
                  <a:chExt cx="665416" cy="4237267"/>
                </a:xfrm>
              </p:grpSpPr>
              <p:pic>
                <p:nvPicPr>
                  <p:cNvPr id="70" name="図 69">
                    <a:extLst>
                      <a:ext uri="{FF2B5EF4-FFF2-40B4-BE49-F238E27FC236}">
                        <a16:creationId xmlns:a16="http://schemas.microsoft.com/office/drawing/2014/main" id="{7C069E07-1CF2-1845-8E7F-111AC365F825}"/>
                      </a:ext>
                    </a:extLst>
                  </p:cNvPr>
                  <p:cNvPicPr>
                    <a:picLocks noChangeAspect="1"/>
                  </p:cNvPicPr>
                  <p:nvPr/>
                </p:nvPicPr>
                <p:blipFill>
                  <a:blip r:embed="rId9"/>
                  <a:stretch>
                    <a:fillRect/>
                  </a:stretch>
                </p:blipFill>
                <p:spPr>
                  <a:xfrm>
                    <a:off x="6832063" y="2123741"/>
                    <a:ext cx="116201" cy="374022"/>
                  </a:xfrm>
                  <a:prstGeom prst="rect">
                    <a:avLst/>
                  </a:prstGeom>
                </p:spPr>
              </p:pic>
              <p:sp>
                <p:nvSpPr>
                  <p:cNvPr id="84" name="正方形/長方形 83">
                    <a:extLst>
                      <a:ext uri="{FF2B5EF4-FFF2-40B4-BE49-F238E27FC236}">
                        <a16:creationId xmlns:a16="http://schemas.microsoft.com/office/drawing/2014/main" id="{4E722389-5956-D917-CF9C-610D71F24B28}"/>
                      </a:ext>
                    </a:extLst>
                  </p:cNvPr>
                  <p:cNvSpPr/>
                  <p:nvPr/>
                </p:nvSpPr>
                <p:spPr>
                  <a:xfrm>
                    <a:off x="6282848" y="2143675"/>
                    <a:ext cx="536778" cy="4217333"/>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pic>
          <p:nvPicPr>
            <p:cNvPr id="76" name="図 75">
              <a:extLst>
                <a:ext uri="{FF2B5EF4-FFF2-40B4-BE49-F238E27FC236}">
                  <a16:creationId xmlns:a16="http://schemas.microsoft.com/office/drawing/2014/main" id="{EEF2B1BD-C4A0-3917-8D2C-4D5CF57FF1EF}"/>
                </a:ext>
              </a:extLst>
            </p:cNvPr>
            <p:cNvPicPr>
              <a:picLocks noChangeAspect="1"/>
            </p:cNvPicPr>
            <p:nvPr/>
          </p:nvPicPr>
          <p:blipFill>
            <a:blip r:embed="rId10"/>
            <a:stretch>
              <a:fillRect/>
            </a:stretch>
          </p:blipFill>
          <p:spPr>
            <a:xfrm>
              <a:off x="5054593" y="2492896"/>
              <a:ext cx="66344" cy="2179382"/>
            </a:xfrm>
            <a:prstGeom prst="rect">
              <a:avLst/>
            </a:prstGeom>
          </p:spPr>
        </p:pic>
      </p:grpSp>
      <p:sp>
        <p:nvSpPr>
          <p:cNvPr id="12" name="角丸四角形 7">
            <a:extLst>
              <a:ext uri="{FF2B5EF4-FFF2-40B4-BE49-F238E27FC236}">
                <a16:creationId xmlns:a16="http://schemas.microsoft.com/office/drawing/2014/main" id="{78B38FB4-E4E2-A19E-16CA-C3D29527930F}"/>
              </a:ext>
            </a:extLst>
          </p:cNvPr>
          <p:cNvSpPr/>
          <p:nvPr/>
        </p:nvSpPr>
        <p:spPr>
          <a:xfrm>
            <a:off x="136754" y="5078313"/>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144000" tIns="108000" rIns="72000"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61.9</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56.3</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rgbClr val="000000"/>
                </a:solidFill>
                <a:latin typeface="メイリオ" panose="020B0604030504040204" pitchFamily="50" charset="-128"/>
                <a:ea typeface="メイリオ" panose="020B0604030504040204" pitchFamily="50" charset="-128"/>
              </a:rPr>
              <a:t>　差　  </a:t>
            </a:r>
            <a:r>
              <a:rPr kumimoji="1" lang="ja-JP" altLang="en-US" sz="2400" b="1" dirty="0">
                <a:solidFill>
                  <a:srgbClr val="0611EA"/>
                </a:solidFill>
                <a:latin typeface="メイリオ" panose="020B0604030504040204" pitchFamily="50" charset="-128"/>
                <a:ea typeface="メイリオ" panose="020B0604030504040204" pitchFamily="50" charset="-128"/>
              </a:rPr>
              <a:t>＋</a:t>
            </a:r>
            <a:r>
              <a:rPr kumimoji="1" lang="en-US" altLang="ja-JP" sz="2400" b="1" dirty="0">
                <a:solidFill>
                  <a:srgbClr val="0611EA"/>
                </a:solidFill>
                <a:latin typeface="メイリオ" panose="020B0604030504040204" pitchFamily="50" charset="-128"/>
                <a:ea typeface="メイリオ" panose="020B0604030504040204" pitchFamily="50" charset="-128"/>
              </a:rPr>
              <a:t>5.6</a:t>
            </a:r>
            <a:r>
              <a:rPr kumimoji="1" lang="ja-JP" altLang="en-US" sz="2400" b="1" dirty="0">
                <a:solidFill>
                  <a:srgbClr val="0611EA"/>
                </a:solidFill>
                <a:latin typeface="メイリオ" panose="020B0604030504040204" pitchFamily="50" charset="-128"/>
                <a:ea typeface="メイリオ" panose="020B0604030504040204" pitchFamily="50" charset="-128"/>
              </a:rPr>
              <a:t>㌽</a:t>
            </a:r>
            <a:endParaRPr lang="en-US" altLang="ja-JP" sz="2400" b="1" dirty="0">
              <a:solidFill>
                <a:srgbClr val="0611EA"/>
              </a:solidFill>
              <a:latin typeface="メイリオ" panose="020B0604030504040204" pitchFamily="50" charset="-128"/>
              <a:ea typeface="メイリオ" panose="020B0604030504040204" pitchFamily="50" charset="-128"/>
            </a:endParaRPr>
          </a:p>
        </p:txBody>
      </p:sp>
      <p:sp>
        <p:nvSpPr>
          <p:cNvPr id="112" name="角丸四角形 7">
            <a:extLst>
              <a:ext uri="{FF2B5EF4-FFF2-40B4-BE49-F238E27FC236}">
                <a16:creationId xmlns:a16="http://schemas.microsoft.com/office/drawing/2014/main" id="{131DD822-98D5-BF36-66EC-FC3232A78055}"/>
              </a:ext>
            </a:extLst>
          </p:cNvPr>
          <p:cNvSpPr/>
          <p:nvPr/>
        </p:nvSpPr>
        <p:spPr>
          <a:xfrm>
            <a:off x="2843698" y="5086597"/>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144000" tIns="108000" rIns="72000"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41.3</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40.8</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rgbClr val="000000"/>
                </a:solidFill>
                <a:latin typeface="メイリオ" panose="020B0604030504040204" pitchFamily="50" charset="-128"/>
                <a:ea typeface="メイリオ" panose="020B0604030504040204" pitchFamily="50" charset="-128"/>
              </a:rPr>
              <a:t>　差　  </a:t>
            </a:r>
            <a:r>
              <a:rPr kumimoji="1" lang="ja-JP" altLang="en-US" sz="2400" b="1" dirty="0">
                <a:solidFill>
                  <a:srgbClr val="FF0000"/>
                </a:solidFill>
                <a:latin typeface="メイリオ" panose="020B0604030504040204" pitchFamily="50" charset="-128"/>
                <a:ea typeface="メイリオ" panose="020B0604030504040204" pitchFamily="50" charset="-128"/>
              </a:rPr>
              <a:t>＋</a:t>
            </a:r>
            <a:r>
              <a:rPr lang="en-US" altLang="ja-JP" sz="2400" b="1" dirty="0">
                <a:solidFill>
                  <a:srgbClr val="FF0000"/>
                </a:solidFill>
                <a:latin typeface="メイリオ" panose="020B0604030504040204" pitchFamily="50" charset="-128"/>
                <a:ea typeface="メイリオ" panose="020B0604030504040204" pitchFamily="50" charset="-128"/>
              </a:rPr>
              <a:t>0.5</a:t>
            </a:r>
            <a:r>
              <a:rPr kumimoji="1"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cxnSp>
        <p:nvCxnSpPr>
          <p:cNvPr id="114" name="直線コネクタ 113">
            <a:extLst>
              <a:ext uri="{FF2B5EF4-FFF2-40B4-BE49-F238E27FC236}">
                <a16:creationId xmlns:a16="http://schemas.microsoft.com/office/drawing/2014/main" id="{22900824-75D9-3CE7-B6CD-FCB62048D67D}"/>
              </a:ext>
            </a:extLst>
          </p:cNvPr>
          <p:cNvCxnSpPr>
            <a:cxnSpLocks/>
            <a:endCxn id="112" idx="0"/>
          </p:cNvCxnSpPr>
          <p:nvPr/>
        </p:nvCxnSpPr>
        <p:spPr>
          <a:xfrm>
            <a:off x="2763715" y="4252994"/>
            <a:ext cx="1376127" cy="833603"/>
          </a:xfrm>
          <a:prstGeom prst="line">
            <a:avLst/>
          </a:prstGeom>
          <a:ln w="28575">
            <a:solidFill>
              <a:srgbClr val="F79646"/>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07D6698F-903C-96B9-6EEF-4AC7E3F50197}"/>
              </a:ext>
            </a:extLst>
          </p:cNvPr>
          <p:cNvCxnSpPr>
            <a:cxnSpLocks/>
          </p:cNvCxnSpPr>
          <p:nvPr/>
        </p:nvCxnSpPr>
        <p:spPr>
          <a:xfrm>
            <a:off x="1292558" y="4847957"/>
            <a:ext cx="150514" cy="230356"/>
          </a:xfrm>
          <a:prstGeom prst="line">
            <a:avLst/>
          </a:prstGeom>
          <a:ln w="28575">
            <a:solidFill>
              <a:srgbClr val="F79646"/>
            </a:solidFill>
          </a:ln>
        </p:spPr>
        <p:style>
          <a:lnRef idx="1">
            <a:schemeClr val="accent1"/>
          </a:lnRef>
          <a:fillRef idx="0">
            <a:schemeClr val="accent1"/>
          </a:fillRef>
          <a:effectRef idx="0">
            <a:schemeClr val="accent1"/>
          </a:effectRef>
          <a:fontRef idx="minor">
            <a:schemeClr val="tx1"/>
          </a:fontRef>
        </p:style>
      </p:cxnSp>
      <p:sp>
        <p:nvSpPr>
          <p:cNvPr id="119" name="楕円 118">
            <a:extLst>
              <a:ext uri="{FF2B5EF4-FFF2-40B4-BE49-F238E27FC236}">
                <a16:creationId xmlns:a16="http://schemas.microsoft.com/office/drawing/2014/main" id="{B4990CA3-6BFF-2CFA-721D-685D4E0EBB48}"/>
              </a:ext>
            </a:extLst>
          </p:cNvPr>
          <p:cNvSpPr/>
          <p:nvPr/>
        </p:nvSpPr>
        <p:spPr>
          <a:xfrm>
            <a:off x="1731414" y="1636514"/>
            <a:ext cx="216024" cy="21602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AF28BA0-32F3-4B18-D8F0-3B36445806FF}"/>
              </a:ext>
            </a:extLst>
          </p:cNvPr>
          <p:cNvSpPr txBox="1"/>
          <p:nvPr/>
        </p:nvSpPr>
        <p:spPr>
          <a:xfrm>
            <a:off x="157919" y="6354164"/>
            <a:ext cx="24698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無解答率（県）</a:t>
            </a:r>
            <a:r>
              <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11.2</a:t>
            </a: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697978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8D861-1219-1108-26FA-1AC57C7F8873}"/>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A124FBDE-70ED-DC45-A8C8-7C95406808AE}"/>
              </a:ext>
            </a:extLst>
          </p:cNvPr>
          <p:cNvSpPr/>
          <p:nvPr/>
        </p:nvSpPr>
        <p:spPr>
          <a:xfrm>
            <a:off x="2059102" y="3616899"/>
            <a:ext cx="6924797" cy="2188365"/>
          </a:xfrm>
          <a:prstGeom prst="roundRect">
            <a:avLst>
              <a:gd name="adj" fmla="val 405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bIns="18000" rtlCol="0" anchor="b"/>
          <a:lstStyle/>
          <a:p>
            <a:pPr algn="just">
              <a:lnSpc>
                <a:spcPts val="1900"/>
              </a:lnSpc>
            </a:pPr>
            <a:r>
              <a:rPr lang="ja-JP" altLang="en-US" b="1" dirty="0">
                <a:solidFill>
                  <a:schemeClr val="tx2"/>
                </a:solidFill>
                <a:latin typeface="メイリオ" panose="020B0604030504040204" pitchFamily="50" charset="-128"/>
                <a:ea typeface="メイリオ" panose="020B0604030504040204" pitchFamily="50" charset="-128"/>
              </a:rPr>
              <a:t>　田中さんは「人によって言葉の意味のとらえ方がちがうと、伝え合うときに困る」ことが伝えたかったと捉えられておらず、木村さんの「本来の意味とはちがう」という発言と最も言葉が似ている、「「本来の意味」「本来とは違う使い方」といった言い方にとどめています。」を選択していると考えられます。</a:t>
            </a:r>
            <a:endParaRPr lang="en-US" altLang="ja-JP" b="1" dirty="0">
              <a:solidFill>
                <a:schemeClr val="tx2"/>
              </a:solidFill>
              <a:latin typeface="メイリオ" panose="020B0604030504040204" pitchFamily="50" charset="-128"/>
              <a:ea typeface="メイリオ" panose="020B0604030504040204" pitchFamily="50" charset="-128"/>
            </a:endParaRPr>
          </a:p>
          <a:p>
            <a:pPr algn="just">
              <a:lnSpc>
                <a:spcPts val="1900"/>
              </a:lnSpc>
            </a:pPr>
            <a:r>
              <a:rPr kumimoji="1" lang="ja-JP" altLang="en-US" b="1" dirty="0">
                <a:solidFill>
                  <a:schemeClr val="tx2"/>
                </a:solidFill>
                <a:latin typeface="メイリオ" panose="020B0604030504040204" pitchFamily="50" charset="-128"/>
                <a:ea typeface="メイリオ" panose="020B0604030504040204" pitchFamily="50" charset="-128"/>
              </a:rPr>
              <a:t>　文意を捉えた上で、文章と図表を結び付けるなどして必要な情報を見付けられるようにすることが大切です。</a:t>
            </a:r>
          </a:p>
        </p:txBody>
      </p:sp>
      <p:sp>
        <p:nvSpPr>
          <p:cNvPr id="8" name="四角形: 角を丸くする 7">
            <a:extLst>
              <a:ext uri="{FF2B5EF4-FFF2-40B4-BE49-F238E27FC236}">
                <a16:creationId xmlns:a16="http://schemas.microsoft.com/office/drawing/2014/main" id="{2E13F458-4D24-B06D-293F-704136992F02}"/>
              </a:ext>
            </a:extLst>
          </p:cNvPr>
          <p:cNvSpPr/>
          <p:nvPr/>
        </p:nvSpPr>
        <p:spPr>
          <a:xfrm>
            <a:off x="128426" y="3509317"/>
            <a:ext cx="1158072"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ctr"/>
            <a:r>
              <a:rPr lang="en-US" altLang="ja-JP" sz="3200" b="1" dirty="0">
                <a:solidFill>
                  <a:schemeClr val="tx2"/>
                </a:solidFill>
                <a:latin typeface="メイリオ" panose="020B0604030504040204" pitchFamily="50" charset="-128"/>
                <a:ea typeface="メイリオ" panose="020B0604030504040204" pitchFamily="50" charset="-128"/>
              </a:rPr>
              <a:t>2</a:t>
            </a: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F82D9B1D-4834-ACD7-9310-F379E93D1158}"/>
              </a:ext>
            </a:extLst>
          </p:cNvPr>
          <p:cNvGraphicFramePr>
            <a:graphicFrameLocks noGrp="1"/>
          </p:cNvGraphicFramePr>
          <p:nvPr>
            <p:extLst>
              <p:ext uri="{D42A27DB-BD31-4B8C-83A1-F6EECF244321}">
                <p14:modId xmlns:p14="http://schemas.microsoft.com/office/powerpoint/2010/main" val="2536377225"/>
              </p:ext>
            </p:extLst>
          </p:nvPr>
        </p:nvGraphicFramePr>
        <p:xfrm>
          <a:off x="114431" y="938607"/>
          <a:ext cx="8892991" cy="2390217"/>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633671">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546177">
                <a:tc gridSpan="2">
                  <a:txBody>
                    <a:bodyPr/>
                    <a:lstStyle/>
                    <a:p>
                      <a:r>
                        <a:rPr kumimoji="1" lang="ja-JP" altLang="en-US" sz="1400" dirty="0"/>
                        <a:t>　　　　　　</a:t>
                      </a:r>
                    </a:p>
                  </a:txBody>
                  <a:tcPr/>
                </a:tc>
                <a:tc hMerge="1">
                  <a:txBody>
                    <a:bodyPr/>
                    <a:lstStyle/>
                    <a:p>
                      <a:endParaRPr kumimoji="1" lang="ja-JP" altLang="en-US"/>
                    </a:p>
                  </a:txBody>
                  <a:tcPr/>
                </a:tc>
                <a:tc>
                  <a:txBody>
                    <a:bodyPr/>
                    <a:lstStyle/>
                    <a:p>
                      <a:pPr algn="ctr"/>
                      <a:r>
                        <a:rPr kumimoji="1" lang="ja-JP" altLang="en-US" sz="1400" dirty="0"/>
                        <a:t>正答</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全国（％）</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県（％）</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自校（人）</a:t>
                      </a:r>
                    </a:p>
                  </a:txBody>
                  <a:tcPr marL="0" marR="0" marT="0" marB="0" anchor="ctr"/>
                </a:tc>
                <a:extLst>
                  <a:ext uri="{0D108BD9-81ED-4DB2-BD59-A6C34878D82A}">
                    <a16:rowId xmlns:a16="http://schemas.microsoft.com/office/drawing/2014/main" val="620879162"/>
                  </a:ext>
                </a:extLst>
              </a:tr>
              <a:tr h="211177">
                <a:tc>
                  <a:txBody>
                    <a:bodyPr/>
                    <a:lstStyle/>
                    <a:p>
                      <a:pPr algn="ctr"/>
                      <a:r>
                        <a:rPr kumimoji="1" lang="ja-JP" altLang="en-US" sz="1400" dirty="0"/>
                        <a:t>１</a:t>
                      </a:r>
                    </a:p>
                  </a:txBody>
                  <a:tcPr anchor="ctr">
                    <a:noFill/>
                  </a:tcPr>
                </a:tc>
                <a:tc>
                  <a:txBody>
                    <a:bodyPr/>
                    <a:lstStyle/>
                    <a:p>
                      <a:pPr algn="just"/>
                      <a:r>
                        <a:rPr kumimoji="1" lang="ja-JP" altLang="en-US" sz="1400" dirty="0"/>
                        <a:t>１　と解答しているもの</a:t>
                      </a:r>
                    </a:p>
                  </a:txBody>
                  <a:tcPr>
                    <a:noFill/>
                  </a:tcPr>
                </a:tc>
                <a:tc>
                  <a:txBody>
                    <a:bodyPr/>
                    <a:lstStyle/>
                    <a:p>
                      <a:pPr algn="ctr"/>
                      <a:endParaRPr kumimoji="1" lang="ja-JP" altLang="en-US" sz="1400" dirty="0"/>
                    </a:p>
                  </a:txBody>
                  <a:tcPr anchor="ctr">
                    <a:noFill/>
                  </a:tcPr>
                </a:tc>
                <a:tc>
                  <a:txBody>
                    <a:bodyPr/>
                    <a:lstStyle/>
                    <a:p>
                      <a:pPr marL="0" indent="0" algn="ctr">
                        <a:lnSpc>
                          <a:spcPts val="1700"/>
                        </a:lnSpc>
                      </a:pPr>
                      <a:r>
                        <a:rPr kumimoji="1" lang="en-US" altLang="ja-JP" sz="1600" b="1" dirty="0">
                          <a:solidFill>
                            <a:schemeClr val="tx1"/>
                          </a:solidFill>
                          <a:latin typeface="+mn-ea"/>
                          <a:ea typeface="+mn-ea"/>
                        </a:rPr>
                        <a:t> 5.2</a:t>
                      </a:r>
                      <a:endParaRPr kumimoji="1" lang="ja-JP" altLang="en-US" sz="1600" b="1" dirty="0">
                        <a:solidFill>
                          <a:schemeClr val="tx1"/>
                        </a:solidFill>
                        <a:latin typeface="+mn-ea"/>
                        <a:ea typeface="+mn-ea"/>
                      </a:endParaRPr>
                    </a:p>
                  </a:txBody>
                  <a:tcPr anchor="ctr">
                    <a:noFill/>
                  </a:tcPr>
                </a:tc>
                <a:tc>
                  <a:txBody>
                    <a:bodyPr/>
                    <a:lstStyle/>
                    <a:p>
                      <a:pPr marL="0" indent="0" algn="ctr">
                        <a:lnSpc>
                          <a:spcPts val="1700"/>
                        </a:lnSpc>
                      </a:pPr>
                      <a:r>
                        <a:rPr kumimoji="1" lang="en-US" altLang="ja-JP" sz="1600" b="1" dirty="0">
                          <a:solidFill>
                            <a:schemeClr val="tx1"/>
                          </a:solidFill>
                          <a:latin typeface="+mn-ea"/>
                          <a:ea typeface="+mn-ea"/>
                        </a:rPr>
                        <a:t> 4.6</a:t>
                      </a:r>
                      <a:endParaRPr kumimoji="1" lang="ja-JP" altLang="en-US" sz="1600" b="1" dirty="0">
                        <a:solidFill>
                          <a:schemeClr val="tx1"/>
                        </a:solidFill>
                        <a:latin typeface="+mn-ea"/>
                        <a:ea typeface="+mn-ea"/>
                      </a:endParaRPr>
                    </a:p>
                  </a:txBody>
                  <a:tcPr anchor="ctr">
                    <a:noFill/>
                  </a:tcPr>
                </a:tc>
                <a:tc>
                  <a:txBody>
                    <a:bodyPr/>
                    <a:lstStyle/>
                    <a:p>
                      <a:pPr algn="ctr"/>
                      <a:endParaRPr kumimoji="1" lang="ja-JP" altLang="en-US" sz="1400" dirty="0"/>
                    </a:p>
                  </a:txBody>
                  <a:tcPr anchor="ctr">
                    <a:noFill/>
                  </a:tcPr>
                </a:tc>
                <a:tc>
                  <a:txBody>
                    <a:bodyPr/>
                    <a:lstStyle/>
                    <a:p>
                      <a:pPr algn="ctr"/>
                      <a:endParaRPr kumimoji="1" lang="ja-JP" altLang="en-US" sz="1400" dirty="0"/>
                    </a:p>
                  </a:txBody>
                  <a:tcPr anchor="ctr">
                    <a:noFill/>
                  </a:tcPr>
                </a:tc>
                <a:extLst>
                  <a:ext uri="{0D108BD9-81ED-4DB2-BD59-A6C34878D82A}">
                    <a16:rowId xmlns:a16="http://schemas.microsoft.com/office/drawing/2014/main" val="8223435"/>
                  </a:ext>
                </a:extLst>
              </a:tr>
              <a:tr h="211177">
                <a:tc>
                  <a:txBody>
                    <a:bodyPr/>
                    <a:lstStyle/>
                    <a:p>
                      <a:pPr marL="0" indent="0" algn="ctr"/>
                      <a:r>
                        <a:rPr kumimoji="1" lang="ja-JP" altLang="en-US" sz="1400" dirty="0"/>
                        <a:t>２</a:t>
                      </a:r>
                    </a:p>
                  </a:txBody>
                  <a:tcPr anchor="ctr">
                    <a:solidFill>
                      <a:srgbClr val="F2DCDB"/>
                    </a:solidFill>
                  </a:tcPr>
                </a:tc>
                <a:tc>
                  <a:txBody>
                    <a:bodyPr/>
                    <a:lstStyle/>
                    <a:p>
                      <a:pPr algn="just"/>
                      <a:r>
                        <a:rPr kumimoji="1" lang="ja-JP" altLang="en-US" sz="1400" dirty="0"/>
                        <a:t>２　と解答しているもの</a:t>
                      </a:r>
                    </a:p>
                  </a:txBody>
                  <a:tcPr>
                    <a:solidFill>
                      <a:srgbClr val="F2DC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rgbClr val="F2DCDB"/>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33.9</a:t>
                      </a:r>
                      <a:endParaRPr kumimoji="1" lang="ja-JP" altLang="en-US" sz="1600" b="1" dirty="0">
                        <a:solidFill>
                          <a:schemeClr val="tx1"/>
                        </a:solidFill>
                        <a:latin typeface="+mn-ea"/>
                        <a:ea typeface="+mn-ea"/>
                      </a:endParaRPr>
                    </a:p>
                  </a:txBody>
                  <a:tcPr anchor="ctr">
                    <a:solidFill>
                      <a:srgbClr val="F2DCDB"/>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35.1</a:t>
                      </a:r>
                      <a:endParaRPr kumimoji="1" lang="ja-JP" altLang="en-US" sz="1600" b="1" dirty="0">
                        <a:solidFill>
                          <a:schemeClr val="tx1"/>
                        </a:solidFill>
                        <a:latin typeface="+mn-ea"/>
                        <a:ea typeface="+mn-ea"/>
                      </a:endParaRPr>
                    </a:p>
                  </a:txBody>
                  <a:tcPr anchor="ctr">
                    <a:solidFill>
                      <a:srgbClr val="F2DCDB"/>
                    </a:solidFill>
                  </a:tcPr>
                </a:tc>
                <a:tc>
                  <a:txBody>
                    <a:bodyPr/>
                    <a:lstStyle/>
                    <a:p>
                      <a:pPr algn="ctr"/>
                      <a:endParaRPr kumimoji="1" lang="ja-JP" altLang="en-US" sz="1400" dirty="0"/>
                    </a:p>
                  </a:txBody>
                  <a:tcPr anchor="ctr">
                    <a:solidFill>
                      <a:srgbClr val="F2DCDB"/>
                    </a:solidFill>
                  </a:tcPr>
                </a:tc>
                <a:tc>
                  <a:txBody>
                    <a:bodyPr/>
                    <a:lstStyle/>
                    <a:p>
                      <a:pPr algn="ctr"/>
                      <a:endParaRPr kumimoji="1" lang="ja-JP" altLang="en-US" sz="1400" dirty="0"/>
                    </a:p>
                  </a:txBody>
                  <a:tcPr anchor="ctr">
                    <a:solidFill>
                      <a:srgbClr val="F2DCDB"/>
                    </a:solidFill>
                  </a:tcPr>
                </a:tc>
                <a:extLst>
                  <a:ext uri="{0D108BD9-81ED-4DB2-BD59-A6C34878D82A}">
                    <a16:rowId xmlns:a16="http://schemas.microsoft.com/office/drawing/2014/main" val="219737149"/>
                  </a:ext>
                </a:extLst>
              </a:tr>
              <a:tr h="192841">
                <a:tc>
                  <a:txBody>
                    <a:bodyPr/>
                    <a:lstStyle/>
                    <a:p>
                      <a:pPr algn="ctr"/>
                      <a:r>
                        <a:rPr kumimoji="1" lang="ja-JP" altLang="en-US" sz="1400" dirty="0"/>
                        <a:t>３</a:t>
                      </a:r>
                    </a:p>
                  </a:txBody>
                  <a:tcPr anchor="ctr">
                    <a:solidFill>
                      <a:schemeClr val="accent5">
                        <a:lumMod val="20000"/>
                        <a:lumOff val="80000"/>
                      </a:schemeClr>
                    </a:solidFill>
                  </a:tcPr>
                </a:tc>
                <a:tc>
                  <a:txBody>
                    <a:bodyPr/>
                    <a:lstStyle/>
                    <a:p>
                      <a:pPr algn="just"/>
                      <a:r>
                        <a:rPr kumimoji="1" lang="ja-JP" altLang="en-US" sz="1400" dirty="0"/>
                        <a:t>３　と解答しているもの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40.8</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41.3</a:t>
                      </a:r>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extLst>
                  <a:ext uri="{0D108BD9-81ED-4DB2-BD59-A6C34878D82A}">
                    <a16:rowId xmlns:a16="http://schemas.microsoft.com/office/drawing/2014/main" val="1580398011"/>
                  </a:ext>
                </a:extLst>
              </a:tr>
              <a:tr h="211177">
                <a:tc>
                  <a:txBody>
                    <a:bodyPr/>
                    <a:lstStyle/>
                    <a:p>
                      <a:pPr algn="ctr"/>
                      <a:r>
                        <a:rPr kumimoji="1" lang="ja-JP" altLang="en-US" sz="1400" dirty="0"/>
                        <a:t>４</a:t>
                      </a:r>
                    </a:p>
                  </a:txBody>
                  <a:tcPr anchor="ctr">
                    <a:solidFill>
                      <a:srgbClr val="FDEADA"/>
                    </a:solidFill>
                  </a:tcPr>
                </a:tc>
                <a:tc>
                  <a:txBody>
                    <a:bodyPr/>
                    <a:lstStyle/>
                    <a:p>
                      <a:pPr algn="just"/>
                      <a:r>
                        <a:rPr kumimoji="1" lang="ja-JP" altLang="en-US" sz="1400" dirty="0"/>
                        <a:t>４　と解答しているもの</a:t>
                      </a:r>
                    </a:p>
                  </a:txBody>
                  <a:tcPr>
                    <a:solidFill>
                      <a:srgbClr val="FDEA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rgbClr val="FDEADA"/>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16.4</a:t>
                      </a:r>
                    </a:p>
                  </a:txBody>
                  <a:tcPr anchor="ctr">
                    <a:solidFill>
                      <a:srgbClr val="FDEADA"/>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16.3</a:t>
                      </a:r>
                    </a:p>
                  </a:txBody>
                  <a:tcPr marT="0" marB="0" anchor="ctr">
                    <a:solidFill>
                      <a:srgbClr val="FDEADA"/>
                    </a:solidFill>
                  </a:tcPr>
                </a:tc>
                <a:tc>
                  <a:txBody>
                    <a:bodyPr/>
                    <a:lstStyle/>
                    <a:p>
                      <a:pPr algn="ctr"/>
                      <a:endParaRPr kumimoji="1" lang="ja-JP" altLang="en-US" sz="1400" dirty="0"/>
                    </a:p>
                  </a:txBody>
                  <a:tcPr anchor="ctr">
                    <a:solidFill>
                      <a:srgbClr val="FDEADA"/>
                    </a:solidFill>
                  </a:tcPr>
                </a:tc>
                <a:tc>
                  <a:txBody>
                    <a:bodyPr/>
                    <a:lstStyle/>
                    <a:p>
                      <a:pPr algn="ctr"/>
                      <a:endParaRPr kumimoji="1" lang="ja-JP" altLang="en-US" sz="1400" dirty="0"/>
                    </a:p>
                  </a:txBody>
                  <a:tcPr anchor="ctr">
                    <a:solidFill>
                      <a:srgbClr val="FDEADA"/>
                    </a:solidFill>
                  </a:tcPr>
                </a:tc>
                <a:extLst>
                  <a:ext uri="{0D108BD9-81ED-4DB2-BD59-A6C34878D82A}">
                    <a16:rowId xmlns:a16="http://schemas.microsoft.com/office/drawing/2014/main" val="3730291628"/>
                  </a:ext>
                </a:extLst>
              </a:tr>
              <a:tr h="211177">
                <a:tc>
                  <a:txBody>
                    <a:bodyPr/>
                    <a:lstStyle/>
                    <a:p>
                      <a:pPr algn="ctr"/>
                      <a:r>
                        <a:rPr kumimoji="1" lang="en-US" altLang="ja-JP" sz="1400" dirty="0">
                          <a:latin typeface="+mj-ea"/>
                          <a:ea typeface="+mj-ea"/>
                        </a:rPr>
                        <a:t>99</a:t>
                      </a:r>
                      <a:endParaRPr kumimoji="1" lang="ja-JP" altLang="en-US" sz="1400" dirty="0">
                        <a:latin typeface="+mj-ea"/>
                        <a:ea typeface="+mj-ea"/>
                      </a:endParaRPr>
                    </a:p>
                  </a:txBody>
                  <a:tcPr anchor="ctr"/>
                </a:tc>
                <a:tc>
                  <a:txBody>
                    <a:bodyPr/>
                    <a:lstStyle/>
                    <a:p>
                      <a:pPr algn="just"/>
                      <a:r>
                        <a:rPr kumimoji="1" lang="ja-JP" altLang="en-US" sz="1400" dirty="0"/>
                        <a:t>上記以外の解答</a:t>
                      </a:r>
                    </a:p>
                  </a:txBody>
                  <a:tcPr/>
                </a:tc>
                <a:tc>
                  <a:txBody>
                    <a:bodyPr/>
                    <a:lstStyle/>
                    <a:p>
                      <a:pPr algn="ctr"/>
                      <a:endParaRPr kumimoji="1" lang="ja-JP" altLang="en-US" sz="1400"/>
                    </a:p>
                  </a:txBody>
                  <a:tcPr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 0.2</a:t>
                      </a:r>
                    </a:p>
                  </a:txBody>
                  <a:tcPr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 0.1</a:t>
                      </a: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540675280"/>
                  </a:ext>
                </a:extLst>
              </a:tr>
              <a:tr h="231531">
                <a:tc>
                  <a:txBody>
                    <a:bodyPr/>
                    <a:lstStyle/>
                    <a:p>
                      <a:pPr algn="ctr"/>
                      <a:r>
                        <a:rPr kumimoji="1" lang="ja-JP" altLang="en-US" sz="1400" dirty="0"/>
                        <a:t>０</a:t>
                      </a:r>
                    </a:p>
                  </a:txBody>
                  <a:tcPr anchor="ctr"/>
                </a:tc>
                <a:tc>
                  <a:txBody>
                    <a:bodyPr/>
                    <a:lstStyle/>
                    <a:p>
                      <a:pPr algn="just"/>
                      <a:r>
                        <a:rPr kumimoji="1" lang="ja-JP" altLang="en-US" sz="1400" dirty="0"/>
                        <a:t>無解答</a:t>
                      </a:r>
                    </a:p>
                  </a:txBody>
                  <a:tcPr/>
                </a:tc>
                <a:tc>
                  <a:txBody>
                    <a:bodyPr/>
                    <a:lstStyle/>
                    <a:p>
                      <a:pPr algn="ctr"/>
                      <a:endParaRPr kumimoji="1" lang="ja-JP" altLang="en-US" sz="1400" dirty="0"/>
                    </a:p>
                  </a:txBody>
                  <a:tcPr anchor="ctr"/>
                </a:tc>
                <a:tc>
                  <a:txBody>
                    <a:bodyPr/>
                    <a:lstStyle/>
                    <a:p>
                      <a:pPr algn="ctr">
                        <a:lnSpc>
                          <a:spcPts val="1700"/>
                        </a:lnSpc>
                      </a:pPr>
                      <a:r>
                        <a:rPr kumimoji="1" lang="en-US" altLang="ja-JP" sz="1600" b="1" dirty="0">
                          <a:solidFill>
                            <a:schemeClr val="tx1"/>
                          </a:solidFill>
                          <a:latin typeface="+mn-ea"/>
                          <a:ea typeface="+mn-ea"/>
                        </a:rPr>
                        <a:t> 3.4</a:t>
                      </a:r>
                      <a:endParaRPr kumimoji="1" lang="ja-JP" altLang="en-US" sz="1600" b="1" dirty="0">
                        <a:solidFill>
                          <a:schemeClr val="tx1"/>
                        </a:solidFill>
                        <a:latin typeface="+mn-ea"/>
                        <a:ea typeface="+mn-ea"/>
                      </a:endParaRPr>
                    </a:p>
                  </a:txBody>
                  <a:tcPr anchor="ctr"/>
                </a:tc>
                <a:tc>
                  <a:txBody>
                    <a:bodyPr/>
                    <a:lstStyle/>
                    <a:p>
                      <a:pPr algn="ctr">
                        <a:lnSpc>
                          <a:spcPts val="1700"/>
                        </a:lnSpc>
                      </a:pPr>
                      <a:r>
                        <a:rPr kumimoji="1" lang="en-US" altLang="ja-JP" sz="1600" b="1" dirty="0">
                          <a:solidFill>
                            <a:schemeClr val="tx1"/>
                          </a:solidFill>
                          <a:latin typeface="+mn-ea"/>
                          <a:ea typeface="+mn-ea"/>
                        </a:rPr>
                        <a:t> 2.5</a:t>
                      </a:r>
                      <a:endParaRPr kumimoji="1" lang="ja-JP" altLang="en-US" sz="1600" b="1" dirty="0">
                        <a:solidFill>
                          <a:schemeClr val="tx1"/>
                        </a:solidFill>
                        <a:latin typeface="+mn-ea"/>
                        <a:ea typeface="+mn-ea"/>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333400974"/>
                  </a:ext>
                </a:extLst>
              </a:tr>
            </a:tbl>
          </a:graphicData>
        </a:graphic>
      </p:graphicFrame>
      <p:sp>
        <p:nvSpPr>
          <p:cNvPr id="17" name="四角形: 角を丸くする 16">
            <a:extLst>
              <a:ext uri="{FF2B5EF4-FFF2-40B4-BE49-F238E27FC236}">
                <a16:creationId xmlns:a16="http://schemas.microsoft.com/office/drawing/2014/main" id="{DD289437-7D48-4C3B-6BA1-5645447B6B8E}"/>
              </a:ext>
            </a:extLst>
          </p:cNvPr>
          <p:cNvSpPr/>
          <p:nvPr/>
        </p:nvSpPr>
        <p:spPr>
          <a:xfrm>
            <a:off x="128426" y="3454014"/>
            <a:ext cx="1152128"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tIns="108000"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2A302714-832C-9EDF-52C5-37083638E7EE}"/>
              </a:ext>
            </a:extLst>
          </p:cNvPr>
          <p:cNvSpPr txBox="1">
            <a:spLocks/>
          </p:cNvSpPr>
          <p:nvPr/>
        </p:nvSpPr>
        <p:spPr>
          <a:xfrm>
            <a:off x="-36512" y="4349"/>
            <a:ext cx="9180512" cy="646184"/>
          </a:xfrm>
          <a:prstGeom prst="rect">
            <a:avLst/>
          </a:prstGeom>
          <a:solidFill>
            <a:srgbClr val="002060"/>
          </a:solidFill>
        </p:spPr>
        <p:txBody>
          <a:bodyPr vert="horz" wrap="square" lIns="91440" tIns="144000" rIns="9144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三（１）　 解答類型分析シート</a:t>
            </a:r>
          </a:p>
        </p:txBody>
      </p:sp>
      <p:sp>
        <p:nvSpPr>
          <p:cNvPr id="12" name="矢印: 右 11">
            <a:extLst>
              <a:ext uri="{FF2B5EF4-FFF2-40B4-BE49-F238E27FC236}">
                <a16:creationId xmlns:a16="http://schemas.microsoft.com/office/drawing/2014/main" id="{CE8B9DF5-36AB-8460-886C-480468CACE86}"/>
              </a:ext>
            </a:extLst>
          </p:cNvPr>
          <p:cNvSpPr/>
          <p:nvPr/>
        </p:nvSpPr>
        <p:spPr>
          <a:xfrm>
            <a:off x="1386734" y="3877454"/>
            <a:ext cx="594063"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4C4008D-4A4D-260E-47FF-EBF0782EF6A0}"/>
              </a:ext>
            </a:extLst>
          </p:cNvPr>
          <p:cNvSpPr txBox="1"/>
          <p:nvPr/>
        </p:nvSpPr>
        <p:spPr>
          <a:xfrm>
            <a:off x="50383" y="3992625"/>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sp>
        <p:nvSpPr>
          <p:cNvPr id="3" name="吹き出し: 角を丸めた四角形 2">
            <a:extLst>
              <a:ext uri="{FF2B5EF4-FFF2-40B4-BE49-F238E27FC236}">
                <a16:creationId xmlns:a16="http://schemas.microsoft.com/office/drawing/2014/main" id="{CC871258-318D-84BB-66ED-35446EF38FE7}"/>
              </a:ext>
            </a:extLst>
          </p:cNvPr>
          <p:cNvSpPr/>
          <p:nvPr/>
        </p:nvSpPr>
        <p:spPr>
          <a:xfrm>
            <a:off x="1683765" y="5963545"/>
            <a:ext cx="6171347" cy="451671"/>
          </a:xfrm>
          <a:prstGeom prst="wedgeRoundRectCallout">
            <a:avLst>
              <a:gd name="adj1" fmla="val 54237"/>
              <a:gd name="adj2" fmla="val 12843"/>
              <a:gd name="adj3" fmla="val 16667"/>
            </a:avLst>
          </a:prstGeom>
        </p:spPr>
        <p:style>
          <a:lnRef idx="2">
            <a:schemeClr val="accent6"/>
          </a:lnRef>
          <a:fillRef idx="1">
            <a:schemeClr val="lt1"/>
          </a:fillRef>
          <a:effectRef idx="0">
            <a:schemeClr val="accent6"/>
          </a:effectRef>
          <a:fontRef idx="minor">
            <a:schemeClr val="dk1"/>
          </a:fontRef>
        </p:style>
        <p:txBody>
          <a:bodyPr tIns="108000" rtlCol="0" anchor="ctr"/>
          <a:lstStyle/>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複数の資料を結び付けながら</a:t>
            </a:r>
            <a:r>
              <a:rPr lang="ja-JP" altLang="en-US" sz="1600" dirty="0">
                <a:solidFill>
                  <a:srgbClr val="FF0000"/>
                </a:solidFill>
                <a:latin typeface="メイリオ" panose="020B0604030504040204" pitchFamily="50" charset="-128"/>
                <a:ea typeface="メイリオ" panose="020B0604030504040204" pitchFamily="50" charset="-128"/>
              </a:rPr>
              <a:t>自力で</a:t>
            </a:r>
            <a:r>
              <a:rPr lang="ja-JP" altLang="en-US" sz="1600" dirty="0">
                <a:solidFill>
                  <a:schemeClr val="tx1"/>
                </a:solidFill>
                <a:latin typeface="メイリオ" panose="020B0604030504040204" pitchFamily="50" charset="-128"/>
                <a:ea typeface="メイリオ" panose="020B0604030504040204" pitchFamily="50" charset="-128"/>
              </a:rPr>
              <a:t>必要な情報を見付ける経験を</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きちんと積ませることも大切ですね。</a:t>
            </a:r>
          </a:p>
        </p:txBody>
      </p:sp>
      <p:sp>
        <p:nvSpPr>
          <p:cNvPr id="5" name="吹き出し: 角を丸めた四角形 4">
            <a:extLst>
              <a:ext uri="{FF2B5EF4-FFF2-40B4-BE49-F238E27FC236}">
                <a16:creationId xmlns:a16="http://schemas.microsoft.com/office/drawing/2014/main" id="{B7C15640-BF08-A8CF-3046-E2EC6DCAADA8}"/>
              </a:ext>
            </a:extLst>
          </p:cNvPr>
          <p:cNvSpPr/>
          <p:nvPr/>
        </p:nvSpPr>
        <p:spPr>
          <a:xfrm>
            <a:off x="5580112" y="548622"/>
            <a:ext cx="3463304" cy="292896"/>
          </a:xfrm>
          <a:prstGeom prst="wedgeRoundRectCallout">
            <a:avLst>
              <a:gd name="adj1" fmla="val 31318"/>
              <a:gd name="adj2" fmla="val 10664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自校の反応率と人数を入力してみましょう。</a:t>
            </a:r>
          </a:p>
        </p:txBody>
      </p:sp>
      <p:sp>
        <p:nvSpPr>
          <p:cNvPr id="4" name="正方形/長方形 3">
            <a:extLst>
              <a:ext uri="{FF2B5EF4-FFF2-40B4-BE49-F238E27FC236}">
                <a16:creationId xmlns:a16="http://schemas.microsoft.com/office/drawing/2014/main" id="{9D825B09-D185-FB23-EC54-85F289442485}"/>
              </a:ext>
            </a:extLst>
          </p:cNvPr>
          <p:cNvSpPr/>
          <p:nvPr/>
        </p:nvSpPr>
        <p:spPr>
          <a:xfrm>
            <a:off x="2180408" y="155330"/>
            <a:ext cx="360040" cy="38350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40F5AF55-7F3D-0475-8013-A990B5DFC14F}"/>
              </a:ext>
            </a:extLst>
          </p:cNvPr>
          <p:cNvSpPr/>
          <p:nvPr/>
        </p:nvSpPr>
        <p:spPr>
          <a:xfrm>
            <a:off x="2054860" y="3454014"/>
            <a:ext cx="6924797" cy="414832"/>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pic>
        <p:nvPicPr>
          <p:cNvPr id="6" name="Picture 6" descr="女性教師のイラスト（職業）">
            <a:extLst>
              <a:ext uri="{FF2B5EF4-FFF2-40B4-BE49-F238E27FC236}">
                <a16:creationId xmlns:a16="http://schemas.microsoft.com/office/drawing/2014/main" id="{078F6C45-64E5-C6F2-785F-632BF2BB4E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00392" y="5919393"/>
            <a:ext cx="803144" cy="7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787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B1900-A280-8D2C-D208-22F20ECC79C7}"/>
            </a:ext>
          </a:extLst>
        </p:cNvPr>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BB48738E-BAB5-8144-DC18-ABF156D9FDB8}"/>
              </a:ext>
            </a:extLst>
          </p:cNvPr>
          <p:cNvSpPr/>
          <p:nvPr/>
        </p:nvSpPr>
        <p:spPr>
          <a:xfrm>
            <a:off x="138447" y="4286307"/>
            <a:ext cx="936104"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ctr"/>
            <a:r>
              <a:rPr lang="en-US" altLang="ja-JP" sz="3200" b="1" dirty="0">
                <a:solidFill>
                  <a:schemeClr val="tx2"/>
                </a:solidFill>
                <a:latin typeface="メイリオ" panose="020B0604030504040204" pitchFamily="50" charset="-128"/>
                <a:ea typeface="メイリオ" panose="020B0604030504040204" pitchFamily="50" charset="-128"/>
              </a:rPr>
              <a:t>0</a:t>
            </a: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499ABDF-207A-2BAC-F804-039AFDCBCD13}"/>
              </a:ext>
            </a:extLst>
          </p:cNvPr>
          <p:cNvSpPr txBox="1"/>
          <p:nvPr/>
        </p:nvSpPr>
        <p:spPr>
          <a:xfrm>
            <a:off x="66062" y="4800182"/>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sp>
        <p:nvSpPr>
          <p:cNvPr id="10" name="四角形: 角を丸くする 9">
            <a:extLst>
              <a:ext uri="{FF2B5EF4-FFF2-40B4-BE49-F238E27FC236}">
                <a16:creationId xmlns:a16="http://schemas.microsoft.com/office/drawing/2014/main" id="{5BB16A6A-F237-FF86-5344-82282EA37549}"/>
              </a:ext>
            </a:extLst>
          </p:cNvPr>
          <p:cNvSpPr/>
          <p:nvPr/>
        </p:nvSpPr>
        <p:spPr>
          <a:xfrm>
            <a:off x="1741000" y="4257147"/>
            <a:ext cx="7331510" cy="1959916"/>
          </a:xfrm>
          <a:prstGeom prst="roundRect">
            <a:avLst>
              <a:gd name="adj" fmla="val 405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bIns="18000" rtlCol="0" anchor="b"/>
          <a:lstStyle/>
          <a:p>
            <a:pPr algn="just">
              <a:lnSpc>
                <a:spcPts val="1900"/>
              </a:lnSpc>
            </a:pPr>
            <a:r>
              <a:rPr lang="ja-JP" altLang="en-US" b="1" dirty="0">
                <a:solidFill>
                  <a:schemeClr val="tx2"/>
                </a:solidFill>
                <a:latin typeface="メイリオ" panose="020B0604030504040204" pitchFamily="50" charset="-128"/>
                <a:ea typeface="メイリオ" panose="020B0604030504040204" pitchFamily="50" charset="-128"/>
              </a:rPr>
              <a:t>　</a:t>
            </a:r>
            <a:r>
              <a:rPr lang="ja-JP" altLang="en-US" sz="1600" b="1" dirty="0">
                <a:solidFill>
                  <a:schemeClr val="tx2"/>
                </a:solidFill>
                <a:latin typeface="メイリオ" panose="020B0604030504040204" pitchFamily="50" charset="-128"/>
                <a:ea typeface="メイリオ" panose="020B0604030504040204" pitchFamily="50" charset="-128"/>
              </a:rPr>
              <a:t>解答した児童本人が</a:t>
            </a:r>
            <a:r>
              <a:rPr lang="en-US" altLang="ja-JP" sz="1600" b="1" dirty="0">
                <a:solidFill>
                  <a:schemeClr val="tx2"/>
                </a:solidFill>
                <a:latin typeface="メイリオ" panose="020B0604030504040204" pitchFamily="50" charset="-128"/>
                <a:ea typeface="メイリオ" panose="020B0604030504040204" pitchFamily="50" charset="-128"/>
              </a:rPr>
              <a:t>【</a:t>
            </a:r>
            <a:r>
              <a:rPr lang="ja-JP" altLang="en-US" sz="1600" b="1" dirty="0">
                <a:solidFill>
                  <a:schemeClr val="tx2"/>
                </a:solidFill>
                <a:latin typeface="メイリオ" panose="020B0604030504040204" pitchFamily="50" charset="-128"/>
                <a:ea typeface="メイリオ" panose="020B0604030504040204" pitchFamily="50" charset="-128"/>
              </a:rPr>
              <a:t>資料１</a:t>
            </a:r>
            <a:r>
              <a:rPr lang="en-US" altLang="ja-JP" sz="1600" b="1" dirty="0">
                <a:solidFill>
                  <a:schemeClr val="tx2"/>
                </a:solidFill>
                <a:latin typeface="メイリオ" panose="020B0604030504040204" pitchFamily="50" charset="-128"/>
                <a:ea typeface="メイリオ" panose="020B0604030504040204" pitchFamily="50" charset="-128"/>
              </a:rPr>
              <a:t>】</a:t>
            </a:r>
            <a:r>
              <a:rPr lang="ja-JP" altLang="en-US" sz="1600" b="1" dirty="0">
                <a:solidFill>
                  <a:schemeClr val="tx2"/>
                </a:solidFill>
                <a:latin typeface="メイリオ" panose="020B0604030504040204" pitchFamily="50" charset="-128"/>
                <a:ea typeface="メイリオ" panose="020B0604030504040204" pitchFamily="50" charset="-128"/>
              </a:rPr>
              <a:t>を読んで納得したことを見いだせなかった、あるいは納得したことの理由として結び付く情報を</a:t>
            </a:r>
            <a:r>
              <a:rPr lang="en-US" altLang="ja-JP" sz="1600" b="1" dirty="0">
                <a:solidFill>
                  <a:schemeClr val="tx2"/>
                </a:solidFill>
                <a:latin typeface="メイリオ" panose="020B0604030504040204" pitchFamily="50" charset="-128"/>
                <a:ea typeface="メイリオ" panose="020B0604030504040204" pitchFamily="50" charset="-128"/>
              </a:rPr>
              <a:t>【</a:t>
            </a:r>
            <a:r>
              <a:rPr lang="ja-JP" altLang="en-US" sz="1600" b="1" dirty="0">
                <a:solidFill>
                  <a:schemeClr val="tx2"/>
                </a:solidFill>
                <a:latin typeface="メイリオ" panose="020B0604030504040204" pitchFamily="50" charset="-128"/>
                <a:ea typeface="メイリオ" panose="020B0604030504040204" pitchFamily="50" charset="-128"/>
              </a:rPr>
              <a:t>資料２</a:t>
            </a:r>
            <a:r>
              <a:rPr lang="en-US" altLang="ja-JP" sz="1600" b="1" dirty="0">
                <a:solidFill>
                  <a:schemeClr val="tx2"/>
                </a:solidFill>
                <a:latin typeface="メイリオ" panose="020B0604030504040204" pitchFamily="50" charset="-128"/>
                <a:ea typeface="メイリオ" panose="020B0604030504040204" pitchFamily="50" charset="-128"/>
              </a:rPr>
              <a:t>】【</a:t>
            </a:r>
            <a:r>
              <a:rPr lang="ja-JP" altLang="en-US" sz="1600" b="1" dirty="0">
                <a:solidFill>
                  <a:schemeClr val="tx2"/>
                </a:solidFill>
                <a:latin typeface="メイリオ" panose="020B0604030504040204" pitchFamily="50" charset="-128"/>
                <a:ea typeface="メイリオ" panose="020B0604030504040204" pitchFamily="50" charset="-128"/>
              </a:rPr>
              <a:t>資料３</a:t>
            </a:r>
            <a:r>
              <a:rPr lang="en-US" altLang="ja-JP" sz="1600" b="1" dirty="0">
                <a:solidFill>
                  <a:schemeClr val="tx2"/>
                </a:solidFill>
                <a:latin typeface="メイリオ" panose="020B0604030504040204" pitchFamily="50" charset="-128"/>
                <a:ea typeface="メイリオ" panose="020B0604030504040204" pitchFamily="50" charset="-128"/>
              </a:rPr>
              <a:t>】【</a:t>
            </a:r>
            <a:r>
              <a:rPr lang="ja-JP" altLang="en-US" sz="1600" b="1" dirty="0">
                <a:solidFill>
                  <a:schemeClr val="tx2"/>
                </a:solidFill>
                <a:latin typeface="メイリオ" panose="020B0604030504040204" pitchFamily="50" charset="-128"/>
                <a:ea typeface="メイリオ" panose="020B0604030504040204" pitchFamily="50" charset="-128"/>
              </a:rPr>
              <a:t>資料４</a:t>
            </a:r>
            <a:r>
              <a:rPr lang="en-US" altLang="ja-JP" sz="1600" b="1" dirty="0">
                <a:solidFill>
                  <a:schemeClr val="tx2"/>
                </a:solidFill>
                <a:latin typeface="メイリオ" panose="020B0604030504040204" pitchFamily="50" charset="-128"/>
                <a:ea typeface="メイリオ" panose="020B0604030504040204" pitchFamily="50" charset="-128"/>
              </a:rPr>
              <a:t>】</a:t>
            </a:r>
            <a:r>
              <a:rPr lang="ja-JP" altLang="en-US" sz="1600" b="1" dirty="0">
                <a:solidFill>
                  <a:schemeClr val="tx2"/>
                </a:solidFill>
                <a:latin typeface="メイリオ" panose="020B0604030504040204" pitchFamily="50" charset="-128"/>
                <a:ea typeface="メイリオ" panose="020B0604030504040204" pitchFamily="50" charset="-128"/>
              </a:rPr>
              <a:t>から見付けることができなかったことが考えられます。</a:t>
            </a:r>
            <a:endParaRPr lang="en-US" altLang="ja-JP" sz="1600" b="1" dirty="0">
              <a:solidFill>
                <a:schemeClr val="tx2"/>
              </a:solidFill>
              <a:latin typeface="メイリオ" panose="020B0604030504040204" pitchFamily="50" charset="-128"/>
              <a:ea typeface="メイリオ" panose="020B0604030504040204" pitchFamily="50" charset="-128"/>
            </a:endParaRPr>
          </a:p>
          <a:p>
            <a:pPr algn="just">
              <a:lnSpc>
                <a:spcPts val="1900"/>
              </a:lnSpc>
            </a:pPr>
            <a:r>
              <a:rPr kumimoji="1" lang="ja-JP" altLang="en-US" sz="1600" b="1" dirty="0">
                <a:solidFill>
                  <a:schemeClr val="tx2"/>
                </a:solidFill>
                <a:latin typeface="メイリオ" panose="020B0604030504040204" pitchFamily="50" charset="-128"/>
                <a:ea typeface="メイリオ" panose="020B0604030504040204" pitchFamily="50" charset="-128"/>
              </a:rPr>
              <a:t>　分かったことや疑問などを自覚しながら</a:t>
            </a:r>
            <a:r>
              <a:rPr lang="ja-JP" altLang="en-US" sz="1600" b="1" dirty="0">
                <a:solidFill>
                  <a:schemeClr val="tx2"/>
                </a:solidFill>
                <a:latin typeface="メイリオ" panose="020B0604030504040204" pitchFamily="50" charset="-128"/>
                <a:ea typeface="メイリオ" panose="020B0604030504040204" pitchFamily="50" charset="-128"/>
              </a:rPr>
              <a:t>文章を読むこと、複数の資料を結び付けて読むことで文章の内容に対する理解度が高まったという実感がもてるようにすることが大切です。</a:t>
            </a:r>
            <a:endParaRPr kumimoji="1" lang="ja-JP" altLang="en-US" sz="1600" b="1" dirty="0">
              <a:solidFill>
                <a:schemeClr val="tx2"/>
              </a:solidFill>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12B3AA99-CDD6-85A8-E1E5-F426E7724AEF}"/>
              </a:ext>
            </a:extLst>
          </p:cNvPr>
          <p:cNvGraphicFramePr>
            <a:graphicFrameLocks noGrp="1"/>
          </p:cNvGraphicFramePr>
          <p:nvPr>
            <p:extLst>
              <p:ext uri="{D42A27DB-BD31-4B8C-83A1-F6EECF244321}">
                <p14:modId xmlns:p14="http://schemas.microsoft.com/office/powerpoint/2010/main" val="2215465941"/>
              </p:ext>
            </p:extLst>
          </p:nvPr>
        </p:nvGraphicFramePr>
        <p:xfrm>
          <a:off x="66062" y="764704"/>
          <a:ext cx="9011875" cy="3416300"/>
        </p:xfrm>
        <a:graphic>
          <a:graphicData uri="http://schemas.openxmlformats.org/drawingml/2006/table">
            <a:tbl>
              <a:tblPr firstRow="1" bandRow="1">
                <a:tableStyleId>{5940675A-B579-460E-94D1-54222C63F5DA}</a:tableStyleId>
              </a:tblPr>
              <a:tblGrid>
                <a:gridCol w="401338">
                  <a:extLst>
                    <a:ext uri="{9D8B030D-6E8A-4147-A177-3AD203B41FA5}">
                      <a16:colId xmlns:a16="http://schemas.microsoft.com/office/drawing/2014/main" val="497881674"/>
                    </a:ext>
                  </a:extLst>
                </a:gridCol>
                <a:gridCol w="5472752">
                  <a:extLst>
                    <a:ext uri="{9D8B030D-6E8A-4147-A177-3AD203B41FA5}">
                      <a16:colId xmlns:a16="http://schemas.microsoft.com/office/drawing/2014/main" val="3061564528"/>
                    </a:ext>
                  </a:extLst>
                </a:gridCol>
                <a:gridCol w="627557">
                  <a:extLst>
                    <a:ext uri="{9D8B030D-6E8A-4147-A177-3AD203B41FA5}">
                      <a16:colId xmlns:a16="http://schemas.microsoft.com/office/drawing/2014/main" val="3024050227"/>
                    </a:ext>
                  </a:extLst>
                </a:gridCol>
                <a:gridCol w="627557">
                  <a:extLst>
                    <a:ext uri="{9D8B030D-6E8A-4147-A177-3AD203B41FA5}">
                      <a16:colId xmlns:a16="http://schemas.microsoft.com/office/drawing/2014/main" val="3508318739"/>
                    </a:ext>
                  </a:extLst>
                </a:gridCol>
                <a:gridCol w="627557">
                  <a:extLst>
                    <a:ext uri="{9D8B030D-6E8A-4147-A177-3AD203B41FA5}">
                      <a16:colId xmlns:a16="http://schemas.microsoft.com/office/drawing/2014/main" val="2557356096"/>
                    </a:ext>
                  </a:extLst>
                </a:gridCol>
                <a:gridCol w="627557">
                  <a:extLst>
                    <a:ext uri="{9D8B030D-6E8A-4147-A177-3AD203B41FA5}">
                      <a16:colId xmlns:a16="http://schemas.microsoft.com/office/drawing/2014/main" val="193483412"/>
                    </a:ext>
                  </a:extLst>
                </a:gridCol>
                <a:gridCol w="627557">
                  <a:extLst>
                    <a:ext uri="{9D8B030D-6E8A-4147-A177-3AD203B41FA5}">
                      <a16:colId xmlns:a16="http://schemas.microsoft.com/office/drawing/2014/main" val="345310821"/>
                    </a:ext>
                  </a:extLst>
                </a:gridCol>
              </a:tblGrid>
              <a:tr h="1152128">
                <a:tc gridSpan="2">
                  <a:txBody>
                    <a:bodyPr/>
                    <a:lstStyle/>
                    <a:p>
                      <a:r>
                        <a:rPr kumimoji="1" lang="ja-JP" altLang="en-US" sz="1100" dirty="0"/>
                        <a:t>（正答の条件）</a:t>
                      </a:r>
                      <a:endParaRPr kumimoji="1" lang="en-US" altLang="ja-JP" sz="1100" dirty="0"/>
                    </a:p>
                    <a:p>
                      <a:r>
                        <a:rPr kumimoji="1" lang="ja-JP" altLang="en-US" sz="1100" dirty="0"/>
                        <a:t>①　言葉の変化について納得したことを、</a:t>
                      </a:r>
                      <a:r>
                        <a:rPr kumimoji="1" lang="en-US" altLang="ja-JP" sz="1100" dirty="0"/>
                        <a:t>【</a:t>
                      </a:r>
                      <a:r>
                        <a:rPr kumimoji="1" lang="ja-JP" altLang="en-US" sz="1100" dirty="0"/>
                        <a:t>資料１</a:t>
                      </a:r>
                      <a:r>
                        <a:rPr kumimoji="1" lang="en-US" altLang="ja-JP" sz="1100" dirty="0"/>
                        <a:t>】</a:t>
                      </a:r>
                      <a:r>
                        <a:rPr kumimoji="1" lang="ja-JP" altLang="en-US" sz="1100" dirty="0"/>
                        <a:t>から言葉や文を取り上げて書いている。</a:t>
                      </a:r>
                      <a:endParaRPr kumimoji="1" lang="en-US" altLang="ja-JP" sz="1100" dirty="0"/>
                    </a:p>
                    <a:p>
                      <a:r>
                        <a:rPr kumimoji="1" lang="ja-JP" altLang="en-US" sz="1100" dirty="0"/>
                        <a:t>②　納得した理由を</a:t>
                      </a:r>
                      <a:r>
                        <a:rPr kumimoji="1" lang="en-US" altLang="ja-JP" sz="1100" dirty="0"/>
                        <a:t>【</a:t>
                      </a:r>
                      <a:r>
                        <a:rPr kumimoji="1" lang="ja-JP" altLang="en-US" sz="1100" dirty="0"/>
                        <a:t>資料２</a:t>
                      </a:r>
                      <a:r>
                        <a:rPr kumimoji="1" lang="en-US" altLang="ja-JP" sz="1100" dirty="0"/>
                        <a:t>】</a:t>
                      </a:r>
                      <a:r>
                        <a:rPr kumimoji="1" lang="ja-JP" altLang="en-US" sz="1100" dirty="0"/>
                        <a:t>、</a:t>
                      </a:r>
                      <a:r>
                        <a:rPr kumimoji="1" lang="en-US" altLang="ja-JP" sz="1100" dirty="0"/>
                        <a:t>【</a:t>
                      </a:r>
                      <a:r>
                        <a:rPr kumimoji="1" lang="ja-JP" altLang="en-US" sz="1100" dirty="0"/>
                        <a:t>資料３</a:t>
                      </a:r>
                      <a:r>
                        <a:rPr kumimoji="1" lang="en-US" altLang="ja-JP" sz="1100" dirty="0"/>
                        <a:t>】</a:t>
                      </a:r>
                      <a:r>
                        <a:rPr kumimoji="1" lang="ja-JP" altLang="en-US" sz="1100" dirty="0"/>
                        <a:t>、</a:t>
                      </a:r>
                      <a:r>
                        <a:rPr kumimoji="1" lang="en-US" altLang="ja-JP" sz="1100" dirty="0"/>
                        <a:t>【</a:t>
                      </a:r>
                      <a:r>
                        <a:rPr kumimoji="1" lang="ja-JP" altLang="en-US" sz="1100" dirty="0"/>
                        <a:t>資料４</a:t>
                      </a:r>
                      <a:r>
                        <a:rPr kumimoji="1" lang="en-US" altLang="ja-JP" sz="1100" dirty="0"/>
                        <a:t>】</a:t>
                      </a:r>
                      <a:r>
                        <a:rPr kumimoji="1" lang="ja-JP" altLang="en-US" sz="1100" dirty="0"/>
                        <a:t>の中から選び、以下のように言葉や文を取り上げ</a:t>
                      </a:r>
                      <a:endParaRPr kumimoji="1" lang="en-US" altLang="ja-JP" sz="1100" dirty="0"/>
                    </a:p>
                    <a:p>
                      <a:r>
                        <a:rPr kumimoji="1" lang="ja-JP" altLang="en-US" sz="1100" dirty="0"/>
                        <a:t>　て書いている。</a:t>
                      </a:r>
                      <a:endParaRPr kumimoji="1" lang="en-US" altLang="ja-JP" sz="1100" dirty="0"/>
                    </a:p>
                    <a:p>
                      <a:r>
                        <a:rPr kumimoji="1" lang="ja-JP" altLang="en-US" sz="1100" dirty="0"/>
                        <a:t>　ａ　</a:t>
                      </a:r>
                      <a:r>
                        <a:rPr kumimoji="1" lang="en-US" altLang="ja-JP" sz="1100" dirty="0"/>
                        <a:t>【</a:t>
                      </a:r>
                      <a:r>
                        <a:rPr kumimoji="1" lang="ja-JP" altLang="en-US" sz="1100" dirty="0"/>
                        <a:t>資料２</a:t>
                      </a:r>
                      <a:r>
                        <a:rPr kumimoji="1" lang="en-US" altLang="ja-JP" sz="1100" dirty="0"/>
                        <a:t>】</a:t>
                      </a:r>
                      <a:r>
                        <a:rPr kumimoji="1" lang="ja-JP" altLang="en-US" sz="1100" dirty="0"/>
                        <a:t>、</a:t>
                      </a:r>
                      <a:r>
                        <a:rPr kumimoji="1" lang="en-US" altLang="ja-JP" sz="1100" dirty="0"/>
                        <a:t>【</a:t>
                      </a:r>
                      <a:r>
                        <a:rPr kumimoji="1" lang="ja-JP" altLang="en-US" sz="1100" dirty="0"/>
                        <a:t>資料３</a:t>
                      </a:r>
                      <a:r>
                        <a:rPr kumimoji="1" lang="en-US" altLang="ja-JP" sz="1100" dirty="0"/>
                        <a:t>】</a:t>
                      </a:r>
                      <a:r>
                        <a:rPr kumimoji="1" lang="ja-JP" altLang="en-US" sz="1100" dirty="0"/>
                        <a:t>のいずれかから言葉や文を取り上げて理由を書いている。</a:t>
                      </a:r>
                      <a:endParaRPr kumimoji="1" lang="en-US" altLang="ja-JP" sz="1100" dirty="0"/>
                    </a:p>
                    <a:p>
                      <a:r>
                        <a:rPr kumimoji="1" lang="ja-JP" altLang="en-US" sz="1100" dirty="0"/>
                        <a:t>　ｂ　</a:t>
                      </a:r>
                      <a:r>
                        <a:rPr kumimoji="1" lang="en-US" altLang="ja-JP" sz="1100" dirty="0"/>
                        <a:t>【</a:t>
                      </a:r>
                      <a:r>
                        <a:rPr kumimoji="1" lang="ja-JP" altLang="en-US" sz="1100" dirty="0"/>
                        <a:t>資料４</a:t>
                      </a:r>
                      <a:r>
                        <a:rPr kumimoji="1" lang="en-US" altLang="ja-JP" sz="1100" dirty="0"/>
                        <a:t>】</a:t>
                      </a:r>
                      <a:r>
                        <a:rPr kumimoji="1" lang="ja-JP" altLang="en-US" sz="1100" dirty="0"/>
                        <a:t>から言葉や文を取り上げて理由を書いている。</a:t>
                      </a:r>
                      <a:endParaRPr kumimoji="1" lang="en-US" altLang="ja-JP" sz="1100" dirty="0"/>
                    </a:p>
                    <a:p>
                      <a:r>
                        <a:rPr kumimoji="1" lang="ja-JP" altLang="en-US" sz="1100" dirty="0"/>
                        <a:t>　ｃ　</a:t>
                      </a:r>
                      <a:r>
                        <a:rPr kumimoji="1" lang="en-US" altLang="ja-JP" sz="1100" dirty="0"/>
                        <a:t>【</a:t>
                      </a:r>
                      <a:r>
                        <a:rPr kumimoji="1" lang="ja-JP" altLang="en-US" sz="1100" dirty="0"/>
                        <a:t>資料２</a:t>
                      </a:r>
                      <a:r>
                        <a:rPr kumimoji="1" lang="en-US" altLang="ja-JP" sz="1100" dirty="0"/>
                        <a:t>】</a:t>
                      </a:r>
                      <a:r>
                        <a:rPr kumimoji="1" lang="ja-JP" altLang="en-US" sz="1100" dirty="0"/>
                        <a:t>、</a:t>
                      </a:r>
                      <a:r>
                        <a:rPr kumimoji="1" lang="en-US" altLang="ja-JP" sz="1100" dirty="0"/>
                        <a:t>【</a:t>
                      </a:r>
                      <a:r>
                        <a:rPr kumimoji="1" lang="ja-JP" altLang="en-US" sz="1100" dirty="0"/>
                        <a:t>資料３</a:t>
                      </a:r>
                      <a:r>
                        <a:rPr kumimoji="1" lang="en-US" altLang="ja-JP" sz="1100" dirty="0"/>
                        <a:t>】</a:t>
                      </a:r>
                      <a:r>
                        <a:rPr kumimoji="1" lang="ja-JP" altLang="en-US" sz="1100" dirty="0"/>
                        <a:t>、</a:t>
                      </a:r>
                      <a:r>
                        <a:rPr kumimoji="1" lang="en-US" altLang="ja-JP" sz="1100" dirty="0"/>
                        <a:t>【</a:t>
                      </a:r>
                      <a:r>
                        <a:rPr kumimoji="1" lang="ja-JP" altLang="en-US" sz="1100" dirty="0"/>
                        <a:t>資料４</a:t>
                      </a:r>
                      <a:r>
                        <a:rPr kumimoji="1" lang="en-US" altLang="ja-JP" sz="1100" dirty="0"/>
                        <a:t>】</a:t>
                      </a:r>
                      <a:r>
                        <a:rPr kumimoji="1" lang="ja-JP" altLang="en-US" sz="1100" dirty="0"/>
                        <a:t>のうち複数の資料から言葉や文を取り上げて理由を書いている。</a:t>
                      </a:r>
                    </a:p>
                  </a:txBody>
                  <a:tcPr marL="72000" marR="0"/>
                </a:tc>
                <a:tc hMerge="1">
                  <a:txBody>
                    <a:bodyPr/>
                    <a:lstStyle/>
                    <a:p>
                      <a:endParaRPr kumimoji="1" lang="ja-JP" altLang="en-US"/>
                    </a:p>
                  </a:txBody>
                  <a:tcPr/>
                </a:tc>
                <a:tc>
                  <a:txBody>
                    <a:bodyPr/>
                    <a:lstStyle/>
                    <a:p>
                      <a:pPr algn="ctr"/>
                      <a:r>
                        <a:rPr kumimoji="1" lang="ja-JP" altLang="en-US" sz="1400" dirty="0"/>
                        <a:t>正答</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全国（％）</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県（％）</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a:t>
                      </a:r>
                    </a:p>
                  </a:txBody>
                  <a:tcPr marL="0" marR="0" marT="0" marB="0"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自校（人）</a:t>
                      </a:r>
                    </a:p>
                  </a:txBody>
                  <a:tcPr marL="0" marR="0" marT="0" marB="0" anchor="ctr"/>
                </a:tc>
                <a:extLst>
                  <a:ext uri="{0D108BD9-81ED-4DB2-BD59-A6C34878D82A}">
                    <a16:rowId xmlns:a16="http://schemas.microsoft.com/office/drawing/2014/main" val="620879162"/>
                  </a:ext>
                </a:extLst>
              </a:tr>
              <a:tr h="211177">
                <a:tc>
                  <a:txBody>
                    <a:bodyPr/>
                    <a:lstStyle/>
                    <a:p>
                      <a:pPr algn="ctr"/>
                      <a:r>
                        <a:rPr kumimoji="1" lang="ja-JP" altLang="en-US" sz="1400" dirty="0"/>
                        <a:t>１</a:t>
                      </a:r>
                    </a:p>
                  </a:txBody>
                  <a:tcPr anchor="ctr">
                    <a:solidFill>
                      <a:srgbClr val="DBEEF4"/>
                    </a:solidFill>
                  </a:tcPr>
                </a:tc>
                <a:tc>
                  <a:txBody>
                    <a:bodyPr/>
                    <a:lstStyle/>
                    <a:p>
                      <a:pPr algn="just"/>
                      <a:r>
                        <a:rPr kumimoji="1" lang="ja-JP" altLang="en-US" sz="1100" dirty="0"/>
                        <a:t>条件①、②を満たしているもののうち、条件②については、ａを書いているもの</a:t>
                      </a:r>
                    </a:p>
                  </a:txBody>
                  <a:tcPr anchor="ctr">
                    <a:solidFill>
                      <a:srgbClr val="DBEEF4"/>
                    </a:solidFill>
                  </a:tcPr>
                </a:tc>
                <a:tc>
                  <a:txBody>
                    <a:bodyPr/>
                    <a:lstStyle/>
                    <a:p>
                      <a:pPr algn="ctr"/>
                      <a:r>
                        <a:rPr kumimoji="1" lang="ja-JP" altLang="en-US" sz="1400" dirty="0"/>
                        <a:t>◎</a:t>
                      </a:r>
                    </a:p>
                  </a:txBody>
                  <a:tcPr anchor="ctr">
                    <a:solidFill>
                      <a:srgbClr val="DBEEF4"/>
                    </a:solidFill>
                  </a:tcPr>
                </a:tc>
                <a:tc>
                  <a:txBody>
                    <a:bodyPr/>
                    <a:lstStyle/>
                    <a:p>
                      <a:pPr marL="0" indent="0" algn="r">
                        <a:lnSpc>
                          <a:spcPts val="1700"/>
                        </a:lnSpc>
                      </a:pPr>
                      <a:r>
                        <a:rPr kumimoji="1" lang="en-US" altLang="ja-JP" sz="1600" b="1" dirty="0">
                          <a:solidFill>
                            <a:schemeClr val="tx1"/>
                          </a:solidFill>
                          <a:latin typeface="+mn-ea"/>
                          <a:ea typeface="+mn-ea"/>
                        </a:rPr>
                        <a:t>36.2</a:t>
                      </a:r>
                      <a:endParaRPr kumimoji="1" lang="ja-JP" altLang="en-US" sz="1600" b="1" dirty="0">
                        <a:solidFill>
                          <a:schemeClr val="tx1"/>
                        </a:solidFill>
                        <a:latin typeface="+mn-ea"/>
                        <a:ea typeface="+mn-ea"/>
                      </a:endParaRPr>
                    </a:p>
                  </a:txBody>
                  <a:tcPr marR="144000" anchor="ctr">
                    <a:solidFill>
                      <a:srgbClr val="DBEEF4"/>
                    </a:solidFill>
                  </a:tcPr>
                </a:tc>
                <a:tc>
                  <a:txBody>
                    <a:bodyPr/>
                    <a:lstStyle/>
                    <a:p>
                      <a:pPr marL="0" indent="0" algn="r">
                        <a:lnSpc>
                          <a:spcPts val="1700"/>
                        </a:lnSpc>
                      </a:pPr>
                      <a:r>
                        <a:rPr kumimoji="1" lang="en-US" altLang="ja-JP" sz="1600" b="1" dirty="0">
                          <a:solidFill>
                            <a:schemeClr val="tx1"/>
                          </a:solidFill>
                          <a:latin typeface="+mn-ea"/>
                          <a:ea typeface="+mn-ea"/>
                        </a:rPr>
                        <a:t>41.7</a:t>
                      </a:r>
                      <a:endParaRPr kumimoji="1" lang="ja-JP" altLang="en-US" sz="1600" b="1" dirty="0">
                        <a:solidFill>
                          <a:schemeClr val="tx1"/>
                        </a:solidFill>
                        <a:latin typeface="+mn-ea"/>
                        <a:ea typeface="+mn-ea"/>
                      </a:endParaRPr>
                    </a:p>
                  </a:txBody>
                  <a:tcPr marR="144000" anchor="ctr">
                    <a:solidFill>
                      <a:srgbClr val="DBEEF4"/>
                    </a:solidFill>
                  </a:tcPr>
                </a:tc>
                <a:tc>
                  <a:txBody>
                    <a:bodyPr/>
                    <a:lstStyle/>
                    <a:p>
                      <a:pPr algn="ctr"/>
                      <a:endParaRPr kumimoji="1" lang="ja-JP" altLang="en-US" sz="1400" dirty="0"/>
                    </a:p>
                  </a:txBody>
                  <a:tcPr anchor="ctr">
                    <a:solidFill>
                      <a:srgbClr val="DBEEF4"/>
                    </a:solidFill>
                  </a:tcPr>
                </a:tc>
                <a:tc>
                  <a:txBody>
                    <a:bodyPr/>
                    <a:lstStyle/>
                    <a:p>
                      <a:pPr algn="ctr"/>
                      <a:endParaRPr kumimoji="1" lang="ja-JP" altLang="en-US" sz="1400" dirty="0"/>
                    </a:p>
                  </a:txBody>
                  <a:tcPr anchor="ctr">
                    <a:solidFill>
                      <a:srgbClr val="DBEEF4"/>
                    </a:solidFill>
                  </a:tcPr>
                </a:tc>
                <a:extLst>
                  <a:ext uri="{0D108BD9-81ED-4DB2-BD59-A6C34878D82A}">
                    <a16:rowId xmlns:a16="http://schemas.microsoft.com/office/drawing/2014/main" val="8223435"/>
                  </a:ext>
                </a:extLst>
              </a:tr>
              <a:tr h="211177">
                <a:tc>
                  <a:txBody>
                    <a:bodyPr/>
                    <a:lstStyle/>
                    <a:p>
                      <a:pPr marL="0" indent="0" algn="ctr"/>
                      <a:r>
                        <a:rPr kumimoji="1" lang="ja-JP" altLang="en-US" sz="1400" dirty="0"/>
                        <a:t>２</a:t>
                      </a:r>
                    </a:p>
                  </a:txBody>
                  <a:tcPr anchor="ctr">
                    <a:solidFill>
                      <a:srgbClr val="DBEEF4"/>
                    </a:solidFill>
                  </a:tcPr>
                </a:tc>
                <a:tc>
                  <a:txBody>
                    <a:bodyPr/>
                    <a:lstStyle/>
                    <a:p>
                      <a:pPr algn="just"/>
                      <a:r>
                        <a:rPr kumimoji="1" lang="ja-JP" altLang="en-US" sz="1100" dirty="0"/>
                        <a:t>条件①、②を満たしているもののうち、条件②については、</a:t>
                      </a:r>
                      <a:r>
                        <a:rPr kumimoji="1" lang="en-US" altLang="ja-JP" sz="1100" dirty="0"/>
                        <a:t>b</a:t>
                      </a:r>
                      <a:r>
                        <a:rPr kumimoji="1" lang="ja-JP" altLang="en-US" sz="1100" dirty="0"/>
                        <a:t>を書いているもの</a:t>
                      </a:r>
                    </a:p>
                  </a:txBody>
                  <a:tcPr anchor="ctr">
                    <a:solidFill>
                      <a:srgbClr val="DBEE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DBEEF4"/>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10.1</a:t>
                      </a:r>
                      <a:endParaRPr kumimoji="1" lang="ja-JP" altLang="en-US" sz="1600" b="1" dirty="0">
                        <a:solidFill>
                          <a:schemeClr val="tx1"/>
                        </a:solidFill>
                        <a:latin typeface="+mn-ea"/>
                        <a:ea typeface="+mn-ea"/>
                      </a:endParaRPr>
                    </a:p>
                  </a:txBody>
                  <a:tcPr marR="144000" anchor="ctr">
                    <a:solidFill>
                      <a:srgbClr val="DBEEF4"/>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10.3</a:t>
                      </a:r>
                      <a:endParaRPr kumimoji="1" lang="ja-JP" altLang="en-US" sz="1600" b="1" dirty="0">
                        <a:solidFill>
                          <a:schemeClr val="tx1"/>
                        </a:solidFill>
                        <a:latin typeface="+mn-ea"/>
                        <a:ea typeface="+mn-ea"/>
                      </a:endParaRPr>
                    </a:p>
                  </a:txBody>
                  <a:tcPr marR="144000" anchor="ctr">
                    <a:solidFill>
                      <a:srgbClr val="DBEEF4"/>
                    </a:solidFill>
                  </a:tcPr>
                </a:tc>
                <a:tc>
                  <a:txBody>
                    <a:bodyPr/>
                    <a:lstStyle/>
                    <a:p>
                      <a:pPr algn="ctr"/>
                      <a:endParaRPr kumimoji="1" lang="ja-JP" altLang="en-US" sz="1400" dirty="0"/>
                    </a:p>
                  </a:txBody>
                  <a:tcPr anchor="ctr">
                    <a:solidFill>
                      <a:srgbClr val="DBEEF4"/>
                    </a:solidFill>
                  </a:tcPr>
                </a:tc>
                <a:tc>
                  <a:txBody>
                    <a:bodyPr/>
                    <a:lstStyle/>
                    <a:p>
                      <a:pPr algn="ctr"/>
                      <a:endParaRPr kumimoji="1" lang="ja-JP" altLang="en-US" sz="1400" dirty="0"/>
                    </a:p>
                  </a:txBody>
                  <a:tcPr anchor="ctr">
                    <a:solidFill>
                      <a:srgbClr val="DBEEF4"/>
                    </a:solidFill>
                  </a:tcPr>
                </a:tc>
                <a:extLst>
                  <a:ext uri="{0D108BD9-81ED-4DB2-BD59-A6C34878D82A}">
                    <a16:rowId xmlns:a16="http://schemas.microsoft.com/office/drawing/2014/main" val="219737149"/>
                  </a:ext>
                </a:extLst>
              </a:tr>
              <a:tr h="192841">
                <a:tc>
                  <a:txBody>
                    <a:bodyPr/>
                    <a:lstStyle/>
                    <a:p>
                      <a:pPr algn="ctr"/>
                      <a:r>
                        <a:rPr kumimoji="1" lang="ja-JP" altLang="en-US" sz="1400" dirty="0"/>
                        <a:t>３</a:t>
                      </a:r>
                    </a:p>
                  </a:txBody>
                  <a:tcPr anchor="ctr">
                    <a:solidFill>
                      <a:srgbClr val="DBEEF4"/>
                    </a:solidFill>
                  </a:tcPr>
                </a:tc>
                <a:tc>
                  <a:txBody>
                    <a:bodyPr/>
                    <a:lstStyle/>
                    <a:p>
                      <a:pPr algn="just"/>
                      <a:r>
                        <a:rPr kumimoji="1" lang="ja-JP" altLang="en-US" sz="1100" dirty="0"/>
                        <a:t>条件①、②を満たしているもののうち、条件②については、ｃを書いているもの</a:t>
                      </a:r>
                    </a:p>
                  </a:txBody>
                  <a:tcPr anchor="ctr">
                    <a:solidFill>
                      <a:srgbClr val="DBEE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DBEEF4"/>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10.0</a:t>
                      </a:r>
                    </a:p>
                  </a:txBody>
                  <a:tcPr marR="144000" anchor="ctr">
                    <a:solidFill>
                      <a:srgbClr val="DBEEF4"/>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 9.9</a:t>
                      </a:r>
                    </a:p>
                  </a:txBody>
                  <a:tcPr marR="144000" anchor="ctr">
                    <a:solidFill>
                      <a:srgbClr val="DBEEF4"/>
                    </a:solidFill>
                  </a:tcPr>
                </a:tc>
                <a:tc>
                  <a:txBody>
                    <a:bodyPr/>
                    <a:lstStyle/>
                    <a:p>
                      <a:pPr algn="ctr"/>
                      <a:endParaRPr kumimoji="1" lang="ja-JP" altLang="en-US" sz="1400" dirty="0"/>
                    </a:p>
                  </a:txBody>
                  <a:tcPr anchor="ctr">
                    <a:solidFill>
                      <a:srgbClr val="DBEEF4"/>
                    </a:solidFill>
                  </a:tcPr>
                </a:tc>
                <a:tc>
                  <a:txBody>
                    <a:bodyPr/>
                    <a:lstStyle/>
                    <a:p>
                      <a:pPr algn="ctr"/>
                      <a:endParaRPr kumimoji="1" lang="ja-JP" altLang="en-US" sz="1400" dirty="0"/>
                    </a:p>
                  </a:txBody>
                  <a:tcPr anchor="ctr">
                    <a:solidFill>
                      <a:srgbClr val="DBEEF4"/>
                    </a:solidFill>
                  </a:tcPr>
                </a:tc>
                <a:extLst>
                  <a:ext uri="{0D108BD9-81ED-4DB2-BD59-A6C34878D82A}">
                    <a16:rowId xmlns:a16="http://schemas.microsoft.com/office/drawing/2014/main" val="1580398011"/>
                  </a:ext>
                </a:extLst>
              </a:tr>
              <a:tr h="211177">
                <a:tc>
                  <a:txBody>
                    <a:bodyPr/>
                    <a:lstStyle/>
                    <a:p>
                      <a:pPr algn="ctr"/>
                      <a:r>
                        <a:rPr kumimoji="1" lang="ja-JP" altLang="en-US" sz="1400" dirty="0"/>
                        <a:t>４</a:t>
                      </a:r>
                    </a:p>
                  </a:txBody>
                  <a:tcPr anchor="ctr">
                    <a:solidFill>
                      <a:srgbClr val="FDEADA"/>
                    </a:solidFill>
                  </a:tcPr>
                </a:tc>
                <a:tc>
                  <a:txBody>
                    <a:bodyPr/>
                    <a:lstStyle/>
                    <a:p>
                      <a:pPr algn="just"/>
                      <a:r>
                        <a:rPr kumimoji="1" lang="ja-JP" altLang="en-US" sz="1100" dirty="0"/>
                        <a:t>条件①は満たしているが、条件②は満たしていないもの</a:t>
                      </a:r>
                    </a:p>
                  </a:txBody>
                  <a:tcPr anchor="ctr">
                    <a:solidFill>
                      <a:srgbClr val="FDEA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rgbClr val="FDEADA"/>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 9.9</a:t>
                      </a:r>
                    </a:p>
                  </a:txBody>
                  <a:tcPr marR="144000" anchor="ctr">
                    <a:solidFill>
                      <a:srgbClr val="FDEADA"/>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10.3</a:t>
                      </a:r>
                    </a:p>
                  </a:txBody>
                  <a:tcPr marR="144000" marT="0" marB="0" anchor="ctr">
                    <a:solidFill>
                      <a:srgbClr val="FDEADA"/>
                    </a:solidFill>
                  </a:tcPr>
                </a:tc>
                <a:tc>
                  <a:txBody>
                    <a:bodyPr/>
                    <a:lstStyle/>
                    <a:p>
                      <a:pPr algn="ctr"/>
                      <a:endParaRPr kumimoji="1" lang="ja-JP" altLang="en-US" sz="1400" dirty="0"/>
                    </a:p>
                  </a:txBody>
                  <a:tcPr anchor="ctr">
                    <a:solidFill>
                      <a:srgbClr val="FDEADA"/>
                    </a:solidFill>
                  </a:tcPr>
                </a:tc>
                <a:tc>
                  <a:txBody>
                    <a:bodyPr/>
                    <a:lstStyle/>
                    <a:p>
                      <a:pPr algn="ctr"/>
                      <a:endParaRPr kumimoji="1" lang="ja-JP" altLang="en-US" sz="1400" dirty="0"/>
                    </a:p>
                  </a:txBody>
                  <a:tcPr anchor="ctr">
                    <a:solidFill>
                      <a:srgbClr val="FDEADA"/>
                    </a:solidFill>
                  </a:tcPr>
                </a:tc>
                <a:extLst>
                  <a:ext uri="{0D108BD9-81ED-4DB2-BD59-A6C34878D82A}">
                    <a16:rowId xmlns:a16="http://schemas.microsoft.com/office/drawing/2014/main" val="3730291628"/>
                  </a:ext>
                </a:extLst>
              </a:tr>
              <a:tr h="211177">
                <a:tc>
                  <a:txBody>
                    <a:bodyPr/>
                    <a:lstStyle/>
                    <a:p>
                      <a:pPr algn="ctr"/>
                      <a:r>
                        <a:rPr kumimoji="1" lang="ja-JP" altLang="en-US" sz="1400" dirty="0">
                          <a:latin typeface="+mj-ea"/>
                          <a:ea typeface="+mj-ea"/>
                        </a:rPr>
                        <a:t>５</a:t>
                      </a:r>
                    </a:p>
                  </a:txBody>
                  <a:tcPr anchor="ctr">
                    <a:solidFill>
                      <a:srgbClr val="FDEADA"/>
                    </a:solidFill>
                  </a:tcPr>
                </a:tc>
                <a:tc>
                  <a:txBody>
                    <a:bodyPr/>
                    <a:lstStyle/>
                    <a:p>
                      <a:pPr algn="just"/>
                      <a:r>
                        <a:rPr kumimoji="1" lang="ja-JP" altLang="en-US" sz="1100" dirty="0"/>
                        <a:t>条件②は満たしているが、条件①は満たしていないもの</a:t>
                      </a:r>
                    </a:p>
                  </a:txBody>
                  <a:tcPr anchor="ctr">
                    <a:solidFill>
                      <a:srgbClr val="FDEADA"/>
                    </a:solidFill>
                  </a:tcPr>
                </a:tc>
                <a:tc>
                  <a:txBody>
                    <a:bodyPr/>
                    <a:lstStyle/>
                    <a:p>
                      <a:pPr algn="ctr"/>
                      <a:endParaRPr kumimoji="1" lang="ja-JP" altLang="en-US" sz="1400" dirty="0"/>
                    </a:p>
                  </a:txBody>
                  <a:tcPr anchor="ctr">
                    <a:solidFill>
                      <a:srgbClr val="FDEADA"/>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10.3</a:t>
                      </a:r>
                    </a:p>
                  </a:txBody>
                  <a:tcPr marR="144000" anchor="ctr">
                    <a:solidFill>
                      <a:srgbClr val="FDEADA"/>
                    </a:solidFill>
                  </a:tcP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 9.8</a:t>
                      </a:r>
                    </a:p>
                  </a:txBody>
                  <a:tcPr marR="144000" anchor="ctr">
                    <a:solidFill>
                      <a:srgbClr val="FDEADA"/>
                    </a:solidFill>
                  </a:tcPr>
                </a:tc>
                <a:tc>
                  <a:txBody>
                    <a:bodyPr/>
                    <a:lstStyle/>
                    <a:p>
                      <a:pPr algn="ctr"/>
                      <a:endParaRPr kumimoji="1" lang="ja-JP" altLang="en-US" sz="1400" dirty="0"/>
                    </a:p>
                  </a:txBody>
                  <a:tcPr anchor="ctr">
                    <a:solidFill>
                      <a:srgbClr val="FDEADA"/>
                    </a:solidFill>
                  </a:tcPr>
                </a:tc>
                <a:tc>
                  <a:txBody>
                    <a:bodyPr/>
                    <a:lstStyle/>
                    <a:p>
                      <a:pPr algn="ctr"/>
                      <a:endParaRPr kumimoji="1" lang="ja-JP" altLang="en-US" sz="1400" dirty="0"/>
                    </a:p>
                  </a:txBody>
                  <a:tcPr anchor="ctr">
                    <a:solidFill>
                      <a:srgbClr val="FDEADA"/>
                    </a:solidFill>
                  </a:tcPr>
                </a:tc>
                <a:extLst>
                  <a:ext uri="{0D108BD9-81ED-4DB2-BD59-A6C34878D82A}">
                    <a16:rowId xmlns:a16="http://schemas.microsoft.com/office/drawing/2014/main" val="2540675280"/>
                  </a:ext>
                </a:extLst>
              </a:tr>
              <a:tr h="211177">
                <a:tc>
                  <a:txBody>
                    <a:bodyPr/>
                    <a:lstStyle/>
                    <a:p>
                      <a:pPr algn="ctr"/>
                      <a:r>
                        <a:rPr kumimoji="1" lang="en-US" altLang="ja-JP" sz="1400" dirty="0">
                          <a:latin typeface="+mj-ea"/>
                          <a:ea typeface="+mj-ea"/>
                        </a:rPr>
                        <a:t>99</a:t>
                      </a:r>
                      <a:endParaRPr kumimoji="1" lang="ja-JP" altLang="en-US" sz="1400" dirty="0">
                        <a:latin typeface="+mj-ea"/>
                        <a:ea typeface="+mj-ea"/>
                      </a:endParaRPr>
                    </a:p>
                  </a:txBody>
                  <a:tcPr anchor="ctr"/>
                </a:tc>
                <a:tc>
                  <a:txBody>
                    <a:bodyPr/>
                    <a:lstStyle/>
                    <a:p>
                      <a:pPr algn="just"/>
                      <a:r>
                        <a:rPr kumimoji="1" lang="ja-JP" altLang="en-US" sz="1100" dirty="0"/>
                        <a:t>上記以外の解答</a:t>
                      </a:r>
                    </a:p>
                  </a:txBody>
                  <a:tcPr anchor="ctr"/>
                </a:tc>
                <a:tc>
                  <a:txBody>
                    <a:bodyPr/>
                    <a:lstStyle/>
                    <a:p>
                      <a:pPr algn="ctr"/>
                      <a:endParaRPr kumimoji="1" lang="ja-JP" altLang="en-US" sz="1400" dirty="0"/>
                    </a:p>
                  </a:txBody>
                  <a:tcPr anchor="ct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 7.3</a:t>
                      </a:r>
                    </a:p>
                  </a:txBody>
                  <a:tcPr marR="144000" anchor="ctr"/>
                </a:tc>
                <a:tc>
                  <a:txBody>
                    <a:bodyPr/>
                    <a:lstStyle/>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600" b="1" dirty="0">
                          <a:solidFill>
                            <a:schemeClr val="tx1"/>
                          </a:solidFill>
                          <a:latin typeface="+mn-ea"/>
                          <a:ea typeface="+mn-ea"/>
                        </a:rPr>
                        <a:t> 6.9</a:t>
                      </a:r>
                    </a:p>
                  </a:txBody>
                  <a:tcPr marR="144000"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3760873657"/>
                  </a:ext>
                </a:extLst>
              </a:tr>
              <a:tr h="231531">
                <a:tc>
                  <a:txBody>
                    <a:bodyPr/>
                    <a:lstStyle/>
                    <a:p>
                      <a:pPr algn="ctr"/>
                      <a:r>
                        <a:rPr kumimoji="1" lang="ja-JP" altLang="en-US" sz="1400" dirty="0"/>
                        <a:t>０</a:t>
                      </a:r>
                    </a:p>
                  </a:txBody>
                  <a:tcPr anchor="ctr">
                    <a:solidFill>
                      <a:srgbClr val="F2DCDB"/>
                    </a:solidFill>
                  </a:tcPr>
                </a:tc>
                <a:tc>
                  <a:txBody>
                    <a:bodyPr/>
                    <a:lstStyle/>
                    <a:p>
                      <a:pPr algn="just"/>
                      <a:r>
                        <a:rPr kumimoji="1" lang="ja-JP" altLang="en-US" sz="1100" dirty="0"/>
                        <a:t>無解答</a:t>
                      </a:r>
                    </a:p>
                  </a:txBody>
                  <a:tcPr anchor="ctr">
                    <a:solidFill>
                      <a:srgbClr val="F2DCDB"/>
                    </a:solidFill>
                  </a:tcPr>
                </a:tc>
                <a:tc>
                  <a:txBody>
                    <a:bodyPr/>
                    <a:lstStyle/>
                    <a:p>
                      <a:pPr algn="ctr"/>
                      <a:endParaRPr kumimoji="1" lang="ja-JP" altLang="en-US" sz="1400" dirty="0"/>
                    </a:p>
                  </a:txBody>
                  <a:tcPr anchor="ctr">
                    <a:solidFill>
                      <a:srgbClr val="F2DCDB"/>
                    </a:solidFill>
                  </a:tcPr>
                </a:tc>
                <a:tc>
                  <a:txBody>
                    <a:bodyPr/>
                    <a:lstStyle/>
                    <a:p>
                      <a:pPr algn="r">
                        <a:lnSpc>
                          <a:spcPts val="1700"/>
                        </a:lnSpc>
                      </a:pPr>
                      <a:r>
                        <a:rPr kumimoji="1" lang="en-US" altLang="ja-JP" sz="1600" b="1" dirty="0">
                          <a:solidFill>
                            <a:schemeClr val="tx1"/>
                          </a:solidFill>
                          <a:latin typeface="+mn-ea"/>
                          <a:ea typeface="+mn-ea"/>
                        </a:rPr>
                        <a:t>16.2</a:t>
                      </a:r>
                      <a:endParaRPr kumimoji="1" lang="ja-JP" altLang="en-US" sz="1600" b="1" dirty="0">
                        <a:solidFill>
                          <a:schemeClr val="tx1"/>
                        </a:solidFill>
                        <a:latin typeface="+mn-ea"/>
                        <a:ea typeface="+mn-ea"/>
                      </a:endParaRPr>
                    </a:p>
                  </a:txBody>
                  <a:tcPr marR="144000" anchor="ctr">
                    <a:solidFill>
                      <a:srgbClr val="F2DCDB"/>
                    </a:solidFill>
                  </a:tcPr>
                </a:tc>
                <a:tc>
                  <a:txBody>
                    <a:bodyPr/>
                    <a:lstStyle/>
                    <a:p>
                      <a:pPr algn="r">
                        <a:lnSpc>
                          <a:spcPts val="1700"/>
                        </a:lnSpc>
                      </a:pPr>
                      <a:r>
                        <a:rPr kumimoji="1" lang="en-US" altLang="ja-JP" sz="1600" b="1" dirty="0">
                          <a:solidFill>
                            <a:schemeClr val="tx1"/>
                          </a:solidFill>
                          <a:latin typeface="+mn-ea"/>
                          <a:ea typeface="+mn-ea"/>
                        </a:rPr>
                        <a:t>11.2</a:t>
                      </a:r>
                      <a:endParaRPr kumimoji="1" lang="ja-JP" altLang="en-US" sz="1600" b="1" dirty="0">
                        <a:solidFill>
                          <a:schemeClr val="tx1"/>
                        </a:solidFill>
                        <a:latin typeface="+mn-ea"/>
                        <a:ea typeface="+mn-ea"/>
                      </a:endParaRPr>
                    </a:p>
                  </a:txBody>
                  <a:tcPr marR="144000" anchor="ctr">
                    <a:solidFill>
                      <a:srgbClr val="F2DCDB"/>
                    </a:solidFill>
                  </a:tcPr>
                </a:tc>
                <a:tc>
                  <a:txBody>
                    <a:bodyPr/>
                    <a:lstStyle/>
                    <a:p>
                      <a:pPr algn="ctr"/>
                      <a:endParaRPr kumimoji="1" lang="ja-JP" altLang="en-US" sz="1400" dirty="0"/>
                    </a:p>
                  </a:txBody>
                  <a:tcPr anchor="ctr">
                    <a:solidFill>
                      <a:srgbClr val="F2DCDB"/>
                    </a:solidFill>
                  </a:tcPr>
                </a:tc>
                <a:tc>
                  <a:txBody>
                    <a:bodyPr/>
                    <a:lstStyle/>
                    <a:p>
                      <a:pPr algn="ctr"/>
                      <a:endParaRPr kumimoji="1" lang="ja-JP" altLang="en-US" sz="1400" dirty="0"/>
                    </a:p>
                  </a:txBody>
                  <a:tcPr anchor="ctr">
                    <a:solidFill>
                      <a:srgbClr val="F2DCDB"/>
                    </a:solidFill>
                  </a:tcPr>
                </a:tc>
                <a:extLst>
                  <a:ext uri="{0D108BD9-81ED-4DB2-BD59-A6C34878D82A}">
                    <a16:rowId xmlns:a16="http://schemas.microsoft.com/office/drawing/2014/main" val="333400974"/>
                  </a:ext>
                </a:extLst>
              </a:tr>
            </a:tbl>
          </a:graphicData>
        </a:graphic>
      </p:graphicFrame>
      <p:sp>
        <p:nvSpPr>
          <p:cNvPr id="17" name="四角形: 角を丸くする 16">
            <a:extLst>
              <a:ext uri="{FF2B5EF4-FFF2-40B4-BE49-F238E27FC236}">
                <a16:creationId xmlns:a16="http://schemas.microsoft.com/office/drawing/2014/main" id="{DC073BDB-CB15-9632-F0A4-E30DAB882299}"/>
              </a:ext>
            </a:extLst>
          </p:cNvPr>
          <p:cNvSpPr/>
          <p:nvPr/>
        </p:nvSpPr>
        <p:spPr>
          <a:xfrm>
            <a:off x="138447" y="4286307"/>
            <a:ext cx="936104"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lIns="0" tIns="108000" rIns="0"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2BA4F405-0081-144F-40F7-BE2AA114A35C}"/>
              </a:ext>
            </a:extLst>
          </p:cNvPr>
          <p:cNvSpPr txBox="1">
            <a:spLocks/>
          </p:cNvSpPr>
          <p:nvPr/>
        </p:nvSpPr>
        <p:spPr>
          <a:xfrm>
            <a:off x="-36512" y="4349"/>
            <a:ext cx="9180512" cy="646184"/>
          </a:xfrm>
          <a:prstGeom prst="rect">
            <a:avLst/>
          </a:prstGeom>
          <a:solidFill>
            <a:srgbClr val="002060"/>
          </a:solidFill>
        </p:spPr>
        <p:txBody>
          <a:bodyPr vert="horz" wrap="square" lIns="91440" tIns="144000" rIns="9144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三（２）　 解答類型分析シート</a:t>
            </a:r>
          </a:p>
        </p:txBody>
      </p:sp>
      <p:sp>
        <p:nvSpPr>
          <p:cNvPr id="12" name="矢印: 右 11">
            <a:extLst>
              <a:ext uri="{FF2B5EF4-FFF2-40B4-BE49-F238E27FC236}">
                <a16:creationId xmlns:a16="http://schemas.microsoft.com/office/drawing/2014/main" id="{B7EDDF95-3775-2B1C-9E30-4F8D8AEC1EA9}"/>
              </a:ext>
            </a:extLst>
          </p:cNvPr>
          <p:cNvSpPr/>
          <p:nvPr/>
        </p:nvSpPr>
        <p:spPr>
          <a:xfrm>
            <a:off x="1110744" y="4709747"/>
            <a:ext cx="594063"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 name="吹き出し: 角を丸めた四角形 2">
            <a:extLst>
              <a:ext uri="{FF2B5EF4-FFF2-40B4-BE49-F238E27FC236}">
                <a16:creationId xmlns:a16="http://schemas.microsoft.com/office/drawing/2014/main" id="{EB8F0EBC-5941-5691-9A80-7F17BC3B00E6}"/>
              </a:ext>
            </a:extLst>
          </p:cNvPr>
          <p:cNvSpPr/>
          <p:nvPr/>
        </p:nvSpPr>
        <p:spPr>
          <a:xfrm>
            <a:off x="683568" y="6314184"/>
            <a:ext cx="7179460" cy="451671"/>
          </a:xfrm>
          <a:prstGeom prst="wedgeRoundRectCallout">
            <a:avLst>
              <a:gd name="adj1" fmla="val 53996"/>
              <a:gd name="adj2" fmla="val 34240"/>
              <a:gd name="adj3" fmla="val 16667"/>
            </a:avLst>
          </a:prstGeom>
        </p:spPr>
        <p:style>
          <a:lnRef idx="2">
            <a:schemeClr val="accent6"/>
          </a:lnRef>
          <a:fillRef idx="1">
            <a:schemeClr val="lt1"/>
          </a:fillRef>
          <a:effectRef idx="0">
            <a:schemeClr val="accent6"/>
          </a:effectRef>
          <a:fontRef idx="minor">
            <a:schemeClr val="dk1"/>
          </a:fontRef>
        </p:style>
        <p:txBody>
          <a:bodyPr tIns="108000" rtlCol="0" anchor="ctr"/>
          <a:lstStyle/>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無解答の理由を「時間がなかった」で済ませるのではなく、解答する時間が</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あったならば児童は何につまずきそうなのかまで分析すると効果的です。</a:t>
            </a:r>
          </a:p>
        </p:txBody>
      </p:sp>
      <p:sp>
        <p:nvSpPr>
          <p:cNvPr id="5" name="吹き出し: 角を丸めた四角形 4">
            <a:extLst>
              <a:ext uri="{FF2B5EF4-FFF2-40B4-BE49-F238E27FC236}">
                <a16:creationId xmlns:a16="http://schemas.microsoft.com/office/drawing/2014/main" id="{39AB4C24-9BF3-5E1D-AB1E-9A8CE6446E08}"/>
              </a:ext>
            </a:extLst>
          </p:cNvPr>
          <p:cNvSpPr/>
          <p:nvPr/>
        </p:nvSpPr>
        <p:spPr>
          <a:xfrm>
            <a:off x="5614634" y="524604"/>
            <a:ext cx="3463304" cy="292896"/>
          </a:xfrm>
          <a:prstGeom prst="wedgeRoundRectCallout">
            <a:avLst>
              <a:gd name="adj1" fmla="val 30934"/>
              <a:gd name="adj2" fmla="val 7400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自校の反応率と人数を入力してみましょう。</a:t>
            </a:r>
          </a:p>
        </p:txBody>
      </p:sp>
      <p:sp>
        <p:nvSpPr>
          <p:cNvPr id="4" name="正方形/長方形 3">
            <a:extLst>
              <a:ext uri="{FF2B5EF4-FFF2-40B4-BE49-F238E27FC236}">
                <a16:creationId xmlns:a16="http://schemas.microsoft.com/office/drawing/2014/main" id="{1D5D7CD7-3BC9-9585-0FEC-0EB742D5A404}"/>
              </a:ext>
            </a:extLst>
          </p:cNvPr>
          <p:cNvSpPr/>
          <p:nvPr/>
        </p:nvSpPr>
        <p:spPr>
          <a:xfrm>
            <a:off x="2180408" y="155330"/>
            <a:ext cx="360040" cy="38350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B7B8139F-79FA-796A-B741-EAC14F6D23CE}"/>
              </a:ext>
            </a:extLst>
          </p:cNvPr>
          <p:cNvSpPr/>
          <p:nvPr/>
        </p:nvSpPr>
        <p:spPr>
          <a:xfrm>
            <a:off x="1741000" y="4257147"/>
            <a:ext cx="7331510" cy="414832"/>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pic>
        <p:nvPicPr>
          <p:cNvPr id="6" name="Picture 6" descr="女性教師のイラスト（職業）">
            <a:extLst>
              <a:ext uri="{FF2B5EF4-FFF2-40B4-BE49-F238E27FC236}">
                <a16:creationId xmlns:a16="http://schemas.microsoft.com/office/drawing/2014/main" id="{C7E1F3B8-AC07-2378-DD98-A91E501328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13755" y="6173875"/>
            <a:ext cx="803144" cy="7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86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2749</Words>
  <Application>Microsoft Office PowerPoint</Application>
  <PresentationFormat>画面に合わせる (4:3)</PresentationFormat>
  <Paragraphs>265</Paragraphs>
  <Slides>10</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ＭＳ ゴシック</vt:lpstr>
      <vt:lpstr>UD デジタル 教科書体 NK-R</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2025-07-31T00:14:06Z</dcterms:created>
  <dcterms:modified xsi:type="dcterms:W3CDTF">2025-07-31T00:14:19Z</dcterms:modified>
</cp:coreProperties>
</file>