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handoutMasterIdLst>
    <p:handoutMasterId r:id="rId11"/>
  </p:handoutMasterIdLst>
  <p:sldIdLst>
    <p:sldId id="829" r:id="rId2"/>
    <p:sldId id="830" r:id="rId3"/>
    <p:sldId id="845" r:id="rId4"/>
    <p:sldId id="846" r:id="rId5"/>
    <p:sldId id="847" r:id="rId6"/>
    <p:sldId id="831" r:id="rId7"/>
    <p:sldId id="832" r:id="rId8"/>
    <p:sldId id="833" r:id="rId9"/>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CCCC"/>
    <a:srgbClr val="008000"/>
    <a:srgbClr val="00FF00"/>
    <a:srgbClr val="FF6600"/>
    <a:srgbClr val="66FFFF"/>
    <a:srgbClr val="FFCCFF"/>
    <a:srgbClr val="FF99FF"/>
    <a:srgbClr val="33CC33"/>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67" autoAdjust="0"/>
    <p:restoredTop sz="88201" autoAdjust="0"/>
  </p:normalViewPr>
  <p:slideViewPr>
    <p:cSldViewPr>
      <p:cViewPr varScale="1">
        <p:scale>
          <a:sx n="81" d="100"/>
          <a:sy n="81" d="100"/>
        </p:scale>
        <p:origin x="1468" y="56"/>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2604"/>
    </p:cViewPr>
  </p:sorterViewPr>
  <p:notesViewPr>
    <p:cSldViewPr>
      <p:cViewPr varScale="1">
        <p:scale>
          <a:sx n="67" d="100"/>
          <a:sy n="67" d="100"/>
        </p:scale>
        <p:origin x="2916"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45659" cy="496332"/>
          </a:xfrm>
          <a:prstGeom prst="rect">
            <a:avLst/>
          </a:prstGeom>
        </p:spPr>
        <p:txBody>
          <a:bodyPr vert="horz" lIns="91371" tIns="45687" rIns="91371" bIns="45687" rtlCol="0"/>
          <a:lstStyle>
            <a:lvl1pPr algn="l">
              <a:defRPr sz="1200"/>
            </a:lvl1pPr>
          </a:lstStyle>
          <a:p>
            <a:endParaRPr kumimoji="1" lang="ja-JP" altLang="en-US" dirty="0"/>
          </a:p>
        </p:txBody>
      </p:sp>
    </p:spTree>
    <p:extLst>
      <p:ext uri="{BB962C8B-B14F-4D97-AF65-F5344CB8AC3E}">
        <p14:creationId xmlns:p14="http://schemas.microsoft.com/office/powerpoint/2010/main" val="7266640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45659" cy="496332"/>
          </a:xfrm>
          <a:prstGeom prst="rect">
            <a:avLst/>
          </a:prstGeom>
        </p:spPr>
        <p:txBody>
          <a:bodyPr vert="horz" lIns="91371" tIns="45687" rIns="91371" bIns="4568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1"/>
            <a:ext cx="2945659" cy="496332"/>
          </a:xfrm>
          <a:prstGeom prst="rect">
            <a:avLst/>
          </a:prstGeom>
        </p:spPr>
        <p:txBody>
          <a:bodyPr vert="horz" lIns="91371" tIns="45687" rIns="91371" bIns="45687" rtlCol="0"/>
          <a:lstStyle>
            <a:lvl1pPr algn="r">
              <a:defRPr sz="1200"/>
            </a:lvl1pPr>
          </a:lstStyle>
          <a:p>
            <a:fld id="{9733562D-1299-48A2-BD81-91D7B5205E3A}"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371" tIns="45687" rIns="91371" bIns="45687" rtlCol="0" anchor="ctr"/>
          <a:lstStyle/>
          <a:p>
            <a:endParaRPr lang="ja-JP" altLang="en-US"/>
          </a:p>
        </p:txBody>
      </p:sp>
      <p:sp>
        <p:nvSpPr>
          <p:cNvPr id="5" name="ノート プレースホルダー 4"/>
          <p:cNvSpPr>
            <a:spLocks noGrp="1"/>
          </p:cNvSpPr>
          <p:nvPr>
            <p:ph type="body" sz="quarter" idx="3"/>
          </p:nvPr>
        </p:nvSpPr>
        <p:spPr>
          <a:xfrm>
            <a:off x="679768" y="4715159"/>
            <a:ext cx="5438140" cy="4466987"/>
          </a:xfrm>
          <a:prstGeom prst="rect">
            <a:avLst/>
          </a:prstGeom>
        </p:spPr>
        <p:txBody>
          <a:bodyPr vert="horz" lIns="91371" tIns="45687" rIns="91371" bIns="4568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28586"/>
            <a:ext cx="2945659" cy="496332"/>
          </a:xfrm>
          <a:prstGeom prst="rect">
            <a:avLst/>
          </a:prstGeom>
        </p:spPr>
        <p:txBody>
          <a:bodyPr vert="horz" lIns="91371" tIns="45687" rIns="91371" bIns="4568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28586"/>
            <a:ext cx="2945659" cy="496332"/>
          </a:xfrm>
          <a:prstGeom prst="rect">
            <a:avLst/>
          </a:prstGeom>
        </p:spPr>
        <p:txBody>
          <a:bodyPr vert="horz" lIns="91371" tIns="45687" rIns="91371" bIns="45687" rtlCol="0" anchor="b"/>
          <a:lstStyle>
            <a:lvl1pPr algn="r">
              <a:defRPr sz="1200"/>
            </a:lvl1pPr>
          </a:lstStyle>
          <a:p>
            <a:fld id="{58395BCB-1F8F-4B91-8FA2-45D8F81DAB3A}" type="slidenum">
              <a:rPr kumimoji="1" lang="ja-JP" altLang="en-US" smtClean="0"/>
              <a:t>‹#›</a:t>
            </a:fld>
            <a:endParaRPr kumimoji="1" lang="ja-JP" altLang="en-US"/>
          </a:p>
        </p:txBody>
      </p:sp>
    </p:spTree>
    <p:extLst>
      <p:ext uri="{BB962C8B-B14F-4D97-AF65-F5344CB8AC3E}">
        <p14:creationId xmlns:p14="http://schemas.microsoft.com/office/powerpoint/2010/main" val="46145692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Tree>
    <p:extLst>
      <p:ext uri="{BB962C8B-B14F-4D97-AF65-F5344CB8AC3E}">
        <p14:creationId xmlns:p14="http://schemas.microsoft.com/office/powerpoint/2010/main" val="2769237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ECE8F-2368-9CC2-D54D-6B08ACF0352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7743AD-2676-C60D-9CF3-36C454BEE0D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D4C6598-ABDB-7DF5-2D5A-05EB82919F5D}"/>
              </a:ext>
            </a:extLst>
          </p:cNvPr>
          <p:cNvSpPr>
            <a:spLocks noGrp="1"/>
          </p:cNvSpPr>
          <p:nvPr>
            <p:ph type="body" idx="1"/>
          </p:nvPr>
        </p:nvSpPr>
        <p:spPr/>
        <p:txBody>
          <a:bodyPr/>
          <a:lstStyle/>
          <a:p>
            <a:endParaRPr lang="en-US" altLang="ja-JP" dirty="0"/>
          </a:p>
        </p:txBody>
      </p:sp>
    </p:spTree>
    <p:extLst>
      <p:ext uri="{BB962C8B-B14F-4D97-AF65-F5344CB8AC3E}">
        <p14:creationId xmlns:p14="http://schemas.microsoft.com/office/powerpoint/2010/main" val="3216682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57F05-A548-773D-370E-B854670185E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6568B21-8ED1-DE28-BB03-CD519978BC0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5AB2538-F827-B3FA-9705-0224FAD5E62A}"/>
              </a:ext>
            </a:extLst>
          </p:cNvPr>
          <p:cNvSpPr>
            <a:spLocks noGrp="1"/>
          </p:cNvSpPr>
          <p:nvPr>
            <p:ph type="body" idx="1"/>
          </p:nvPr>
        </p:nvSpPr>
        <p:spPr/>
        <p:txBody>
          <a:bodyPr/>
          <a:lstStyle/>
          <a:p>
            <a:pPr defTabSz="913027"/>
            <a:endParaRPr lang="ja-JP" altLang="en-US" dirty="0"/>
          </a:p>
        </p:txBody>
      </p:sp>
      <p:sp>
        <p:nvSpPr>
          <p:cNvPr id="4" name="スライド番号プレースホルダー 3">
            <a:extLst>
              <a:ext uri="{FF2B5EF4-FFF2-40B4-BE49-F238E27FC236}">
                <a16:creationId xmlns:a16="http://schemas.microsoft.com/office/drawing/2014/main" id="{764773C8-B04A-EF36-D5FB-40829A90E50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395BCB-1F8F-4B91-8FA2-45D8F81DAB3A}"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433576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20405-9EE8-7FF9-821B-25DD15745C2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69A2B50-8421-20DE-41B8-194AF2413DC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70703E3-3A50-FB77-361E-222A1214C21C}"/>
              </a:ext>
            </a:extLst>
          </p:cNvPr>
          <p:cNvSpPr>
            <a:spLocks noGrp="1"/>
          </p:cNvSpPr>
          <p:nvPr>
            <p:ph type="body" idx="1"/>
          </p:nvPr>
        </p:nvSpPr>
        <p:spPr/>
        <p:txBody>
          <a:bodyPr/>
          <a:lstStyle/>
          <a:p>
            <a:pPr defTabSz="913027"/>
            <a:endParaRPr lang="ja-JP" altLang="en-US" dirty="0"/>
          </a:p>
        </p:txBody>
      </p:sp>
      <p:sp>
        <p:nvSpPr>
          <p:cNvPr id="4" name="スライド番号プレースホルダー 3">
            <a:extLst>
              <a:ext uri="{FF2B5EF4-FFF2-40B4-BE49-F238E27FC236}">
                <a16:creationId xmlns:a16="http://schemas.microsoft.com/office/drawing/2014/main" id="{4D00091E-2E2C-1068-5910-95458859A66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395BCB-1F8F-4B91-8FA2-45D8F81DAB3A}"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245346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D55A8-8524-3353-A2FB-BFF94C0A234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98EE2EA-2803-BB43-A236-9DAC5510836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10E58BA-8D55-1810-B3E7-4065411CFFF2}"/>
              </a:ext>
            </a:extLst>
          </p:cNvPr>
          <p:cNvSpPr>
            <a:spLocks noGrp="1"/>
          </p:cNvSpPr>
          <p:nvPr>
            <p:ph type="body" idx="1"/>
          </p:nvPr>
        </p:nvSpPr>
        <p:spPr/>
        <p:txBody>
          <a:bodyPr/>
          <a:lstStyle/>
          <a:p>
            <a:pPr defTabSz="913027"/>
            <a:endParaRPr lang="en-US" altLang="ja-JP" dirty="0"/>
          </a:p>
        </p:txBody>
      </p:sp>
      <p:sp>
        <p:nvSpPr>
          <p:cNvPr id="4" name="スライド番号プレースホルダー 3">
            <a:extLst>
              <a:ext uri="{FF2B5EF4-FFF2-40B4-BE49-F238E27FC236}">
                <a16:creationId xmlns:a16="http://schemas.microsoft.com/office/drawing/2014/main" id="{05C941A8-60C5-3FC0-1F61-AACC41819F3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395BCB-1F8F-4B91-8FA2-45D8F81DAB3A}"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853258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2CF87-E73E-C2BA-7018-3369F173243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F81A085-C527-A8F6-61CD-BAF9A5BC51D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16D59F4-ADF6-6CD8-D9F9-323E01B0A590}"/>
              </a:ext>
            </a:extLst>
          </p:cNvPr>
          <p:cNvSpPr>
            <a:spLocks noGrp="1"/>
          </p:cNvSpPr>
          <p:nvPr>
            <p:ph type="body" idx="1"/>
          </p:nvPr>
        </p:nvSpPr>
        <p:spPr/>
        <p:txBody>
          <a:bodyPr/>
          <a:lstStyle/>
          <a:p>
            <a:pPr defTabSz="913027"/>
            <a:endParaRPr lang="en-US" altLang="ja-JP" dirty="0"/>
          </a:p>
        </p:txBody>
      </p:sp>
      <p:sp>
        <p:nvSpPr>
          <p:cNvPr id="4" name="スライド番号プレースホルダー 3">
            <a:extLst>
              <a:ext uri="{FF2B5EF4-FFF2-40B4-BE49-F238E27FC236}">
                <a16:creationId xmlns:a16="http://schemas.microsoft.com/office/drawing/2014/main" id="{A8C9BC97-00F8-7AC4-3564-70D625F94B49}"/>
              </a:ext>
            </a:extLst>
          </p:cNvPr>
          <p:cNvSpPr>
            <a:spLocks noGrp="1"/>
          </p:cNvSpPr>
          <p:nvPr>
            <p:ph type="sldNum" sz="quarter" idx="10"/>
          </p:nvPr>
        </p:nvSpPr>
        <p:spPr/>
        <p:txBody>
          <a:bodyPr/>
          <a:lstStyle/>
          <a:p>
            <a:fld id="{58395BCB-1F8F-4B91-8FA2-45D8F81DAB3A}" type="slidenum">
              <a:rPr kumimoji="1" lang="ja-JP" altLang="en-US" smtClean="0"/>
              <a:t>6</a:t>
            </a:fld>
            <a:endParaRPr kumimoji="1" lang="ja-JP" altLang="en-US" dirty="0"/>
          </a:p>
        </p:txBody>
      </p:sp>
    </p:spTree>
    <p:extLst>
      <p:ext uri="{BB962C8B-B14F-4D97-AF65-F5344CB8AC3E}">
        <p14:creationId xmlns:p14="http://schemas.microsoft.com/office/powerpoint/2010/main" val="3983237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CE113-4CDF-4590-0573-8A5CE5CA437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5361EA2-703A-E3FA-B813-821373630F2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0287EDB-DC28-0773-14C8-44A9F0096448}"/>
              </a:ext>
            </a:extLst>
          </p:cNvPr>
          <p:cNvSpPr>
            <a:spLocks noGrp="1"/>
          </p:cNvSpPr>
          <p:nvPr>
            <p:ph type="body" idx="1"/>
          </p:nvPr>
        </p:nvSpPr>
        <p:spPr/>
        <p:txBody>
          <a:bodyPr/>
          <a:lstStyle/>
          <a:p>
            <a:pPr defTabSz="913027"/>
            <a:endParaRPr lang="ja-JP" altLang="en-US" dirty="0"/>
          </a:p>
        </p:txBody>
      </p:sp>
      <p:sp>
        <p:nvSpPr>
          <p:cNvPr id="4" name="スライド番号プレースホルダー 3">
            <a:extLst>
              <a:ext uri="{FF2B5EF4-FFF2-40B4-BE49-F238E27FC236}">
                <a16:creationId xmlns:a16="http://schemas.microsoft.com/office/drawing/2014/main" id="{4E2D29DD-C340-5BA0-2F64-BDF94325FA21}"/>
              </a:ext>
            </a:extLst>
          </p:cNvPr>
          <p:cNvSpPr>
            <a:spLocks noGrp="1"/>
          </p:cNvSpPr>
          <p:nvPr>
            <p:ph type="sldNum" sz="quarter" idx="10"/>
          </p:nvPr>
        </p:nvSpPr>
        <p:spPr/>
        <p:txBody>
          <a:bodyPr/>
          <a:lstStyle/>
          <a:p>
            <a:fld id="{58395BCB-1F8F-4B91-8FA2-45D8F81DAB3A}" type="slidenum">
              <a:rPr kumimoji="1" lang="ja-JP" altLang="en-US" smtClean="0"/>
              <a:t>7</a:t>
            </a:fld>
            <a:endParaRPr kumimoji="1" lang="ja-JP" altLang="en-US" dirty="0"/>
          </a:p>
        </p:txBody>
      </p:sp>
    </p:spTree>
    <p:extLst>
      <p:ext uri="{BB962C8B-B14F-4D97-AF65-F5344CB8AC3E}">
        <p14:creationId xmlns:p14="http://schemas.microsoft.com/office/powerpoint/2010/main" val="9262891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3C11C-DE5E-A556-0FCE-78BDE5F7A69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0727E83-2A6E-E66A-607B-442248087E1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BFA3C16-8A9D-034D-6EC2-2AD52BE7D035}"/>
              </a:ext>
            </a:extLst>
          </p:cNvPr>
          <p:cNvSpPr>
            <a:spLocks noGrp="1"/>
          </p:cNvSpPr>
          <p:nvPr>
            <p:ph type="body" idx="1"/>
          </p:nvPr>
        </p:nvSpPr>
        <p:spPr/>
        <p:txBody>
          <a:bodyPr/>
          <a:lstStyle/>
          <a:p>
            <a:pPr defTabSz="913027"/>
            <a:endParaRPr lang="en-US" altLang="ja-JP" dirty="0"/>
          </a:p>
        </p:txBody>
      </p:sp>
      <p:sp>
        <p:nvSpPr>
          <p:cNvPr id="4" name="スライド番号プレースホルダー 3">
            <a:extLst>
              <a:ext uri="{FF2B5EF4-FFF2-40B4-BE49-F238E27FC236}">
                <a16:creationId xmlns:a16="http://schemas.microsoft.com/office/drawing/2014/main" id="{20C818D3-E5CD-AFE9-D988-F886E81049A6}"/>
              </a:ext>
            </a:extLst>
          </p:cNvPr>
          <p:cNvSpPr>
            <a:spLocks noGrp="1"/>
          </p:cNvSpPr>
          <p:nvPr>
            <p:ph type="sldNum" sz="quarter" idx="10"/>
          </p:nvPr>
        </p:nvSpPr>
        <p:spPr/>
        <p:txBody>
          <a:bodyPr/>
          <a:lstStyle/>
          <a:p>
            <a:fld id="{58395BCB-1F8F-4B91-8FA2-45D8F81DAB3A}" type="slidenum">
              <a:rPr kumimoji="1" lang="ja-JP" altLang="en-US" smtClean="0"/>
              <a:t>8</a:t>
            </a:fld>
            <a:endParaRPr kumimoji="1" lang="ja-JP" altLang="en-US" dirty="0"/>
          </a:p>
        </p:txBody>
      </p:sp>
    </p:spTree>
    <p:extLst>
      <p:ext uri="{BB962C8B-B14F-4D97-AF65-F5344CB8AC3E}">
        <p14:creationId xmlns:p14="http://schemas.microsoft.com/office/powerpoint/2010/main" val="3460087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39"/>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4FFACCB-87D8-4013-B270-466EAC09485C}"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545950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40517A-8DD7-4342-834E-BB0CB6696AF6}"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094249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7"/>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7"/>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545C884-CE34-49C5-A2F1-4B38C654D210}"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90378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7E3CED3-B71F-47BF-8DB8-D50A838535C0}"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269961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14"/>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84B73E7-E489-4223-B4FE-47FB4B01B3D1}"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4149547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EBC7186-A9E0-42A5-B105-A83A08D50DB6}"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161467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505A418-BDDE-4B28-AECE-9E7408A749B0}" type="datetime1">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241504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B66DAC2-7EC4-431A-BC6B-64B58E64389E}" type="datetime1">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1071598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2D72A8E-EF89-4F7E-B82A-07D448D4E7E6}" type="datetime1">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611933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6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32F26DC-2BF3-45F2-9444-945A4ADA29A0}"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766079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83179E0-57B6-4DB3-A838-5299B02DFC81}"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1969027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6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F06012-F969-40DB-9A69-FA93389E2490}" type="datetime1">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3124200" y="635636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6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2891102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1289472"/>
            <a:ext cx="9144000" cy="1440633"/>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pPr>
            <a:r>
              <a:rPr lang="ja-JP" altLang="en-US"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令和７年度 全国学力・学習状況調査</a:t>
            </a:r>
            <a:endParaRPr lang="en-US" altLang="ja-JP"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800"/>
              </a:lnSpc>
            </a:pPr>
            <a:endParaRPr lang="en-US" altLang="ja-JP"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300"/>
              </a:lnSpc>
            </a:pPr>
            <a:endParaRPr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ct val="100000"/>
              </a:lnSpc>
            </a:pPr>
            <a:r>
              <a:rPr lang="ja-JP" altLang="en-US" sz="40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小学校　理科　</a:t>
            </a:r>
            <a:r>
              <a:rPr lang="ja-JP" altLang="en-US" sz="4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授業展開例</a:t>
            </a:r>
            <a:endParaRPr lang="en-US" altLang="ja-JP" sz="4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四角形: 角を丸くする 2">
            <a:extLst>
              <a:ext uri="{FF2B5EF4-FFF2-40B4-BE49-F238E27FC236}">
                <a16:creationId xmlns:a16="http://schemas.microsoft.com/office/drawing/2014/main" id="{6C12B6D4-7050-F076-E7CC-3317162B86F9}"/>
              </a:ext>
            </a:extLst>
          </p:cNvPr>
          <p:cNvSpPr/>
          <p:nvPr/>
        </p:nvSpPr>
        <p:spPr>
          <a:xfrm>
            <a:off x="323528" y="3140968"/>
            <a:ext cx="8568952" cy="3435057"/>
          </a:xfrm>
          <a:prstGeom prst="roundRect">
            <a:avLst>
              <a:gd name="adj" fmla="val 9081"/>
            </a:avLst>
          </a:prstGeom>
          <a:solidFill>
            <a:schemeClr val="accent5">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3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pPr marL="263525" indent="-263525" algn="just">
              <a:lnSpc>
                <a:spcPts val="3200"/>
              </a:lnSpc>
            </a:pPr>
            <a:r>
              <a:rPr lang="ja-JP" altLang="en-US" sz="1800" b="1" dirty="0">
                <a:solidFill>
                  <a:srgbClr val="002060"/>
                </a:solidFill>
                <a:latin typeface="メイリオ" panose="020B0604030504040204" pitchFamily="50" charset="-128"/>
                <a:ea typeface="メイリオ" panose="020B0604030504040204" pitchFamily="50" charset="-128"/>
              </a:rPr>
              <a:t>○ 「知識及び技能」、「思考力、判断力、表現力等」の問題を１問ずつ取り上げています。</a:t>
            </a:r>
            <a:endParaRPr lang="en-US" altLang="ja-JP" sz="1800" b="1" dirty="0">
              <a:solidFill>
                <a:srgbClr val="002060"/>
              </a:solidFill>
              <a:latin typeface="メイリオ" panose="020B0604030504040204" pitchFamily="50" charset="-128"/>
              <a:ea typeface="メイリオ" panose="020B0604030504040204" pitchFamily="50" charset="-128"/>
            </a:endParaRPr>
          </a:p>
          <a:p>
            <a:pPr marL="263525" indent="-263525" algn="just">
              <a:lnSpc>
                <a:spcPts val="3200"/>
              </a:lnSpc>
            </a:pPr>
            <a:r>
              <a:rPr kumimoji="1" lang="ja-JP" altLang="en-US" b="1" dirty="0">
                <a:solidFill>
                  <a:srgbClr val="002060"/>
                </a:solidFill>
                <a:latin typeface="メイリオ" panose="020B0604030504040204" pitchFamily="50" charset="-128"/>
                <a:ea typeface="メイリオ" panose="020B0604030504040204" pitchFamily="50" charset="-128"/>
              </a:rPr>
              <a:t>○ 各問題の２枚目の「解答類型分析シート」には、自校の反応率や人数を入力できるようになっています。自校の児童生徒にどのような解答の傾向があったのか、分析してみましょう。</a:t>
            </a:r>
            <a:endParaRPr kumimoji="1" lang="en-US" altLang="ja-JP" b="1" dirty="0">
              <a:solidFill>
                <a:srgbClr val="002060"/>
              </a:solidFill>
              <a:latin typeface="メイリオ" panose="020B0604030504040204" pitchFamily="50" charset="-128"/>
              <a:ea typeface="メイリオ" panose="020B0604030504040204" pitchFamily="50" charset="-128"/>
            </a:endParaRPr>
          </a:p>
          <a:p>
            <a:pPr marL="263525" indent="-263525" algn="just">
              <a:lnSpc>
                <a:spcPts val="3200"/>
              </a:lnSpc>
            </a:pPr>
            <a:r>
              <a:rPr lang="ja-JP" altLang="en-US" b="1" dirty="0">
                <a:solidFill>
                  <a:srgbClr val="002060"/>
                </a:solidFill>
                <a:latin typeface="メイリオ" panose="020B0604030504040204" pitchFamily="50" charset="-128"/>
                <a:ea typeface="メイリオ" panose="020B0604030504040204" pitchFamily="50" charset="-128"/>
              </a:rPr>
              <a:t>○ 各問題の３枚目には、授業改善のヒントになるような授業展開例を示しています。自校の児童生徒の実態を踏まえながら、自校ではどのような授業改善を行うか、校内研修等で共有してみましょう。</a:t>
            </a:r>
            <a:endParaRPr kumimoji="1" lang="ja-JP" altLang="en-US" b="1" dirty="0"/>
          </a:p>
        </p:txBody>
      </p:sp>
    </p:spTree>
    <p:extLst>
      <p:ext uri="{BB962C8B-B14F-4D97-AF65-F5344CB8AC3E}">
        <p14:creationId xmlns:p14="http://schemas.microsoft.com/office/powerpoint/2010/main" val="6017389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A661E-A06B-C306-2950-315EA220F946}"/>
            </a:ext>
          </a:extLst>
        </p:cNvPr>
        <p:cNvGrpSpPr/>
        <p:nvPr/>
      </p:nvGrpSpPr>
      <p:grpSpPr>
        <a:xfrm>
          <a:off x="0" y="0"/>
          <a:ext cx="0" cy="0"/>
          <a:chOff x="0" y="0"/>
          <a:chExt cx="0" cy="0"/>
        </a:xfrm>
      </p:grpSpPr>
      <p:sp>
        <p:nvSpPr>
          <p:cNvPr id="5" name="タイトル 1">
            <a:extLst>
              <a:ext uri="{FF2B5EF4-FFF2-40B4-BE49-F238E27FC236}">
                <a16:creationId xmlns:a16="http://schemas.microsoft.com/office/drawing/2014/main" id="{345C855D-A48D-D71B-A623-DF9B3A8738BA}"/>
              </a:ext>
            </a:extLst>
          </p:cNvPr>
          <p:cNvSpPr txBox="1">
            <a:spLocks/>
          </p:cNvSpPr>
          <p:nvPr/>
        </p:nvSpPr>
        <p:spPr>
          <a:xfrm>
            <a:off x="-16974" y="10127"/>
            <a:ext cx="9160973" cy="560905"/>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400" b="1" spc="-150"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小学校　理科　設問を取り上げた意図　　</a:t>
            </a:r>
          </a:p>
        </p:txBody>
      </p:sp>
      <p:sp>
        <p:nvSpPr>
          <p:cNvPr id="4" name="吹き出し: 角を丸めた四角形 3">
            <a:extLst>
              <a:ext uri="{FF2B5EF4-FFF2-40B4-BE49-F238E27FC236}">
                <a16:creationId xmlns:a16="http://schemas.microsoft.com/office/drawing/2014/main" id="{840006D1-BE91-5DBF-5B8C-F4ADC5C86E55}"/>
              </a:ext>
            </a:extLst>
          </p:cNvPr>
          <p:cNvSpPr/>
          <p:nvPr/>
        </p:nvSpPr>
        <p:spPr>
          <a:xfrm>
            <a:off x="504677" y="985174"/>
            <a:ext cx="8550365" cy="2521381"/>
          </a:xfrm>
          <a:prstGeom prst="wedgeRoundRectCallout">
            <a:avLst>
              <a:gd name="adj1" fmla="val -51006"/>
              <a:gd name="adj2" fmla="val -33073"/>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知識及び技能</a:t>
            </a:r>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４（２）「水の蒸発（結露）について、温度によって水の状態が変化するという知識を基に、概念的に理解しているかどうかをみる</a:t>
            </a:r>
            <a:r>
              <a:rPr lang="ja-JP" altLang="en-US" sz="1800" b="1" dirty="0">
                <a:latin typeface="メイリオ" panose="020B0604030504040204" pitchFamily="50" charset="-128"/>
                <a:ea typeface="メイリオ" panose="020B0604030504040204" pitchFamily="50" charset="-128"/>
              </a:rPr>
              <a:t> </a:t>
            </a:r>
            <a:r>
              <a:rPr lang="ja-JP" altLang="en-US" b="1" dirty="0">
                <a:solidFill>
                  <a:schemeClr val="tx1"/>
                </a:solidFill>
                <a:latin typeface="メイリオ" panose="020B0604030504040204" pitchFamily="50" charset="-128"/>
                <a:ea typeface="メイリオ" panose="020B0604030504040204" pitchFamily="50" charset="-128"/>
              </a:rPr>
              <a:t>」問題</a:t>
            </a:r>
            <a:endParaRPr lang="en-US" altLang="ja-JP" b="1" dirty="0">
              <a:solidFill>
                <a:schemeClr val="tx1"/>
              </a:solidFill>
              <a:latin typeface="メイリオ" panose="020B0604030504040204" pitchFamily="50" charset="-128"/>
              <a:ea typeface="メイリオ" panose="020B0604030504040204" pitchFamily="50" charset="-128"/>
            </a:endParaRPr>
          </a:p>
          <a:p>
            <a:endParaRPr lang="en-US" altLang="ja-JP" sz="1400" b="1" dirty="0">
              <a:solidFill>
                <a:schemeClr val="tx1"/>
              </a:solidFill>
              <a:latin typeface="メイリオ" panose="020B0604030504040204" pitchFamily="50" charset="-128"/>
              <a:ea typeface="メイリオ" panose="020B0604030504040204" pitchFamily="50" charset="-128"/>
            </a:endParaRPr>
          </a:p>
          <a:p>
            <a:r>
              <a:rPr lang="ja-JP" altLang="en-US" sz="2200" b="1" dirty="0">
                <a:solidFill>
                  <a:srgbClr val="FF0000"/>
                </a:solidFill>
                <a:latin typeface="メイリオ" panose="020B0604030504040204" pitchFamily="50" charset="-128"/>
                <a:ea typeface="メイリオ" panose="020B0604030504040204" pitchFamily="50" charset="-128"/>
              </a:rPr>
              <a:t>学習内容を他の学習や生活と関連付けて指導をしていますか。</a:t>
            </a:r>
            <a:endParaRPr lang="en-US" altLang="ja-JP" sz="2200" dirty="0">
              <a:solidFill>
                <a:schemeClr val="tx1"/>
              </a:solidFill>
              <a:latin typeface="メイリオ" panose="020B0604030504040204" pitchFamily="50" charset="-128"/>
              <a:ea typeface="メイリオ" panose="020B0604030504040204" pitchFamily="50" charset="-128"/>
            </a:endParaRPr>
          </a:p>
          <a:p>
            <a:pPr>
              <a:lnSpc>
                <a:spcPts val="700"/>
              </a:lnSpc>
            </a:pPr>
            <a:endParaRPr lang="en-US" altLang="ja-JP" sz="1600" b="1" dirty="0">
              <a:solidFill>
                <a:srgbClr val="0070C0"/>
              </a:solidFill>
              <a:latin typeface="メイリオ" panose="020B0604030504040204" pitchFamily="50" charset="-128"/>
              <a:ea typeface="メイリオ" panose="020B0604030504040204" pitchFamily="50" charset="-128"/>
            </a:endParaRPr>
          </a:p>
          <a:p>
            <a:r>
              <a:rPr lang="ja-JP" altLang="en-US" sz="1600" b="1" dirty="0">
                <a:solidFill>
                  <a:srgbClr val="0070C0"/>
                </a:solidFill>
                <a:latin typeface="メイリオ" panose="020B0604030504040204" pitchFamily="50" charset="-128"/>
                <a:ea typeface="メイリオ" panose="020B0604030504040204" pitchFamily="50" charset="-128"/>
              </a:rPr>
              <a:t>「授業改善のヒント」では、身の回りで見られる水の蒸発や結露の現象を探したり、その現象を学習内容と関連付けて説明したりして概念的に理解する場面を取り上げています。</a:t>
            </a:r>
          </a:p>
        </p:txBody>
      </p:sp>
      <p:pic>
        <p:nvPicPr>
          <p:cNvPr id="2" name="Picture 6" descr="女性教師のイラスト（職業）">
            <a:extLst>
              <a:ext uri="{FF2B5EF4-FFF2-40B4-BE49-F238E27FC236}">
                <a16:creationId xmlns:a16="http://schemas.microsoft.com/office/drawing/2014/main" id="{E6AB44EC-C5A9-F76F-A7AC-4C7FCE47DCD0}"/>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88958" y="571032"/>
            <a:ext cx="803144" cy="709493"/>
          </a:xfrm>
          <a:prstGeom prst="rect">
            <a:avLst/>
          </a:prstGeom>
          <a:noFill/>
          <a:extLst>
            <a:ext uri="{909E8E84-426E-40DD-AFC4-6F175D3DCCD1}">
              <a14:hiddenFill xmlns:a14="http://schemas.microsoft.com/office/drawing/2010/main">
                <a:solidFill>
                  <a:srgbClr val="FFFFFF"/>
                </a:solidFill>
              </a14:hiddenFill>
            </a:ext>
          </a:extLst>
        </p:spPr>
      </p:pic>
      <p:sp>
        <p:nvSpPr>
          <p:cNvPr id="6" name="吹き出し: 角を丸めた四角形 5">
            <a:extLst>
              <a:ext uri="{FF2B5EF4-FFF2-40B4-BE49-F238E27FC236}">
                <a16:creationId xmlns:a16="http://schemas.microsoft.com/office/drawing/2014/main" id="{24882862-CA0C-E182-117E-044E63EC91F7}"/>
              </a:ext>
            </a:extLst>
          </p:cNvPr>
          <p:cNvSpPr/>
          <p:nvPr/>
        </p:nvSpPr>
        <p:spPr>
          <a:xfrm>
            <a:off x="642103" y="3958904"/>
            <a:ext cx="8412939" cy="2827143"/>
          </a:xfrm>
          <a:prstGeom prst="wedgeRoundRectCallout">
            <a:avLst>
              <a:gd name="adj1" fmla="val -51006"/>
              <a:gd name="adj2" fmla="val -33073"/>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思考力、判断力、表現力等</a:t>
            </a:r>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３（４）「</a:t>
            </a:r>
            <a:r>
              <a:rPr lang="ja-JP" altLang="en-US" b="1" dirty="0">
                <a:latin typeface="メイリオ" panose="020B0604030504040204" pitchFamily="50" charset="-128"/>
                <a:ea typeface="メイリオ" panose="020B0604030504040204" pitchFamily="50" charset="-128"/>
              </a:rPr>
              <a:t>レタスの種子の発芽の条件につい て、差異点や共通点を基に、新たな問題を見いだし、表現することができるかどうかをみる</a:t>
            </a:r>
            <a:r>
              <a:rPr lang="ja-JP" altLang="en-US" b="1" dirty="0">
                <a:solidFill>
                  <a:schemeClr val="tx1"/>
                </a:solidFill>
                <a:latin typeface="メイリオ" panose="020B0604030504040204" pitchFamily="50" charset="-128"/>
                <a:ea typeface="メイリオ" panose="020B0604030504040204" pitchFamily="50" charset="-128"/>
              </a:rPr>
              <a:t>」問題</a:t>
            </a:r>
            <a:endParaRPr lang="en-US" altLang="ja-JP" b="1" dirty="0">
              <a:solidFill>
                <a:schemeClr val="tx1"/>
              </a:solidFill>
              <a:latin typeface="メイリオ" panose="020B0604030504040204" pitchFamily="50" charset="-128"/>
              <a:ea typeface="メイリオ" panose="020B0604030504040204" pitchFamily="50" charset="-128"/>
            </a:endParaRPr>
          </a:p>
          <a:p>
            <a:endParaRPr lang="en-US" altLang="ja-JP" b="1" dirty="0">
              <a:solidFill>
                <a:schemeClr val="tx1"/>
              </a:solidFill>
              <a:latin typeface="メイリオ" panose="020B0604030504040204" pitchFamily="50" charset="-128"/>
              <a:ea typeface="メイリオ" panose="020B0604030504040204" pitchFamily="50" charset="-128"/>
            </a:endParaRPr>
          </a:p>
          <a:p>
            <a:r>
              <a:rPr lang="ja-JP" altLang="en-US" sz="2200" b="1" dirty="0">
                <a:solidFill>
                  <a:srgbClr val="FF0000"/>
                </a:solidFill>
                <a:latin typeface="メイリオ" panose="020B0604030504040204" pitchFamily="50" charset="-128"/>
                <a:ea typeface="メイリオ" panose="020B0604030504040204" pitchFamily="50" charset="-128"/>
              </a:rPr>
              <a:t>児童が事実を比較し、差異点や共通点を基に問題を見いだし、表現する場面を設定していますか。</a:t>
            </a:r>
            <a:endParaRPr lang="en-US" altLang="ja-JP" sz="2200" b="1" dirty="0">
              <a:solidFill>
                <a:srgbClr val="FF0000"/>
              </a:solidFill>
              <a:latin typeface="メイリオ" panose="020B0604030504040204" pitchFamily="50" charset="-128"/>
              <a:ea typeface="メイリオ" panose="020B0604030504040204" pitchFamily="50" charset="-128"/>
            </a:endParaRPr>
          </a:p>
          <a:p>
            <a:pPr>
              <a:lnSpc>
                <a:spcPts val="1100"/>
              </a:lnSpc>
            </a:pPr>
            <a:endParaRPr lang="en-US" altLang="ja-JP" sz="1600" b="1" dirty="0">
              <a:solidFill>
                <a:srgbClr val="0070C0"/>
              </a:solidFill>
              <a:latin typeface="メイリオ" panose="020B0604030504040204" pitchFamily="50" charset="-128"/>
              <a:ea typeface="メイリオ" panose="020B0604030504040204" pitchFamily="50" charset="-128"/>
            </a:endParaRPr>
          </a:p>
          <a:p>
            <a:r>
              <a:rPr lang="ja-JP" altLang="en-US" sz="1600" b="1" dirty="0">
                <a:solidFill>
                  <a:srgbClr val="0070C0"/>
                </a:solidFill>
                <a:latin typeface="メイリオ" panose="020B0604030504040204" pitchFamily="50" charset="-128"/>
                <a:ea typeface="メイリオ" panose="020B0604030504040204" pitchFamily="50" charset="-128"/>
              </a:rPr>
              <a:t>「授業改善のヒント」では、 観察、実験の結果を比較し、差異点や共通点を基に、新たな問題を見いだしていく場面を取り上げています。</a:t>
            </a:r>
          </a:p>
        </p:txBody>
      </p:sp>
      <p:pic>
        <p:nvPicPr>
          <p:cNvPr id="3" name="Picture 6" descr="女性教師のイラスト（職業）">
            <a:extLst>
              <a:ext uri="{FF2B5EF4-FFF2-40B4-BE49-F238E27FC236}">
                <a16:creationId xmlns:a16="http://schemas.microsoft.com/office/drawing/2014/main" id="{61F72B09-76DB-3F39-1518-262CB9C67C6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88958" y="3622317"/>
            <a:ext cx="803144" cy="709493"/>
          </a:xfrm>
          <a:prstGeom prst="rect">
            <a:avLst/>
          </a:prstGeom>
          <a:noFill/>
          <a:extLst>
            <a:ext uri="{909E8E84-426E-40DD-AFC4-6F175D3DCCD1}">
              <a14:hiddenFill xmlns:a14="http://schemas.microsoft.com/office/drawing/2010/main">
                <a:solidFill>
                  <a:srgbClr val="FFFFFF"/>
                </a:solidFill>
              </a14:hiddenFill>
            </a:ext>
          </a:extLst>
        </p:spPr>
      </p:pic>
      <p:sp>
        <p:nvSpPr>
          <p:cNvPr id="7" name="正方形/長方形 6">
            <a:extLst>
              <a:ext uri="{FF2B5EF4-FFF2-40B4-BE49-F238E27FC236}">
                <a16:creationId xmlns:a16="http://schemas.microsoft.com/office/drawing/2014/main" id="{4CC30208-1275-7089-6098-0F22AA671137}"/>
              </a:ext>
            </a:extLst>
          </p:cNvPr>
          <p:cNvSpPr/>
          <p:nvPr/>
        </p:nvSpPr>
        <p:spPr>
          <a:xfrm>
            <a:off x="2522322" y="1253622"/>
            <a:ext cx="281532" cy="242856"/>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B94E57AB-061F-D881-1933-37B64B8BFF27}"/>
              </a:ext>
            </a:extLst>
          </p:cNvPr>
          <p:cNvSpPr/>
          <p:nvPr/>
        </p:nvSpPr>
        <p:spPr>
          <a:xfrm>
            <a:off x="4034491" y="4136979"/>
            <a:ext cx="281532" cy="242856"/>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118963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0255D-4E3A-30C4-974C-3191E3A663B6}"/>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2127D3E2-A8E9-5936-4F7A-473416F8CBDD}"/>
              </a:ext>
            </a:extLst>
          </p:cNvPr>
          <p:cNvSpPr/>
          <p:nvPr/>
        </p:nvSpPr>
        <p:spPr>
          <a:xfrm>
            <a:off x="32109" y="1772816"/>
            <a:ext cx="4531660" cy="468052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タイトル 1">
            <a:extLst>
              <a:ext uri="{FF2B5EF4-FFF2-40B4-BE49-F238E27FC236}">
                <a16:creationId xmlns:a16="http://schemas.microsoft.com/office/drawing/2014/main" id="{FE37440E-7AF8-5E9A-3EA3-78A61E80CD6F}"/>
              </a:ext>
            </a:extLst>
          </p:cNvPr>
          <p:cNvSpPr txBox="1">
            <a:spLocks/>
          </p:cNvSpPr>
          <p:nvPr/>
        </p:nvSpPr>
        <p:spPr>
          <a:xfrm>
            <a:off x="107504" y="75402"/>
            <a:ext cx="8928992" cy="560905"/>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理科 </a:t>
            </a:r>
            <a:r>
              <a:rPr lang="ja-JP" altLang="en-US" sz="2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４</a:t>
            </a:r>
            <a:r>
              <a:rPr kumimoji="1" lang="ja-JP" altLang="en-US" sz="24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24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水の状態変化</a:t>
            </a:r>
            <a:endParaRPr kumimoji="1" lang="ja-JP" altLang="en-US" sz="24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a:extLst>
              <a:ext uri="{FF2B5EF4-FFF2-40B4-BE49-F238E27FC236}">
                <a16:creationId xmlns:a16="http://schemas.microsoft.com/office/drawing/2014/main" id="{4B949D85-FCCD-DA66-8E6D-86BA3C43C3B1}"/>
              </a:ext>
            </a:extLst>
          </p:cNvPr>
          <p:cNvSpPr txBox="1"/>
          <p:nvPr/>
        </p:nvSpPr>
        <p:spPr>
          <a:xfrm>
            <a:off x="-16973" y="776898"/>
            <a:ext cx="9161482" cy="70788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出題の趣旨</a:t>
            </a:r>
            <a:r>
              <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水の蒸発（結露）について、温度によって水の状態が変化する</a:t>
            </a:r>
            <a:endPar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06563" marR="0" lvl="0" indent="-1706563"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という知識を基に、概念的に理解しているかどうかをみる</a:t>
            </a:r>
          </a:p>
        </p:txBody>
      </p:sp>
      <p:sp>
        <p:nvSpPr>
          <p:cNvPr id="12" name="角丸四角形 7">
            <a:extLst>
              <a:ext uri="{FF2B5EF4-FFF2-40B4-BE49-F238E27FC236}">
                <a16:creationId xmlns:a16="http://schemas.microsoft.com/office/drawing/2014/main" id="{065F01FE-3712-3B59-48C0-537766C3EDD4}"/>
              </a:ext>
            </a:extLst>
          </p:cNvPr>
          <p:cNvSpPr/>
          <p:nvPr/>
        </p:nvSpPr>
        <p:spPr>
          <a:xfrm>
            <a:off x="4756047" y="1444367"/>
            <a:ext cx="3973491" cy="958141"/>
          </a:xfrm>
          <a:prstGeom prst="roundRect">
            <a:avLst>
              <a:gd name="adj" fmla="val 7999"/>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solidFill>
                  <a:srgbClr val="000000"/>
                </a:solidFill>
                <a:latin typeface="メイリオ" panose="020B0604030504040204" pitchFamily="50" charset="-128"/>
                <a:ea typeface="メイリオ" panose="020B0604030504040204" pitchFamily="50" charset="-128"/>
              </a:rPr>
              <a:t>　＜イ・ウ＞　　　　＜エ・オ＞</a:t>
            </a:r>
            <a:endParaRPr kumimoji="1" lang="en-US" altLang="ja-JP"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広島県　</a:t>
            </a:r>
            <a:r>
              <a:rPr lang="en-US" altLang="ja-JP" sz="1600" dirty="0">
                <a:solidFill>
                  <a:prstClr val="black"/>
                </a:solidFill>
                <a:latin typeface="メイリオ" panose="020B0604030504040204" pitchFamily="50" charset="-128"/>
                <a:ea typeface="メイリオ" panose="020B0604030504040204" pitchFamily="50" charset="-128"/>
              </a:rPr>
              <a:t>64.0</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広島県　</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59</a:t>
            </a:r>
            <a:r>
              <a:rPr lang="en-US" altLang="ja-JP" sz="1600" dirty="0">
                <a:solidFill>
                  <a:prstClr val="black"/>
                </a:solidFill>
                <a:latin typeface="メイリオ" panose="020B0604030504040204" pitchFamily="50" charset="-128"/>
                <a:ea typeface="メイリオ" panose="020B0604030504040204" pitchFamily="50" charset="-128"/>
              </a:rPr>
              <a:t>.0</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全　国　</a:t>
            </a:r>
            <a:r>
              <a:rPr lang="en-US" altLang="ja-JP" sz="1600" dirty="0">
                <a:solidFill>
                  <a:prstClr val="black"/>
                </a:solidFill>
                <a:latin typeface="メイリオ" panose="020B0604030504040204" pitchFamily="50" charset="-128"/>
                <a:ea typeface="メイリオ" panose="020B0604030504040204" pitchFamily="50" charset="-128"/>
              </a:rPr>
              <a:t>64.2</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全　国　</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57.5</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差</a:t>
            </a:r>
            <a:r>
              <a:rPr kumimoji="1" lang="ja-JP" altLang="en-US" sz="16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lang="ja-JP" altLang="en-US" sz="1600" b="1" dirty="0">
                <a:solidFill>
                  <a:srgbClr val="FF0000"/>
                </a:solidFill>
                <a:latin typeface="メイリオ" panose="020B0604030504040204" pitchFamily="50" charset="-128"/>
                <a:ea typeface="メイリオ" panose="020B0604030504040204" pitchFamily="50" charset="-128"/>
              </a:rPr>
              <a:t>－</a:t>
            </a:r>
            <a:r>
              <a:rPr lang="en-US" altLang="ja-JP" sz="1600" b="1" dirty="0">
                <a:solidFill>
                  <a:srgbClr val="FF0000"/>
                </a:solidFill>
                <a:latin typeface="メイリオ" panose="020B0604030504040204" pitchFamily="50" charset="-128"/>
                <a:ea typeface="メイリオ" panose="020B0604030504040204" pitchFamily="50" charset="-128"/>
              </a:rPr>
              <a:t>0.2</a:t>
            </a:r>
            <a:r>
              <a:rPr kumimoji="1" lang="ja-JP" altLang="en-US" sz="16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差</a:t>
            </a:r>
            <a:r>
              <a:rPr kumimoji="1" lang="ja-JP" altLang="en-US" sz="16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lang="ja-JP" altLang="en-US" sz="1600" b="1" dirty="0">
                <a:solidFill>
                  <a:srgbClr val="0070C0"/>
                </a:solidFill>
                <a:latin typeface="メイリオ" panose="020B0604030504040204" pitchFamily="50" charset="-128"/>
                <a:ea typeface="メイリオ" panose="020B0604030504040204" pitchFamily="50" charset="-128"/>
              </a:rPr>
              <a:t>＋</a:t>
            </a:r>
            <a:r>
              <a:rPr lang="en-US" altLang="ja-JP" sz="1600" b="1" dirty="0">
                <a:solidFill>
                  <a:srgbClr val="0070C0"/>
                </a:solidFill>
                <a:latin typeface="メイリオ" panose="020B0604030504040204" pitchFamily="50" charset="-128"/>
                <a:ea typeface="メイリオ" panose="020B0604030504040204" pitchFamily="50" charset="-128"/>
              </a:rPr>
              <a:t>1.5</a:t>
            </a:r>
            <a:r>
              <a:rPr kumimoji="1" lang="ja-JP" altLang="en-US" sz="1600" b="1" i="0" u="none" strike="noStrike" kern="1200" cap="none" spc="0" normalizeH="0" baseline="0" noProof="0" dirty="0">
                <a:ln>
                  <a:noFill/>
                </a:ln>
                <a:solidFill>
                  <a:srgbClr val="0070C0"/>
                </a:solidFill>
                <a:effectLst/>
                <a:uLnTx/>
                <a:uFillTx/>
                <a:latin typeface="メイリオ" panose="020B0604030504040204" pitchFamily="50" charset="-128"/>
                <a:ea typeface="メイリオ" panose="020B0604030504040204" pitchFamily="50" charset="-128"/>
                <a:cs typeface="+mn-cs"/>
              </a:rPr>
              <a:t>㌽</a:t>
            </a:r>
            <a:endParaRPr kumimoji="1" lang="ja-JP" altLang="en-US" sz="1600" b="1" i="0" u="none" strike="noStrike" kern="1200" cap="none" spc="0" normalizeH="0" baseline="0" noProof="0" dirty="0">
              <a:ln>
                <a:noFill/>
              </a:ln>
              <a:solidFill>
                <a:srgbClr val="0070C0"/>
              </a:solidFill>
              <a:effectLst/>
              <a:uLnTx/>
              <a:uFillTx/>
              <a:latin typeface="Calibri"/>
              <a:ea typeface="ＭＳ Ｐゴシック" panose="020B0600070205080204" pitchFamily="50" charset="-128"/>
              <a:cs typeface="+mn-cs"/>
            </a:endParaRPr>
          </a:p>
        </p:txBody>
      </p:sp>
      <p:sp>
        <p:nvSpPr>
          <p:cNvPr id="8" name="テキスト ボックス 7">
            <a:extLst>
              <a:ext uri="{FF2B5EF4-FFF2-40B4-BE49-F238E27FC236}">
                <a16:creationId xmlns:a16="http://schemas.microsoft.com/office/drawing/2014/main" id="{84071030-08B9-A6DA-8F74-3158DDF89AFA}"/>
              </a:ext>
            </a:extLst>
          </p:cNvPr>
          <p:cNvSpPr txBox="1"/>
          <p:nvPr/>
        </p:nvSpPr>
        <p:spPr>
          <a:xfrm>
            <a:off x="4503379" y="2369107"/>
            <a:ext cx="4608512" cy="3913251"/>
          </a:xfrm>
          <a:prstGeom prst="rect">
            <a:avLst/>
          </a:prstGeom>
          <a:noFill/>
        </p:spPr>
        <p:txBody>
          <a:bodyPr wrap="square" rtlCol="0">
            <a:spAutoFit/>
          </a:bodyPr>
          <a:lstStyle/>
          <a:p>
            <a:pPr marL="0" marR="0" lvl="0" indent="0" algn="just" defTabSz="914400" rtl="0" eaLnBrk="1" fontAlgn="auto" latinLnBrk="0" hangingPunct="1">
              <a:lnSpc>
                <a:spcPts val="2500"/>
              </a:lnSpc>
              <a:spcBef>
                <a:spcPts val="0"/>
              </a:spcBef>
              <a:spcAft>
                <a:spcPts val="0"/>
              </a:spcAft>
              <a:buClrTx/>
              <a:buSzTx/>
              <a:buFontTx/>
              <a:buNone/>
              <a:tabLst/>
              <a:defRPr/>
            </a:pP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914400" rtl="0" eaLnBrk="1" fontAlgn="auto" latinLnBrk="0" hangingPunct="1">
              <a:lnSpc>
                <a:spcPts val="25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＜（イ）（ウ）について＞</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914400" rtl="0" eaLnBrk="1" fontAlgn="auto" latinLnBrk="0" hangingPunct="1">
              <a:lnSpc>
                <a:spcPts val="25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解答類型</a:t>
            </a:r>
            <a:r>
              <a:rPr lang="ja-JP" altLang="en-US" sz="1400" b="1" dirty="0">
                <a:solidFill>
                  <a:prstClr val="black"/>
                </a:solidFill>
                <a:latin typeface="メイリオ" panose="020B0604030504040204" pitchFamily="50" charset="-128"/>
                <a:ea typeface="メイリオ" panose="020B0604030504040204" pitchFamily="50" charset="-128"/>
              </a:rPr>
              <a:t>２（（イ）１（ウ）５）</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の誤答</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61950" marR="0" lvl="0" indent="-4763" algn="just" defTabSz="914400" rtl="0" eaLnBrk="1" fontAlgn="auto" latinLnBrk="0" hangingPunct="1">
              <a:lnSpc>
                <a:spcPts val="25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Ｃでは目に見えない様子になっているが、湯気が液体の水に変化していると誤って捉えていると考えられる。</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914400" rtl="0" eaLnBrk="1" fontAlgn="auto" latinLnBrk="0" hangingPunct="1">
              <a:lnSpc>
                <a:spcPts val="25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解答類型</a:t>
            </a:r>
            <a:r>
              <a:rPr lang="ja-JP" altLang="en-US" sz="1400" b="1" dirty="0">
                <a:solidFill>
                  <a:prstClr val="black"/>
                </a:solidFill>
                <a:latin typeface="メイリオ" panose="020B0604030504040204" pitchFamily="50" charset="-128"/>
                <a:ea typeface="メイリオ" panose="020B0604030504040204" pitchFamily="50" charset="-128"/>
              </a:rPr>
              <a:t>４ （（イ）２（ウ）４）</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の誤答</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61950" marR="0" lvl="0" indent="-4763" algn="just" defTabSz="914400" rtl="0" eaLnBrk="1" fontAlgn="auto" latinLnBrk="0" hangingPunct="1">
              <a:lnSpc>
                <a:spcPts val="2500"/>
              </a:lnSpc>
              <a:spcBef>
                <a:spcPts val="0"/>
              </a:spcBef>
              <a:spcAft>
                <a:spcPts val="0"/>
              </a:spcAft>
              <a:buClrTx/>
              <a:buSzTx/>
              <a:buFontTx/>
              <a:buNone/>
              <a:tabLst/>
              <a:defRPr/>
            </a:pPr>
            <a:r>
              <a:rPr lang="ja-JP" altLang="en-US" sz="1400" b="1" dirty="0">
                <a:solidFill>
                  <a:prstClr val="black"/>
                </a:solidFill>
                <a:latin typeface="メイリオ" panose="020B0604030504040204" pitchFamily="50" charset="-128"/>
                <a:ea typeface="メイリオ" panose="020B0604030504040204" pitchFamily="50" charset="-128"/>
              </a:rPr>
              <a:t>湯気が沸騰して、水蒸気に変化していると誤って捉えていると考えられる</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914400" rtl="0" eaLnBrk="1" fontAlgn="auto" latinLnBrk="0" hangingPunct="1">
              <a:lnSpc>
                <a:spcPts val="25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解答類型</a:t>
            </a:r>
            <a:r>
              <a:rPr lang="ja-JP" altLang="en-US" sz="1400" b="1" dirty="0">
                <a:solidFill>
                  <a:prstClr val="black"/>
                </a:solidFill>
                <a:latin typeface="メイリオ" panose="020B0604030504040204" pitchFamily="50" charset="-128"/>
                <a:ea typeface="メイリオ" panose="020B0604030504040204" pitchFamily="50" charset="-128"/>
              </a:rPr>
              <a:t>７ （（イ）３（ウ）４）</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の誤答</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61950" marR="0" lvl="0" indent="-4763" algn="just" defTabSz="914400" rtl="0" eaLnBrk="1" fontAlgn="auto" latinLnBrk="0" hangingPunct="1">
              <a:lnSpc>
                <a:spcPts val="25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湯気が温められて、水蒸気に変化していると誤って捉えていると考えられる。</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正方形/長方形 1">
            <a:extLst>
              <a:ext uri="{FF2B5EF4-FFF2-40B4-BE49-F238E27FC236}">
                <a16:creationId xmlns:a16="http://schemas.microsoft.com/office/drawing/2014/main" id="{7AAA24EB-4F29-CD34-28EF-F531CB02E266}"/>
              </a:ext>
            </a:extLst>
          </p:cNvPr>
          <p:cNvSpPr/>
          <p:nvPr/>
        </p:nvSpPr>
        <p:spPr>
          <a:xfrm>
            <a:off x="3203848" y="133899"/>
            <a:ext cx="432048" cy="443910"/>
          </a:xfrm>
          <a:prstGeom prst="rect">
            <a:avLst/>
          </a:prstGeom>
          <a:no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pic>
        <p:nvPicPr>
          <p:cNvPr id="4" name="図 3">
            <a:extLst>
              <a:ext uri="{FF2B5EF4-FFF2-40B4-BE49-F238E27FC236}">
                <a16:creationId xmlns:a16="http://schemas.microsoft.com/office/drawing/2014/main" id="{77AAD308-3055-A970-7A04-694B74EF2E13}"/>
              </a:ext>
            </a:extLst>
          </p:cNvPr>
          <p:cNvPicPr>
            <a:picLocks noChangeAspect="1"/>
          </p:cNvPicPr>
          <p:nvPr/>
        </p:nvPicPr>
        <p:blipFill>
          <a:blip r:embed="rId3"/>
          <a:stretch>
            <a:fillRect/>
          </a:stretch>
        </p:blipFill>
        <p:spPr>
          <a:xfrm>
            <a:off x="107504" y="2501649"/>
            <a:ext cx="2878011" cy="3852545"/>
          </a:xfrm>
          <a:prstGeom prst="rect">
            <a:avLst/>
          </a:prstGeom>
        </p:spPr>
      </p:pic>
      <p:pic>
        <p:nvPicPr>
          <p:cNvPr id="10" name="図 9">
            <a:extLst>
              <a:ext uri="{FF2B5EF4-FFF2-40B4-BE49-F238E27FC236}">
                <a16:creationId xmlns:a16="http://schemas.microsoft.com/office/drawing/2014/main" id="{EC331D6E-5769-0865-A195-25EFD2E3A097}"/>
              </a:ext>
            </a:extLst>
          </p:cNvPr>
          <p:cNvPicPr>
            <a:picLocks noChangeAspect="1"/>
          </p:cNvPicPr>
          <p:nvPr/>
        </p:nvPicPr>
        <p:blipFill>
          <a:blip r:embed="rId4"/>
          <a:stretch>
            <a:fillRect/>
          </a:stretch>
        </p:blipFill>
        <p:spPr>
          <a:xfrm>
            <a:off x="2837627" y="2547269"/>
            <a:ext cx="1726141" cy="3852546"/>
          </a:xfrm>
          <a:prstGeom prst="rect">
            <a:avLst/>
          </a:prstGeom>
        </p:spPr>
      </p:pic>
      <p:pic>
        <p:nvPicPr>
          <p:cNvPr id="13" name="図 12">
            <a:extLst>
              <a:ext uri="{FF2B5EF4-FFF2-40B4-BE49-F238E27FC236}">
                <a16:creationId xmlns:a16="http://schemas.microsoft.com/office/drawing/2014/main" id="{FCA7A63D-CBAC-8B6E-76B4-10634E659F32}"/>
              </a:ext>
            </a:extLst>
          </p:cNvPr>
          <p:cNvPicPr>
            <a:picLocks noChangeAspect="1"/>
          </p:cNvPicPr>
          <p:nvPr/>
        </p:nvPicPr>
        <p:blipFill>
          <a:blip r:embed="rId5"/>
          <a:stretch>
            <a:fillRect/>
          </a:stretch>
        </p:blipFill>
        <p:spPr>
          <a:xfrm>
            <a:off x="183704" y="1840193"/>
            <a:ext cx="4081318" cy="562315"/>
          </a:xfrm>
          <a:prstGeom prst="rect">
            <a:avLst/>
          </a:prstGeom>
        </p:spPr>
      </p:pic>
    </p:spTree>
    <p:extLst>
      <p:ext uri="{BB962C8B-B14F-4D97-AF65-F5344CB8AC3E}">
        <p14:creationId xmlns:p14="http://schemas.microsoft.com/office/powerpoint/2010/main" val="36525931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87B75-5856-F4DE-6EB7-0428A09A6FC8}"/>
            </a:ext>
          </a:extLst>
        </p:cNvPr>
        <p:cNvGrpSpPr/>
        <p:nvPr/>
      </p:nvGrpSpPr>
      <p:grpSpPr>
        <a:xfrm>
          <a:off x="0" y="0"/>
          <a:ext cx="0" cy="0"/>
          <a:chOff x="0" y="0"/>
          <a:chExt cx="0" cy="0"/>
        </a:xfrm>
      </p:grpSpPr>
      <p:sp>
        <p:nvSpPr>
          <p:cNvPr id="8" name="四角形: 角を丸くする 7">
            <a:extLst>
              <a:ext uri="{FF2B5EF4-FFF2-40B4-BE49-F238E27FC236}">
                <a16:creationId xmlns:a16="http://schemas.microsoft.com/office/drawing/2014/main" id="{021B2E57-9F4B-AA46-BFFC-B03653880CDB}"/>
              </a:ext>
            </a:extLst>
          </p:cNvPr>
          <p:cNvSpPr/>
          <p:nvPr/>
        </p:nvSpPr>
        <p:spPr>
          <a:xfrm>
            <a:off x="50357" y="5376832"/>
            <a:ext cx="1332147" cy="1304751"/>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3200" b="1" dirty="0">
                <a:solidFill>
                  <a:srgbClr val="1F497D"/>
                </a:solidFill>
                <a:latin typeface="メイリオ" panose="020B0604030504040204" pitchFamily="50" charset="-128"/>
                <a:ea typeface="メイリオ" panose="020B0604030504040204" pitchFamily="50" charset="-128"/>
              </a:rPr>
              <a:t>７</a:t>
            </a:r>
            <a:endParaRPr kumimoji="1" lang="en-US" altLang="ja-JP" sz="32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7" name="表 6">
            <a:extLst>
              <a:ext uri="{FF2B5EF4-FFF2-40B4-BE49-F238E27FC236}">
                <a16:creationId xmlns:a16="http://schemas.microsoft.com/office/drawing/2014/main" id="{0B068E10-2CB3-41C1-2FD9-8798EDD1BB3C}"/>
              </a:ext>
            </a:extLst>
          </p:cNvPr>
          <p:cNvGraphicFramePr>
            <a:graphicFrameLocks noGrp="1"/>
          </p:cNvGraphicFramePr>
          <p:nvPr>
            <p:extLst>
              <p:ext uri="{D42A27DB-BD31-4B8C-83A1-F6EECF244321}">
                <p14:modId xmlns:p14="http://schemas.microsoft.com/office/powerpoint/2010/main" val="4165652966"/>
              </p:ext>
            </p:extLst>
          </p:nvPr>
        </p:nvGraphicFramePr>
        <p:xfrm>
          <a:off x="107504" y="757075"/>
          <a:ext cx="8982999" cy="4368541"/>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497881674"/>
                    </a:ext>
                  </a:extLst>
                </a:gridCol>
                <a:gridCol w="5714213">
                  <a:extLst>
                    <a:ext uri="{9D8B030D-6E8A-4147-A177-3AD203B41FA5}">
                      <a16:colId xmlns:a16="http://schemas.microsoft.com/office/drawing/2014/main" val="3061564528"/>
                    </a:ext>
                  </a:extLst>
                </a:gridCol>
                <a:gridCol w="509158">
                  <a:extLst>
                    <a:ext uri="{9D8B030D-6E8A-4147-A177-3AD203B41FA5}">
                      <a16:colId xmlns:a16="http://schemas.microsoft.com/office/drawing/2014/main" val="3024050227"/>
                    </a:ext>
                  </a:extLst>
                </a:gridCol>
                <a:gridCol w="509158">
                  <a:extLst>
                    <a:ext uri="{9D8B030D-6E8A-4147-A177-3AD203B41FA5}">
                      <a16:colId xmlns:a16="http://schemas.microsoft.com/office/drawing/2014/main" val="3508318739"/>
                    </a:ext>
                  </a:extLst>
                </a:gridCol>
                <a:gridCol w="509158">
                  <a:extLst>
                    <a:ext uri="{9D8B030D-6E8A-4147-A177-3AD203B41FA5}">
                      <a16:colId xmlns:a16="http://schemas.microsoft.com/office/drawing/2014/main" val="2557356096"/>
                    </a:ext>
                  </a:extLst>
                </a:gridCol>
                <a:gridCol w="654631">
                  <a:extLst>
                    <a:ext uri="{9D8B030D-6E8A-4147-A177-3AD203B41FA5}">
                      <a16:colId xmlns:a16="http://schemas.microsoft.com/office/drawing/2014/main" val="193483412"/>
                    </a:ext>
                  </a:extLst>
                </a:gridCol>
                <a:gridCol w="654633">
                  <a:extLst>
                    <a:ext uri="{9D8B030D-6E8A-4147-A177-3AD203B41FA5}">
                      <a16:colId xmlns:a16="http://schemas.microsoft.com/office/drawing/2014/main" val="345310821"/>
                    </a:ext>
                  </a:extLst>
                </a:gridCol>
              </a:tblGrid>
              <a:tr h="1015741">
                <a:tc gridSpan="2">
                  <a:txBody>
                    <a:bodyPr/>
                    <a:lstStyle/>
                    <a:p>
                      <a:pPr algn="just">
                        <a:lnSpc>
                          <a:spcPts val="2500"/>
                        </a:lnSpc>
                      </a:pPr>
                      <a:r>
                        <a:rPr kumimoji="1" lang="ja-JP" altLang="en-US" sz="1400" dirty="0"/>
                        <a:t>（イ）（ウ）</a:t>
                      </a:r>
                      <a:endParaRPr kumimoji="1" lang="en-US" altLang="ja-JP" sz="1400" dirty="0"/>
                    </a:p>
                    <a:p>
                      <a:pPr algn="just">
                        <a:lnSpc>
                          <a:spcPts val="2500"/>
                        </a:lnSpc>
                      </a:pPr>
                      <a:r>
                        <a:rPr kumimoji="1" lang="ja-JP" altLang="en-US" sz="1400" dirty="0"/>
                        <a:t>水の蒸発について、温度によって水の状態が変化するという知識と関連付け、適切に説明しているものを選ぶ　　</a:t>
                      </a:r>
                    </a:p>
                  </a:txBody>
                  <a:tcPr/>
                </a:tc>
                <a:tc hMerge="1">
                  <a:txBody>
                    <a:bodyPr/>
                    <a:lstStyle/>
                    <a:p>
                      <a:endParaRPr kumimoji="1" lang="ja-JP" altLang="en-US"/>
                    </a:p>
                  </a:txBody>
                  <a:tcPr/>
                </a:tc>
                <a:tc>
                  <a:txBody>
                    <a:bodyPr/>
                    <a:lstStyle/>
                    <a:p>
                      <a:pPr algn="ctr"/>
                      <a:r>
                        <a:rPr kumimoji="1" lang="ja-JP" altLang="en-US" sz="1400" dirty="0"/>
                        <a:t>正　答</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全国（％）</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県（％）</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自校（％）</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自校（人）</a:t>
                      </a:r>
                    </a:p>
                  </a:txBody>
                  <a:tcPr vert="eaVert" anchor="ctr"/>
                </a:tc>
                <a:extLst>
                  <a:ext uri="{0D108BD9-81ED-4DB2-BD59-A6C34878D82A}">
                    <a16:rowId xmlns:a16="http://schemas.microsoft.com/office/drawing/2014/main" val="620879162"/>
                  </a:ext>
                </a:extLst>
              </a:tr>
              <a:tr h="228129">
                <a:tc>
                  <a:txBody>
                    <a:bodyPr/>
                    <a:lstStyle/>
                    <a:p>
                      <a:pPr algn="ctr"/>
                      <a:r>
                        <a:rPr kumimoji="1" lang="ja-JP" altLang="en-US" sz="1400" dirty="0"/>
                        <a:t>１</a:t>
                      </a:r>
                    </a:p>
                  </a:txBody>
                  <a:tcPr anchor="ctr">
                    <a:noFill/>
                  </a:tcPr>
                </a:tc>
                <a:tc>
                  <a:txBody>
                    <a:bodyPr/>
                    <a:lstStyle/>
                    <a:p>
                      <a:pPr algn="just"/>
                      <a:r>
                        <a:rPr kumimoji="1" lang="ja-JP" altLang="en-US" sz="1200" dirty="0"/>
                        <a:t>（イ）　１　（ウ）　４　と解答しているもの</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noFill/>
                  </a:tcPr>
                </a:tc>
                <a:tc>
                  <a:txBody>
                    <a:bodyPr/>
                    <a:lstStyle/>
                    <a:p>
                      <a:pPr marL="0" indent="0" algn="ctr"/>
                      <a:r>
                        <a:rPr kumimoji="1" lang="en-US" altLang="ja-JP" sz="1400" dirty="0">
                          <a:solidFill>
                            <a:schemeClr val="tx1"/>
                          </a:solidFill>
                          <a:latin typeface="+mn-ea"/>
                          <a:ea typeface="+mn-ea"/>
                        </a:rPr>
                        <a:t>64.2</a:t>
                      </a:r>
                      <a:endParaRPr kumimoji="1" lang="ja-JP" altLang="en-US" sz="1400" dirty="0">
                        <a:solidFill>
                          <a:schemeClr val="tx1"/>
                        </a:solidFill>
                        <a:latin typeface="+mn-ea"/>
                        <a:ea typeface="+mn-ea"/>
                      </a:endParaRPr>
                    </a:p>
                  </a:txBody>
                  <a:tcPr anchor="ctr">
                    <a:noFill/>
                  </a:tcPr>
                </a:tc>
                <a:tc>
                  <a:txBody>
                    <a:bodyPr/>
                    <a:lstStyle/>
                    <a:p>
                      <a:pPr marL="0" indent="0" algn="ctr"/>
                      <a:r>
                        <a:rPr kumimoji="1" lang="en-US" altLang="ja-JP" sz="1400" dirty="0">
                          <a:solidFill>
                            <a:schemeClr val="tx1"/>
                          </a:solidFill>
                          <a:latin typeface="+mn-ea"/>
                          <a:ea typeface="+mn-ea"/>
                        </a:rPr>
                        <a:t>64.0</a:t>
                      </a:r>
                      <a:endParaRPr kumimoji="1" lang="ja-JP" altLang="en-US" sz="1400" dirty="0">
                        <a:solidFill>
                          <a:schemeClr val="tx1"/>
                        </a:solidFill>
                        <a:latin typeface="+mn-ea"/>
                        <a:ea typeface="+mn-ea"/>
                      </a:endParaRPr>
                    </a:p>
                  </a:txBody>
                  <a:tcPr anchor="ctr">
                    <a:noFill/>
                  </a:tcPr>
                </a:tc>
                <a:tc>
                  <a:txBody>
                    <a:bodyPr/>
                    <a:lstStyle/>
                    <a:p>
                      <a:pPr algn="ctr"/>
                      <a:endParaRPr kumimoji="1" lang="ja-JP" altLang="en-US" sz="1400" dirty="0"/>
                    </a:p>
                  </a:txBody>
                  <a:tcPr anchor="ctr">
                    <a:noFill/>
                  </a:tcPr>
                </a:tc>
                <a:tc>
                  <a:txBody>
                    <a:bodyPr/>
                    <a:lstStyle/>
                    <a:p>
                      <a:pPr algn="ctr"/>
                      <a:endParaRPr kumimoji="1" lang="ja-JP" altLang="en-US" sz="1400" dirty="0"/>
                    </a:p>
                  </a:txBody>
                  <a:tcPr anchor="ctr">
                    <a:noFill/>
                  </a:tcPr>
                </a:tc>
                <a:extLst>
                  <a:ext uri="{0D108BD9-81ED-4DB2-BD59-A6C34878D82A}">
                    <a16:rowId xmlns:a16="http://schemas.microsoft.com/office/drawing/2014/main" val="8223435"/>
                  </a:ext>
                </a:extLst>
              </a:tr>
              <a:tr h="215798">
                <a:tc>
                  <a:txBody>
                    <a:bodyPr/>
                    <a:lstStyle/>
                    <a:p>
                      <a:pPr marL="0" indent="0" algn="ctr"/>
                      <a:r>
                        <a:rPr kumimoji="1" lang="ja-JP" altLang="en-US" sz="1400" dirty="0"/>
                        <a:t>２</a:t>
                      </a:r>
                    </a:p>
                  </a:txBody>
                  <a:tcPr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（イ）　１　（ウ）　５　と解答しているもの</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5.9</a:t>
                      </a:r>
                      <a:endParaRPr kumimoji="1" lang="ja-JP" altLang="en-US" sz="14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6.1</a:t>
                      </a:r>
                      <a:endParaRPr kumimoji="1" lang="ja-JP" altLang="en-US" sz="1400" dirty="0">
                        <a:solidFill>
                          <a:schemeClr val="tx1"/>
                        </a:solidFill>
                        <a:latin typeface="+mn-ea"/>
                        <a:ea typeface="+mn-ea"/>
                      </a:endParaRP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219737149"/>
                  </a:ext>
                </a:extLst>
              </a:tr>
              <a:tr h="194593">
                <a:tc>
                  <a:txBody>
                    <a:bodyPr/>
                    <a:lstStyle/>
                    <a:p>
                      <a:pPr algn="ctr"/>
                      <a:r>
                        <a:rPr kumimoji="1" lang="ja-JP" altLang="en-US" sz="1400" dirty="0"/>
                        <a:t>３</a:t>
                      </a:r>
                    </a:p>
                  </a:txBody>
                  <a:tcPr anchor="ctr">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（イ）　１　（ウ）　６　と解答しているもの</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0.8</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0.8</a:t>
                      </a:r>
                    </a:p>
                  </a:txBody>
                  <a:tcPr anchor="ctr">
                    <a:noFill/>
                  </a:tcPr>
                </a:tc>
                <a:tc>
                  <a:txBody>
                    <a:bodyPr/>
                    <a:lstStyle/>
                    <a:p>
                      <a:pPr algn="ctr"/>
                      <a:endParaRPr kumimoji="1" lang="ja-JP" altLang="en-US" sz="1400" dirty="0"/>
                    </a:p>
                  </a:txBody>
                  <a:tcPr anchor="ctr">
                    <a:noFill/>
                  </a:tcPr>
                </a:tc>
                <a:tc>
                  <a:txBody>
                    <a:bodyPr/>
                    <a:lstStyle/>
                    <a:p>
                      <a:pPr algn="ctr"/>
                      <a:endParaRPr kumimoji="1" lang="ja-JP" altLang="en-US" sz="1400" dirty="0"/>
                    </a:p>
                  </a:txBody>
                  <a:tcPr anchor="ctr">
                    <a:noFill/>
                  </a:tcPr>
                </a:tc>
                <a:extLst>
                  <a:ext uri="{0D108BD9-81ED-4DB2-BD59-A6C34878D82A}">
                    <a16:rowId xmlns:a16="http://schemas.microsoft.com/office/drawing/2014/main" val="1580398011"/>
                  </a:ext>
                </a:extLst>
              </a:tr>
              <a:tr h="190759">
                <a:tc>
                  <a:txBody>
                    <a:bodyPr/>
                    <a:lstStyle/>
                    <a:p>
                      <a:pPr algn="ctr"/>
                      <a:r>
                        <a:rPr kumimoji="1" lang="ja-JP" altLang="en-US" sz="1400" dirty="0"/>
                        <a:t>４</a:t>
                      </a:r>
                    </a:p>
                  </a:txBody>
                  <a:tcPr anchor="ctr">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（イ）　２　（ウ）　４　と解答しているもの</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8.1</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8.2</a:t>
                      </a:r>
                    </a:p>
                  </a:txBody>
                  <a:tcPr anchor="ctr">
                    <a:noFill/>
                  </a:tcPr>
                </a:tc>
                <a:tc>
                  <a:txBody>
                    <a:bodyPr/>
                    <a:lstStyle/>
                    <a:p>
                      <a:pPr algn="ctr"/>
                      <a:endParaRPr kumimoji="1" lang="ja-JP" altLang="en-US" sz="1400" dirty="0"/>
                    </a:p>
                  </a:txBody>
                  <a:tcPr anchor="ctr">
                    <a:noFill/>
                  </a:tcPr>
                </a:tc>
                <a:tc>
                  <a:txBody>
                    <a:bodyPr/>
                    <a:lstStyle/>
                    <a:p>
                      <a:pPr algn="ctr"/>
                      <a:endParaRPr kumimoji="1" lang="ja-JP" altLang="en-US" sz="1400" dirty="0"/>
                    </a:p>
                  </a:txBody>
                  <a:tcPr anchor="ctr">
                    <a:noFill/>
                  </a:tcPr>
                </a:tc>
                <a:extLst>
                  <a:ext uri="{0D108BD9-81ED-4DB2-BD59-A6C34878D82A}">
                    <a16:rowId xmlns:a16="http://schemas.microsoft.com/office/drawing/2014/main" val="3730291628"/>
                  </a:ext>
                </a:extLst>
              </a:tr>
              <a:tr h="291866">
                <a:tc>
                  <a:txBody>
                    <a:bodyPr/>
                    <a:lstStyle/>
                    <a:p>
                      <a:pPr algn="ctr"/>
                      <a:r>
                        <a:rPr kumimoji="1" lang="ja-JP" altLang="en-US" sz="1400" dirty="0"/>
                        <a:t>５</a:t>
                      </a:r>
                      <a:endParaRPr kumimoji="1" lang="en-US" altLang="ja-JP" sz="1400" dirty="0"/>
                    </a:p>
                  </a:txBody>
                  <a:tcPr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（イ）　２　（ウ）　５　と解答しているもの</a:t>
                      </a:r>
                    </a:p>
                  </a:txBody>
                  <a:tcPr/>
                </a:tc>
                <a:tc>
                  <a:txBody>
                    <a:bodyPr/>
                    <a:lstStyle/>
                    <a:p>
                      <a:pPr algn="ctr"/>
                      <a:endParaRPr kumimoji="1" lang="ja-JP" altLang="en-US" sz="14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1.5</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1.4</a:t>
                      </a: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2540675280"/>
                  </a:ext>
                </a:extLst>
              </a:tr>
              <a:tr h="291866">
                <a:tc>
                  <a:txBody>
                    <a:bodyPr/>
                    <a:lstStyle/>
                    <a:p>
                      <a:pPr algn="ctr"/>
                      <a:r>
                        <a:rPr kumimoji="1" lang="ja-JP" altLang="en-US" sz="1400" dirty="0"/>
                        <a:t>６</a:t>
                      </a:r>
                    </a:p>
                  </a:txBody>
                  <a:tcPr anchor="ctr">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（イ）　２　（ウ）　６　と解答しているもの</a:t>
                      </a:r>
                    </a:p>
                  </a:txBody>
                  <a:tcPr>
                    <a:noFill/>
                  </a:tcPr>
                </a:tc>
                <a:tc>
                  <a:txBody>
                    <a:bodyPr/>
                    <a:lstStyle/>
                    <a:p>
                      <a:pPr algn="ctr"/>
                      <a:endParaRPr kumimoji="1" lang="ja-JP" altLang="en-US" sz="1400" dirty="0"/>
                    </a:p>
                  </a:txBody>
                  <a:tcPr anchor="ctr">
                    <a:noFill/>
                  </a:tcPr>
                </a:tc>
                <a:tc>
                  <a:txBody>
                    <a:bodyPr/>
                    <a:lstStyle/>
                    <a:p>
                      <a:pPr algn="ctr"/>
                      <a:r>
                        <a:rPr kumimoji="1" lang="en-US" altLang="ja-JP" sz="1400" dirty="0">
                          <a:solidFill>
                            <a:schemeClr val="tx1"/>
                          </a:solidFill>
                          <a:latin typeface="+mn-ea"/>
                          <a:ea typeface="+mn-ea"/>
                        </a:rPr>
                        <a:t>0.6</a:t>
                      </a:r>
                      <a:endParaRPr kumimoji="1" lang="ja-JP" altLang="en-US" sz="1400" dirty="0">
                        <a:solidFill>
                          <a:schemeClr val="tx1"/>
                        </a:solidFill>
                        <a:latin typeface="+mn-ea"/>
                        <a:ea typeface="+mn-ea"/>
                      </a:endParaRPr>
                    </a:p>
                  </a:txBody>
                  <a:tcPr anchor="ctr">
                    <a:noFill/>
                  </a:tcPr>
                </a:tc>
                <a:tc>
                  <a:txBody>
                    <a:bodyPr/>
                    <a:lstStyle/>
                    <a:p>
                      <a:pPr algn="ctr"/>
                      <a:r>
                        <a:rPr kumimoji="1" lang="en-US" altLang="ja-JP" sz="1400" dirty="0">
                          <a:solidFill>
                            <a:schemeClr val="tx1"/>
                          </a:solidFill>
                          <a:latin typeface="+mn-ea"/>
                          <a:ea typeface="+mn-ea"/>
                        </a:rPr>
                        <a:t>0.6</a:t>
                      </a:r>
                      <a:endParaRPr kumimoji="1" lang="ja-JP" altLang="en-US" sz="1400" dirty="0">
                        <a:solidFill>
                          <a:schemeClr val="tx1"/>
                        </a:solidFill>
                        <a:latin typeface="+mn-ea"/>
                        <a:ea typeface="+mn-ea"/>
                      </a:endParaRPr>
                    </a:p>
                  </a:txBody>
                  <a:tcPr anchor="ctr">
                    <a:noFill/>
                  </a:tcPr>
                </a:tc>
                <a:tc>
                  <a:txBody>
                    <a:bodyPr/>
                    <a:lstStyle/>
                    <a:p>
                      <a:pPr algn="ctr"/>
                      <a:endParaRPr kumimoji="1" lang="ja-JP" altLang="en-US" sz="1400" dirty="0"/>
                    </a:p>
                  </a:txBody>
                  <a:tcPr anchor="ctr">
                    <a:noFill/>
                  </a:tcPr>
                </a:tc>
                <a:tc>
                  <a:txBody>
                    <a:bodyPr/>
                    <a:lstStyle/>
                    <a:p>
                      <a:pPr algn="ctr"/>
                      <a:endParaRPr kumimoji="1" lang="ja-JP" altLang="en-US" sz="1400" dirty="0"/>
                    </a:p>
                  </a:txBody>
                  <a:tcPr anchor="ctr">
                    <a:noFill/>
                  </a:tcPr>
                </a:tc>
                <a:extLst>
                  <a:ext uri="{0D108BD9-81ED-4DB2-BD59-A6C34878D82A}">
                    <a16:rowId xmlns:a16="http://schemas.microsoft.com/office/drawing/2014/main" val="333400974"/>
                  </a:ext>
                </a:extLst>
              </a:tr>
              <a:tr h="291866">
                <a:tc>
                  <a:txBody>
                    <a:bodyPr/>
                    <a:lstStyle/>
                    <a:p>
                      <a:pPr algn="ctr"/>
                      <a:r>
                        <a:rPr kumimoji="1" lang="ja-JP" altLang="en-US" sz="1400" dirty="0"/>
                        <a:t>７</a:t>
                      </a:r>
                    </a:p>
                  </a:txBody>
                  <a:tcPr anchor="ctr">
                    <a:solidFill>
                      <a:schemeClr val="accent2">
                        <a:lumMod val="40000"/>
                        <a:lumOff val="6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（イ）　３　（ウ）　４　と解答しているもの</a:t>
                      </a:r>
                    </a:p>
                  </a:txBody>
                  <a:tcPr>
                    <a:solidFill>
                      <a:schemeClr val="accent2">
                        <a:lumMod val="40000"/>
                        <a:lumOff val="60000"/>
                      </a:schemeClr>
                    </a:solidFill>
                  </a:tcPr>
                </a:tc>
                <a:tc>
                  <a:txBody>
                    <a:bodyPr/>
                    <a:lstStyle/>
                    <a:p>
                      <a:pPr algn="ctr"/>
                      <a:endParaRPr kumimoji="1" lang="ja-JP" altLang="en-US" sz="1400" dirty="0"/>
                    </a:p>
                  </a:txBody>
                  <a:tcPr anchor="ctr">
                    <a:solidFill>
                      <a:schemeClr val="accent2">
                        <a:lumMod val="40000"/>
                        <a:lumOff val="60000"/>
                      </a:schemeClr>
                    </a:solidFill>
                  </a:tcPr>
                </a:tc>
                <a:tc>
                  <a:txBody>
                    <a:bodyPr/>
                    <a:lstStyle/>
                    <a:p>
                      <a:pPr algn="ctr"/>
                      <a:r>
                        <a:rPr kumimoji="1" lang="en-US" altLang="ja-JP" sz="1400" dirty="0">
                          <a:solidFill>
                            <a:schemeClr val="tx1"/>
                          </a:solidFill>
                          <a:latin typeface="+mn-ea"/>
                          <a:ea typeface="+mn-ea"/>
                        </a:rPr>
                        <a:t>11.4</a:t>
                      </a:r>
                      <a:endParaRPr kumimoji="1" lang="ja-JP" altLang="en-US" sz="1400" dirty="0">
                        <a:solidFill>
                          <a:schemeClr val="tx1"/>
                        </a:solidFill>
                        <a:latin typeface="+mn-ea"/>
                        <a:ea typeface="+mn-ea"/>
                      </a:endParaRPr>
                    </a:p>
                  </a:txBody>
                  <a:tcPr anchor="ctr">
                    <a:solidFill>
                      <a:schemeClr val="accent2">
                        <a:lumMod val="40000"/>
                        <a:lumOff val="60000"/>
                      </a:schemeClr>
                    </a:solidFill>
                  </a:tcPr>
                </a:tc>
                <a:tc>
                  <a:txBody>
                    <a:bodyPr/>
                    <a:lstStyle/>
                    <a:p>
                      <a:pPr algn="ctr"/>
                      <a:r>
                        <a:rPr kumimoji="1" lang="en-US" altLang="ja-JP" sz="1400" dirty="0">
                          <a:solidFill>
                            <a:schemeClr val="tx1"/>
                          </a:solidFill>
                          <a:latin typeface="+mn-ea"/>
                          <a:ea typeface="+mn-ea"/>
                        </a:rPr>
                        <a:t>12.4</a:t>
                      </a:r>
                      <a:endParaRPr kumimoji="1" lang="ja-JP" altLang="en-US" sz="1400" dirty="0">
                        <a:solidFill>
                          <a:schemeClr val="tx1"/>
                        </a:solidFill>
                        <a:latin typeface="+mn-ea"/>
                        <a:ea typeface="+mn-ea"/>
                      </a:endParaRPr>
                    </a:p>
                  </a:txBody>
                  <a:tcPr anchor="ctr">
                    <a:solidFill>
                      <a:schemeClr val="accent2">
                        <a:lumMod val="40000"/>
                        <a:lumOff val="60000"/>
                      </a:schemeClr>
                    </a:solidFill>
                  </a:tcPr>
                </a:tc>
                <a:tc>
                  <a:txBody>
                    <a:bodyPr/>
                    <a:lstStyle/>
                    <a:p>
                      <a:pPr algn="ctr"/>
                      <a:endParaRPr kumimoji="1" lang="ja-JP" altLang="en-US" sz="1400" dirty="0"/>
                    </a:p>
                  </a:txBody>
                  <a:tcPr anchor="ctr">
                    <a:solidFill>
                      <a:schemeClr val="accent2">
                        <a:lumMod val="40000"/>
                        <a:lumOff val="60000"/>
                      </a:schemeClr>
                    </a:solidFill>
                  </a:tcPr>
                </a:tc>
                <a:tc>
                  <a:txBody>
                    <a:bodyPr/>
                    <a:lstStyle/>
                    <a:p>
                      <a:pPr algn="ctr"/>
                      <a:endParaRPr kumimoji="1" lang="ja-JP" altLang="en-US" sz="1400" dirty="0"/>
                    </a:p>
                  </a:txBody>
                  <a:tcPr anchor="ctr">
                    <a:solidFill>
                      <a:schemeClr val="accent2">
                        <a:lumMod val="40000"/>
                        <a:lumOff val="60000"/>
                      </a:schemeClr>
                    </a:solidFill>
                  </a:tcPr>
                </a:tc>
                <a:extLst>
                  <a:ext uri="{0D108BD9-81ED-4DB2-BD59-A6C34878D82A}">
                    <a16:rowId xmlns:a16="http://schemas.microsoft.com/office/drawing/2014/main" val="2496847566"/>
                  </a:ext>
                </a:extLst>
              </a:tr>
              <a:tr h="291866">
                <a:tc>
                  <a:txBody>
                    <a:bodyPr/>
                    <a:lstStyle/>
                    <a:p>
                      <a:pPr algn="ctr"/>
                      <a:r>
                        <a:rPr kumimoji="1" lang="ja-JP" altLang="en-US" sz="1400" dirty="0"/>
                        <a:t>８</a:t>
                      </a:r>
                    </a:p>
                  </a:txBody>
                  <a:tcPr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（イ）　３　（ウ）　５　と解答しているもの</a:t>
                      </a:r>
                    </a:p>
                  </a:txBody>
                  <a:tcPr/>
                </a:tc>
                <a:tc>
                  <a:txBody>
                    <a:bodyPr/>
                    <a:lstStyle/>
                    <a:p>
                      <a:pPr algn="ctr"/>
                      <a:endParaRPr kumimoji="1" lang="ja-JP" altLang="en-US" sz="1400" dirty="0"/>
                    </a:p>
                  </a:txBody>
                  <a:tcPr anchor="ctr"/>
                </a:tc>
                <a:tc>
                  <a:txBody>
                    <a:bodyPr/>
                    <a:lstStyle/>
                    <a:p>
                      <a:pPr algn="ctr"/>
                      <a:r>
                        <a:rPr kumimoji="1" lang="en-US" altLang="ja-JP" sz="1400" dirty="0">
                          <a:solidFill>
                            <a:schemeClr val="tx1"/>
                          </a:solidFill>
                          <a:latin typeface="+mn-ea"/>
                          <a:ea typeface="+mn-ea"/>
                        </a:rPr>
                        <a:t>1.9</a:t>
                      </a:r>
                      <a:endParaRPr kumimoji="1" lang="ja-JP" altLang="en-US" sz="1400" dirty="0">
                        <a:solidFill>
                          <a:schemeClr val="tx1"/>
                        </a:solidFill>
                        <a:latin typeface="+mn-ea"/>
                        <a:ea typeface="+mn-ea"/>
                      </a:endParaRPr>
                    </a:p>
                  </a:txBody>
                  <a:tcPr anchor="ctr"/>
                </a:tc>
                <a:tc>
                  <a:txBody>
                    <a:bodyPr/>
                    <a:lstStyle/>
                    <a:p>
                      <a:pPr algn="ctr"/>
                      <a:r>
                        <a:rPr kumimoji="1" lang="en-US" altLang="ja-JP" sz="1400" dirty="0">
                          <a:solidFill>
                            <a:schemeClr val="tx1"/>
                          </a:solidFill>
                          <a:latin typeface="+mn-ea"/>
                          <a:ea typeface="+mn-ea"/>
                        </a:rPr>
                        <a:t>2.0</a:t>
                      </a:r>
                      <a:endParaRPr kumimoji="1" lang="ja-JP" altLang="en-US" sz="1400" dirty="0">
                        <a:solidFill>
                          <a:schemeClr val="tx1"/>
                        </a:solidFill>
                        <a:latin typeface="+mn-ea"/>
                        <a:ea typeface="+mn-ea"/>
                      </a:endParaRP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405651535"/>
                  </a:ext>
                </a:extLst>
              </a:tr>
              <a:tr h="291866">
                <a:tc>
                  <a:txBody>
                    <a:bodyPr/>
                    <a:lstStyle/>
                    <a:p>
                      <a:pPr algn="ctr"/>
                      <a:r>
                        <a:rPr kumimoji="1" lang="ja-JP" altLang="en-US" sz="1400" dirty="0"/>
                        <a:t>９</a:t>
                      </a:r>
                      <a:endParaRPr kumimoji="1" lang="en-US" altLang="ja-JP" sz="1400" dirty="0"/>
                    </a:p>
                  </a:txBody>
                  <a:tcPr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（イ）　３　（ウ）　６　と解答しているもの</a:t>
                      </a:r>
                    </a:p>
                  </a:txBody>
                  <a:tcPr/>
                </a:tc>
                <a:tc>
                  <a:txBody>
                    <a:bodyPr/>
                    <a:lstStyle/>
                    <a:p>
                      <a:pPr algn="ctr"/>
                      <a:endParaRPr kumimoji="1" lang="ja-JP" altLang="en-US" sz="1400" dirty="0"/>
                    </a:p>
                  </a:txBody>
                  <a:tcPr anchor="ctr"/>
                </a:tc>
                <a:tc>
                  <a:txBody>
                    <a:bodyPr/>
                    <a:lstStyle/>
                    <a:p>
                      <a:pPr algn="ctr"/>
                      <a:r>
                        <a:rPr kumimoji="1" lang="en-US" altLang="ja-JP" sz="1400" dirty="0">
                          <a:solidFill>
                            <a:schemeClr val="tx1"/>
                          </a:solidFill>
                          <a:latin typeface="+mn-ea"/>
                          <a:ea typeface="+mn-ea"/>
                        </a:rPr>
                        <a:t>0.3</a:t>
                      </a:r>
                      <a:endParaRPr kumimoji="1" lang="ja-JP" altLang="en-US" sz="1400" dirty="0">
                        <a:solidFill>
                          <a:schemeClr val="tx1"/>
                        </a:solidFill>
                        <a:latin typeface="+mn-ea"/>
                        <a:ea typeface="+mn-ea"/>
                      </a:endParaRPr>
                    </a:p>
                  </a:txBody>
                  <a:tcPr anchor="ctr"/>
                </a:tc>
                <a:tc>
                  <a:txBody>
                    <a:bodyPr/>
                    <a:lstStyle/>
                    <a:p>
                      <a:pPr algn="ctr"/>
                      <a:r>
                        <a:rPr kumimoji="1" lang="en-US" altLang="ja-JP" sz="1400" dirty="0">
                          <a:solidFill>
                            <a:schemeClr val="tx1"/>
                          </a:solidFill>
                          <a:latin typeface="+mn-ea"/>
                          <a:ea typeface="+mn-ea"/>
                        </a:rPr>
                        <a:t>0.3</a:t>
                      </a:r>
                      <a:endParaRPr kumimoji="1" lang="ja-JP" altLang="en-US" sz="1400" dirty="0">
                        <a:solidFill>
                          <a:schemeClr val="tx1"/>
                        </a:solidFill>
                        <a:latin typeface="+mn-ea"/>
                        <a:ea typeface="+mn-ea"/>
                      </a:endParaRP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1385801403"/>
                  </a:ext>
                </a:extLst>
              </a:tr>
              <a:tr h="291866">
                <a:tc>
                  <a:txBody>
                    <a:bodyPr/>
                    <a:lstStyle/>
                    <a:p>
                      <a:pPr algn="ctr"/>
                      <a:r>
                        <a:rPr kumimoji="1" lang="en-US" altLang="ja-JP" sz="1400" dirty="0">
                          <a:latin typeface="+mn-ea"/>
                          <a:ea typeface="+mn-ea"/>
                        </a:rPr>
                        <a:t>99</a:t>
                      </a:r>
                      <a:endParaRPr kumimoji="1" lang="ja-JP" altLang="en-US" sz="1400" dirty="0">
                        <a:latin typeface="+mn-ea"/>
                        <a:ea typeface="+mn-ea"/>
                      </a:endParaRPr>
                    </a:p>
                  </a:txBody>
                  <a:tcPr anchor="ctr"/>
                </a:tc>
                <a:tc>
                  <a:txBody>
                    <a:bodyPr/>
                    <a:lstStyle/>
                    <a:p>
                      <a:pPr algn="just"/>
                      <a:r>
                        <a:rPr kumimoji="1" lang="ja-JP" altLang="en-US" sz="1200" dirty="0"/>
                        <a:t>上記以外の解答</a:t>
                      </a:r>
                    </a:p>
                  </a:txBody>
                  <a:tcPr/>
                </a:tc>
                <a:tc>
                  <a:txBody>
                    <a:bodyPr/>
                    <a:lstStyle/>
                    <a:p>
                      <a:pPr algn="ctr"/>
                      <a:endParaRPr kumimoji="1" lang="ja-JP" altLang="en-US" sz="1400" dirty="0"/>
                    </a:p>
                  </a:txBody>
                  <a:tcPr anchor="ctr"/>
                </a:tc>
                <a:tc>
                  <a:txBody>
                    <a:bodyPr/>
                    <a:lstStyle/>
                    <a:p>
                      <a:pPr algn="ctr"/>
                      <a:r>
                        <a:rPr kumimoji="1" lang="en-US" altLang="ja-JP" sz="1400" dirty="0">
                          <a:solidFill>
                            <a:schemeClr val="tx1"/>
                          </a:solidFill>
                          <a:latin typeface="+mn-ea"/>
                          <a:ea typeface="+mn-ea"/>
                        </a:rPr>
                        <a:t>3.9</a:t>
                      </a:r>
                      <a:endParaRPr kumimoji="1" lang="ja-JP" altLang="en-US" sz="1400" dirty="0">
                        <a:solidFill>
                          <a:schemeClr val="tx1"/>
                        </a:solidFill>
                        <a:latin typeface="+mn-ea"/>
                        <a:ea typeface="+mn-ea"/>
                      </a:endParaRPr>
                    </a:p>
                  </a:txBody>
                  <a:tcPr anchor="ctr"/>
                </a:tc>
                <a:tc>
                  <a:txBody>
                    <a:bodyPr/>
                    <a:lstStyle/>
                    <a:p>
                      <a:pPr algn="ctr"/>
                      <a:r>
                        <a:rPr kumimoji="1" lang="en-US" altLang="ja-JP" sz="1400" dirty="0">
                          <a:solidFill>
                            <a:schemeClr val="tx1"/>
                          </a:solidFill>
                          <a:latin typeface="+mn-ea"/>
                          <a:ea typeface="+mn-ea"/>
                        </a:rPr>
                        <a:t>3.4</a:t>
                      </a:r>
                      <a:endParaRPr kumimoji="1" lang="ja-JP" altLang="en-US" sz="1400" dirty="0">
                        <a:solidFill>
                          <a:schemeClr val="tx1"/>
                        </a:solidFill>
                        <a:latin typeface="+mn-ea"/>
                        <a:ea typeface="+mn-ea"/>
                      </a:endParaRP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3761651134"/>
                  </a:ext>
                </a:extLst>
              </a:tr>
              <a:tr h="291866">
                <a:tc>
                  <a:txBody>
                    <a:bodyPr/>
                    <a:lstStyle/>
                    <a:p>
                      <a:pPr algn="ctr"/>
                      <a:r>
                        <a:rPr kumimoji="1" lang="ja-JP" altLang="en-US" sz="1400" dirty="0"/>
                        <a:t>０</a:t>
                      </a:r>
                    </a:p>
                  </a:txBody>
                  <a:tcPr anchor="ctr"/>
                </a:tc>
                <a:tc>
                  <a:txBody>
                    <a:bodyPr/>
                    <a:lstStyle/>
                    <a:p>
                      <a:pPr algn="just"/>
                      <a:r>
                        <a:rPr kumimoji="1" lang="ja-JP" altLang="en-US" sz="1200" dirty="0"/>
                        <a:t>無解答</a:t>
                      </a:r>
                    </a:p>
                  </a:txBody>
                  <a:tcPr/>
                </a:tc>
                <a:tc>
                  <a:txBody>
                    <a:bodyPr/>
                    <a:lstStyle/>
                    <a:p>
                      <a:pPr algn="ctr"/>
                      <a:endParaRPr kumimoji="1" lang="ja-JP" altLang="en-US" sz="1400" dirty="0"/>
                    </a:p>
                  </a:txBody>
                  <a:tcPr anchor="ctr"/>
                </a:tc>
                <a:tc>
                  <a:txBody>
                    <a:bodyPr/>
                    <a:lstStyle/>
                    <a:p>
                      <a:pPr algn="ctr"/>
                      <a:r>
                        <a:rPr kumimoji="1" lang="en-US" altLang="ja-JP" sz="1400" dirty="0">
                          <a:solidFill>
                            <a:schemeClr val="tx1"/>
                          </a:solidFill>
                          <a:latin typeface="+mn-ea"/>
                          <a:ea typeface="+mn-ea"/>
                        </a:rPr>
                        <a:t>1.3</a:t>
                      </a:r>
                      <a:endParaRPr kumimoji="1" lang="ja-JP" altLang="en-US" sz="1400" dirty="0">
                        <a:solidFill>
                          <a:schemeClr val="tx1"/>
                        </a:solidFill>
                        <a:latin typeface="+mn-ea"/>
                        <a:ea typeface="+mn-ea"/>
                      </a:endParaRPr>
                    </a:p>
                  </a:txBody>
                  <a:tcPr anchor="ctr"/>
                </a:tc>
                <a:tc>
                  <a:txBody>
                    <a:bodyPr/>
                    <a:lstStyle/>
                    <a:p>
                      <a:pPr algn="ctr"/>
                      <a:r>
                        <a:rPr kumimoji="1" lang="en-US" altLang="ja-JP" sz="1400" dirty="0">
                          <a:solidFill>
                            <a:schemeClr val="tx1"/>
                          </a:solidFill>
                          <a:latin typeface="+mn-ea"/>
                          <a:ea typeface="+mn-ea"/>
                        </a:rPr>
                        <a:t>0.7</a:t>
                      </a:r>
                      <a:endParaRPr kumimoji="1" lang="ja-JP" altLang="en-US" sz="1400" dirty="0">
                        <a:solidFill>
                          <a:schemeClr val="tx1"/>
                        </a:solidFill>
                        <a:latin typeface="+mn-ea"/>
                        <a:ea typeface="+mn-ea"/>
                      </a:endParaRP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4134809118"/>
                  </a:ext>
                </a:extLst>
              </a:tr>
            </a:tbl>
          </a:graphicData>
        </a:graphic>
      </p:graphicFrame>
      <p:sp>
        <p:nvSpPr>
          <p:cNvPr id="17" name="四角形: 角を丸くする 16">
            <a:extLst>
              <a:ext uri="{FF2B5EF4-FFF2-40B4-BE49-F238E27FC236}">
                <a16:creationId xmlns:a16="http://schemas.microsoft.com/office/drawing/2014/main" id="{ECFC5421-5AF9-371A-0AC7-3E26E2F0365F}"/>
              </a:ext>
            </a:extLst>
          </p:cNvPr>
          <p:cNvSpPr/>
          <p:nvPr/>
        </p:nvSpPr>
        <p:spPr>
          <a:xfrm>
            <a:off x="50358" y="5385439"/>
            <a:ext cx="1332147" cy="423440"/>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反応率の</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ts val="14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高い誤答</a:t>
            </a:r>
          </a:p>
        </p:txBody>
      </p:sp>
      <p:sp>
        <p:nvSpPr>
          <p:cNvPr id="19" name="四角形: 角を丸くする 18">
            <a:extLst>
              <a:ext uri="{FF2B5EF4-FFF2-40B4-BE49-F238E27FC236}">
                <a16:creationId xmlns:a16="http://schemas.microsoft.com/office/drawing/2014/main" id="{EBA8769F-BFB9-C783-81E2-BE651C595FB1}"/>
              </a:ext>
            </a:extLst>
          </p:cNvPr>
          <p:cNvSpPr/>
          <p:nvPr/>
        </p:nvSpPr>
        <p:spPr>
          <a:xfrm>
            <a:off x="2138801" y="5448549"/>
            <a:ext cx="6840760" cy="1304752"/>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b"/>
          <a:lstStyle/>
          <a:p>
            <a:pPr marL="0" marR="0" lvl="0" indent="0" algn="just" defTabSz="9144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rPr>
              <a:t>水は、</a:t>
            </a:r>
            <a:r>
              <a:rPr lang="ja-JP" altLang="en-US" b="1" dirty="0">
                <a:solidFill>
                  <a:srgbClr val="1F497D"/>
                </a:solidFill>
                <a:latin typeface="メイリオ" panose="020B0604030504040204" pitchFamily="50" charset="-128"/>
                <a:ea typeface="メイリオ" panose="020B0604030504040204" pitchFamily="50" charset="-128"/>
              </a:rPr>
              <a:t>温め</a:t>
            </a:r>
            <a:r>
              <a:rPr kumimoji="1" lang="ja-JP" altLang="en-US" sz="18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rPr>
              <a:t>られなくても蒸発することを理解できていないことが考えられます。温度によって、水の状態が変化するという知識と身の回りで見られる蒸発の現象を関連付けて、</a:t>
            </a:r>
            <a:endParaRPr kumimoji="1" lang="en-US" altLang="ja-JP" sz="18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endParaRPr>
          </a:p>
          <a:p>
            <a:pPr marL="0" marR="0" lvl="0" indent="0" algn="just" defTabSz="9144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rPr>
              <a:t>概念的に理解することが大切です。</a:t>
            </a:r>
            <a:endParaRPr kumimoji="1" lang="en-US" altLang="ja-JP" sz="18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endParaRPr>
          </a:p>
        </p:txBody>
      </p:sp>
      <p:sp>
        <p:nvSpPr>
          <p:cNvPr id="23" name="四角形: 角を丸くする 22">
            <a:extLst>
              <a:ext uri="{FF2B5EF4-FFF2-40B4-BE49-F238E27FC236}">
                <a16:creationId xmlns:a16="http://schemas.microsoft.com/office/drawing/2014/main" id="{4D512CEF-3D5E-7112-85BF-639BACCE05E1}"/>
              </a:ext>
            </a:extLst>
          </p:cNvPr>
          <p:cNvSpPr/>
          <p:nvPr/>
        </p:nvSpPr>
        <p:spPr>
          <a:xfrm>
            <a:off x="2138801" y="5168133"/>
            <a:ext cx="6840760" cy="414832"/>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ts val="26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こんなところにつまずいていませんか？</a:t>
            </a:r>
          </a:p>
        </p:txBody>
      </p:sp>
      <p:sp>
        <p:nvSpPr>
          <p:cNvPr id="12" name="矢印: 右 11">
            <a:extLst>
              <a:ext uri="{FF2B5EF4-FFF2-40B4-BE49-F238E27FC236}">
                <a16:creationId xmlns:a16="http://schemas.microsoft.com/office/drawing/2014/main" id="{D369EBE9-358D-A935-2875-D94118CDAABC}"/>
              </a:ext>
            </a:extLst>
          </p:cNvPr>
          <p:cNvSpPr/>
          <p:nvPr/>
        </p:nvSpPr>
        <p:spPr>
          <a:xfrm>
            <a:off x="1466656" y="5723625"/>
            <a:ext cx="594063" cy="590729"/>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BA65A868-AA19-093B-7CEF-7704C32AD197}"/>
              </a:ext>
            </a:extLst>
          </p:cNvPr>
          <p:cNvSpPr txBox="1"/>
          <p:nvPr/>
        </p:nvSpPr>
        <p:spPr>
          <a:xfrm>
            <a:off x="-2914" y="5849196"/>
            <a:ext cx="936104"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1F497D"/>
                </a:solidFill>
                <a:effectLst/>
                <a:uLnTx/>
                <a:uFillTx/>
                <a:latin typeface="メイリオ" panose="020B0604030504040204" pitchFamily="50" charset="-128"/>
                <a:ea typeface="メイリオ" panose="020B0604030504040204" pitchFamily="50" charset="-128"/>
                <a:cs typeface="+mn-cs"/>
              </a:rPr>
              <a:t>類型番号</a:t>
            </a:r>
          </a:p>
        </p:txBody>
      </p:sp>
      <p:sp>
        <p:nvSpPr>
          <p:cNvPr id="3" name="吹き出し: 角を丸めた四角形 2">
            <a:extLst>
              <a:ext uri="{FF2B5EF4-FFF2-40B4-BE49-F238E27FC236}">
                <a16:creationId xmlns:a16="http://schemas.microsoft.com/office/drawing/2014/main" id="{F8301473-5C58-78DB-A4A3-B5D717FC54F9}"/>
              </a:ext>
            </a:extLst>
          </p:cNvPr>
          <p:cNvSpPr/>
          <p:nvPr/>
        </p:nvSpPr>
        <p:spPr>
          <a:xfrm>
            <a:off x="107504" y="7078980"/>
            <a:ext cx="7961843" cy="547868"/>
          </a:xfrm>
          <a:prstGeom prst="wedgeRoundRectCallout">
            <a:avLst>
              <a:gd name="adj1" fmla="val 53996"/>
              <a:gd name="adj2" fmla="val 34240"/>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自校の反応率は、全国や広島県と比べてどうでしょうか。</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特徴的な傾向があれば、その要因も考えてみましょう。</a:t>
            </a:r>
          </a:p>
        </p:txBody>
      </p:sp>
      <p:sp>
        <p:nvSpPr>
          <p:cNvPr id="5" name="吹き出し: 角を丸めた四角形 4">
            <a:extLst>
              <a:ext uri="{FF2B5EF4-FFF2-40B4-BE49-F238E27FC236}">
                <a16:creationId xmlns:a16="http://schemas.microsoft.com/office/drawing/2014/main" id="{41A924AA-96BA-5B1D-7C3A-F023CE32B241}"/>
              </a:ext>
            </a:extLst>
          </p:cNvPr>
          <p:cNvSpPr/>
          <p:nvPr/>
        </p:nvSpPr>
        <p:spPr>
          <a:xfrm>
            <a:off x="4242436" y="-415245"/>
            <a:ext cx="4255392" cy="283801"/>
          </a:xfrm>
          <a:prstGeom prst="wedgeRoundRectCallout">
            <a:avLst>
              <a:gd name="adj1" fmla="val 33105"/>
              <a:gd name="adj2" fmla="val 64231"/>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ts val="17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自校の反応率と人数を入力してみましょう。</a:t>
            </a:r>
          </a:p>
        </p:txBody>
      </p:sp>
      <p:pic>
        <p:nvPicPr>
          <p:cNvPr id="6" name="Picture 6" descr="女性教師のイラスト（職業）">
            <a:extLst>
              <a:ext uri="{FF2B5EF4-FFF2-40B4-BE49-F238E27FC236}">
                <a16:creationId xmlns:a16="http://schemas.microsoft.com/office/drawing/2014/main" id="{7CF8C5F9-7E60-90B1-FCE7-F8FE98D7A66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8147429" y="6216240"/>
            <a:ext cx="803144" cy="709493"/>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a:extLst>
              <a:ext uri="{FF2B5EF4-FFF2-40B4-BE49-F238E27FC236}">
                <a16:creationId xmlns:a16="http://schemas.microsoft.com/office/drawing/2014/main" id="{2303F788-001D-7D50-F589-780081B03AF6}"/>
              </a:ext>
            </a:extLst>
          </p:cNvPr>
          <p:cNvSpPr txBox="1">
            <a:spLocks/>
          </p:cNvSpPr>
          <p:nvPr/>
        </p:nvSpPr>
        <p:spPr>
          <a:xfrm>
            <a:off x="107504" y="106180"/>
            <a:ext cx="8928992" cy="499349"/>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理科 </a:t>
            </a:r>
            <a:r>
              <a:rPr lang="ja-JP" altLang="en-US" sz="20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４</a:t>
            </a:r>
            <a:r>
              <a:rPr kumimoji="1" lang="ja-JP" altLang="en-US" sz="20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20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）（イ）（ウ）　</a:t>
            </a:r>
            <a:r>
              <a:rPr lang="ja-JP" altLang="en-US" sz="20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水の状態変化　解答類型分析シート</a:t>
            </a:r>
            <a:endParaRPr kumimoji="1" lang="ja-JP" altLang="en-US" sz="20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a:extLst>
              <a:ext uri="{FF2B5EF4-FFF2-40B4-BE49-F238E27FC236}">
                <a16:creationId xmlns:a16="http://schemas.microsoft.com/office/drawing/2014/main" id="{813DC0FE-F868-86D1-9AAB-A9EB5A660AFD}"/>
              </a:ext>
            </a:extLst>
          </p:cNvPr>
          <p:cNvSpPr/>
          <p:nvPr/>
        </p:nvSpPr>
        <p:spPr>
          <a:xfrm>
            <a:off x="1382504" y="159066"/>
            <a:ext cx="381184" cy="384580"/>
          </a:xfrm>
          <a:prstGeom prst="rect">
            <a:avLst/>
          </a:prstGeom>
          <a:no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5107722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670BD-A7E0-C879-6C74-64CC1BD39D23}"/>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99E8972-03CC-4B1C-413C-5707A3C224CC}"/>
              </a:ext>
            </a:extLst>
          </p:cNvPr>
          <p:cNvSpPr/>
          <p:nvPr/>
        </p:nvSpPr>
        <p:spPr>
          <a:xfrm>
            <a:off x="285354" y="688235"/>
            <a:ext cx="8573292" cy="1418126"/>
          </a:xfrm>
          <a:prstGeom prst="roundRect">
            <a:avLst>
              <a:gd name="adj" fmla="val 9081"/>
            </a:avLst>
          </a:prstGeom>
          <a:solidFill>
            <a:schemeClr val="accent5">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ts val="300"/>
              </a:lnSpc>
              <a:spcBef>
                <a:spcPts val="0"/>
              </a:spcBef>
              <a:spcAft>
                <a:spcPts val="0"/>
              </a:spcAft>
              <a:buClrTx/>
              <a:buSzTx/>
              <a:buFontTx/>
              <a:buNone/>
              <a:tabLst/>
              <a:defRPr/>
            </a:pPr>
            <a:endParaRPr kumimoji="1" lang="en-US" altLang="ja-JP" sz="1800" b="1" i="0" u="sng"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3100"/>
              </a:lnSpc>
              <a:spcBef>
                <a:spcPts val="0"/>
              </a:spcBef>
              <a:spcAft>
                <a:spcPts val="0"/>
              </a:spcAft>
              <a:buClrTx/>
              <a:buSzTx/>
              <a:buFontTx/>
              <a:buNone/>
              <a:tabLst/>
              <a:defRPr/>
            </a:pPr>
            <a:endParaRPr kumimoji="1" lang="en-US" altLang="ja-JP" sz="1800" b="1" i="0" u="sng"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　単元の終わりに、学習した内容が身の回りで見られる</a:t>
            </a:r>
            <a:r>
              <a:rPr lang="ja-JP" altLang="en-US" b="1" dirty="0">
                <a:solidFill>
                  <a:srgbClr val="002060"/>
                </a:solidFill>
                <a:latin typeface="メイリオ" panose="020B0604030504040204" pitchFamily="50" charset="-128"/>
                <a:ea typeface="メイリオ" panose="020B0604030504040204" pitchFamily="50" charset="-128"/>
              </a:rPr>
              <a:t>現象を探したり、その現象を学習内容と関連付けて説明したりして、概念的に理解していけるように指導しましょう。</a:t>
            </a:r>
            <a:endParaRPr kumimoji="1" lang="ja-JP" altLang="en-US" sz="1800" b="1"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2" name="四角形: 角を丸くする 1">
            <a:extLst>
              <a:ext uri="{FF2B5EF4-FFF2-40B4-BE49-F238E27FC236}">
                <a16:creationId xmlns:a16="http://schemas.microsoft.com/office/drawing/2014/main" id="{D5699D93-39F6-BB1B-FC6B-E32E74F02080}"/>
              </a:ext>
            </a:extLst>
          </p:cNvPr>
          <p:cNvSpPr/>
          <p:nvPr/>
        </p:nvSpPr>
        <p:spPr>
          <a:xfrm>
            <a:off x="285353" y="706429"/>
            <a:ext cx="3775611" cy="394339"/>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こんな授業を！授業改善のヒント</a:t>
            </a:r>
          </a:p>
        </p:txBody>
      </p:sp>
      <p:sp>
        <p:nvSpPr>
          <p:cNvPr id="32" name="正方形/長方形 31">
            <a:extLst>
              <a:ext uri="{FF2B5EF4-FFF2-40B4-BE49-F238E27FC236}">
                <a16:creationId xmlns:a16="http://schemas.microsoft.com/office/drawing/2014/main" id="{1AD6E95E-EB61-8EEE-8D20-A259501D355C}"/>
              </a:ext>
            </a:extLst>
          </p:cNvPr>
          <p:cNvSpPr/>
          <p:nvPr/>
        </p:nvSpPr>
        <p:spPr>
          <a:xfrm>
            <a:off x="4505222" y="2222500"/>
            <a:ext cx="4353424" cy="44070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＜空気中の水蒸気を冷やしたときの様子について＞</a:t>
            </a:r>
          </a:p>
        </p:txBody>
      </p:sp>
      <p:sp>
        <p:nvSpPr>
          <p:cNvPr id="3" name="タイトル 1">
            <a:extLst>
              <a:ext uri="{FF2B5EF4-FFF2-40B4-BE49-F238E27FC236}">
                <a16:creationId xmlns:a16="http://schemas.microsoft.com/office/drawing/2014/main" id="{2A7E4C48-DDC7-7650-60A8-4DE0DD4F10E0}"/>
              </a:ext>
            </a:extLst>
          </p:cNvPr>
          <p:cNvSpPr txBox="1">
            <a:spLocks/>
          </p:cNvSpPr>
          <p:nvPr/>
        </p:nvSpPr>
        <p:spPr>
          <a:xfrm>
            <a:off x="107504" y="75402"/>
            <a:ext cx="8928992" cy="560905"/>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理科 </a:t>
            </a:r>
            <a:r>
              <a:rPr lang="ja-JP" altLang="en-US" sz="2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４</a:t>
            </a:r>
            <a:r>
              <a:rPr kumimoji="1" lang="ja-JP" altLang="en-US" sz="24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24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水の状態変化　授業展開例</a:t>
            </a:r>
            <a:endParaRPr kumimoji="1" lang="ja-JP" altLang="en-US" sz="24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a:extLst>
              <a:ext uri="{FF2B5EF4-FFF2-40B4-BE49-F238E27FC236}">
                <a16:creationId xmlns:a16="http://schemas.microsoft.com/office/drawing/2014/main" id="{F73A9D1B-22E9-6B55-657D-537DFA595B1E}"/>
              </a:ext>
            </a:extLst>
          </p:cNvPr>
          <p:cNvSpPr/>
          <p:nvPr/>
        </p:nvSpPr>
        <p:spPr>
          <a:xfrm>
            <a:off x="2302948" y="133899"/>
            <a:ext cx="432048" cy="443910"/>
          </a:xfrm>
          <a:prstGeom prst="rect">
            <a:avLst/>
          </a:prstGeom>
          <a:no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pic>
        <p:nvPicPr>
          <p:cNvPr id="14" name="Picture 14">
            <a:extLst>
              <a:ext uri="{FF2B5EF4-FFF2-40B4-BE49-F238E27FC236}">
                <a16:creationId xmlns:a16="http://schemas.microsoft.com/office/drawing/2014/main" id="{B4D13C52-0026-678D-9ACF-32D0DC06043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13240" y="2698776"/>
            <a:ext cx="574897" cy="574897"/>
          </a:xfrm>
          <a:prstGeom prst="rect">
            <a:avLst/>
          </a:prstGeom>
          <a:noFill/>
          <a:extLst>
            <a:ext uri="{909E8E84-426E-40DD-AFC4-6F175D3DCCD1}">
              <a14:hiddenFill xmlns:a14="http://schemas.microsoft.com/office/drawing/2010/main">
                <a:solidFill>
                  <a:srgbClr val="FFFFFF"/>
                </a:solidFill>
              </a14:hiddenFill>
            </a:ext>
          </a:extLst>
        </p:spPr>
      </p:pic>
      <p:sp>
        <p:nvSpPr>
          <p:cNvPr id="30" name="吹き出し: 角を丸めた四角形 29">
            <a:extLst>
              <a:ext uri="{FF2B5EF4-FFF2-40B4-BE49-F238E27FC236}">
                <a16:creationId xmlns:a16="http://schemas.microsoft.com/office/drawing/2014/main" id="{270B329E-659B-2B5C-CF72-0ABA9A6FE757}"/>
              </a:ext>
            </a:extLst>
          </p:cNvPr>
          <p:cNvSpPr/>
          <p:nvPr/>
        </p:nvSpPr>
        <p:spPr>
          <a:xfrm>
            <a:off x="5062048" y="2547354"/>
            <a:ext cx="3724646" cy="853153"/>
          </a:xfrm>
          <a:prstGeom prst="wedgeRoundRectCallout">
            <a:avLst>
              <a:gd name="adj1" fmla="val -52107"/>
              <a:gd name="adj2" fmla="val 32318"/>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kumimoji="1" lang="ja-JP" altLang="en-US" sz="1400" dirty="0">
                <a:latin typeface="メイリオ" panose="020B0604030504040204" pitchFamily="50" charset="-128"/>
                <a:ea typeface="メイリオ" panose="020B0604030504040204" pitchFamily="50" charset="-128"/>
              </a:rPr>
              <a:t>このコップについている水のように、空気中の水蒸気が冷やされて、水になる</a:t>
            </a:r>
            <a:endParaRPr kumimoji="1" lang="en-US" altLang="ja-JP" sz="1400" dirty="0">
              <a:latin typeface="メイリオ" panose="020B0604030504040204" pitchFamily="50" charset="-128"/>
              <a:ea typeface="メイリオ" panose="020B0604030504040204" pitchFamily="50" charset="-128"/>
            </a:endParaRPr>
          </a:p>
          <a:p>
            <a:pPr>
              <a:lnSpc>
                <a:spcPts val="1600"/>
              </a:lnSpc>
            </a:pPr>
            <a:r>
              <a:rPr kumimoji="1" lang="ja-JP" altLang="en-US" sz="1400" dirty="0">
                <a:latin typeface="メイリオ" panose="020B0604030504040204" pitchFamily="50" charset="-128"/>
                <a:ea typeface="メイリオ" panose="020B0604030504040204" pitchFamily="50" charset="-128"/>
              </a:rPr>
              <a:t>ことを結露というんだった。</a:t>
            </a:r>
          </a:p>
        </p:txBody>
      </p:sp>
      <p:pic>
        <p:nvPicPr>
          <p:cNvPr id="33" name="Picture 2">
            <a:extLst>
              <a:ext uri="{FF2B5EF4-FFF2-40B4-BE49-F238E27FC236}">
                <a16:creationId xmlns:a16="http://schemas.microsoft.com/office/drawing/2014/main" id="{2E48063E-A938-6DE7-9903-CBD1AD9AFEE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34925" y="3474171"/>
            <a:ext cx="648229" cy="649369"/>
          </a:xfrm>
          <a:prstGeom prst="rect">
            <a:avLst/>
          </a:prstGeom>
          <a:noFill/>
          <a:extLst>
            <a:ext uri="{909E8E84-426E-40DD-AFC4-6F175D3DCCD1}">
              <a14:hiddenFill xmlns:a14="http://schemas.microsoft.com/office/drawing/2010/main">
                <a:solidFill>
                  <a:srgbClr val="FFFFFF"/>
                </a:solidFill>
              </a14:hiddenFill>
            </a:ext>
          </a:extLst>
        </p:spPr>
      </p:pic>
      <p:sp>
        <p:nvSpPr>
          <p:cNvPr id="34" name="テキスト ボックス 33">
            <a:extLst>
              <a:ext uri="{FF2B5EF4-FFF2-40B4-BE49-F238E27FC236}">
                <a16:creationId xmlns:a16="http://schemas.microsoft.com/office/drawing/2014/main" id="{3C21B242-F097-422A-B037-FE107E4027B9}"/>
              </a:ext>
            </a:extLst>
          </p:cNvPr>
          <p:cNvSpPr txBox="1"/>
          <p:nvPr/>
        </p:nvSpPr>
        <p:spPr>
          <a:xfrm>
            <a:off x="8228497" y="4157377"/>
            <a:ext cx="614238" cy="271869"/>
          </a:xfrm>
          <a:prstGeom prst="rect">
            <a:avLst/>
          </a:prstGeom>
          <a:noFill/>
        </p:spPr>
        <p:txBody>
          <a:bodyPr wrap="square" rtlCol="0">
            <a:spAutoFit/>
          </a:bodyPr>
          <a:lstStyle/>
          <a:p>
            <a:pPr algn="just">
              <a:lnSpc>
                <a:spcPts val="1400"/>
              </a:lnSpc>
            </a:pPr>
            <a:r>
              <a:rPr lang="ja-JP" altLang="en-US" sz="1200" dirty="0">
                <a:solidFill>
                  <a:srgbClr val="002060"/>
                </a:solidFill>
                <a:latin typeface="メイリオ" panose="020B0604030504040204" pitchFamily="50" charset="-128"/>
                <a:ea typeface="メイリオ" panose="020B0604030504040204" pitchFamily="50" charset="-128"/>
              </a:rPr>
              <a:t>先生</a:t>
            </a:r>
            <a:endParaRPr lang="en-US" altLang="ja-JP" sz="1200" dirty="0">
              <a:solidFill>
                <a:srgbClr val="002060"/>
              </a:solidFill>
              <a:latin typeface="メイリオ" panose="020B0604030504040204" pitchFamily="50" charset="-128"/>
              <a:ea typeface="メイリオ" panose="020B0604030504040204" pitchFamily="50" charset="-128"/>
            </a:endParaRPr>
          </a:p>
        </p:txBody>
      </p:sp>
      <p:sp>
        <p:nvSpPr>
          <p:cNvPr id="35" name="吹き出し: 角を丸めた四角形 34">
            <a:extLst>
              <a:ext uri="{FF2B5EF4-FFF2-40B4-BE49-F238E27FC236}">
                <a16:creationId xmlns:a16="http://schemas.microsoft.com/office/drawing/2014/main" id="{5371CCC7-D05E-5FEB-6551-293D5C24CFBA}"/>
              </a:ext>
            </a:extLst>
          </p:cNvPr>
          <p:cNvSpPr/>
          <p:nvPr/>
        </p:nvSpPr>
        <p:spPr>
          <a:xfrm>
            <a:off x="4660761" y="3568261"/>
            <a:ext cx="3482775" cy="610764"/>
          </a:xfrm>
          <a:prstGeom prst="wedgeRoundRectCallout">
            <a:avLst>
              <a:gd name="adj1" fmla="val 54754"/>
              <a:gd name="adj2" fmla="val 18329"/>
              <a:gd name="adj3" fmla="val 16667"/>
            </a:avLst>
          </a:prstGeom>
          <a:solidFill>
            <a:srgbClr val="FFEBFF"/>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kumimoji="1" lang="ja-JP" altLang="en-US" sz="1400" dirty="0">
                <a:latin typeface="メイリオ" panose="020B0604030504040204" pitchFamily="50" charset="-128"/>
                <a:ea typeface="メイリオ" panose="020B0604030504040204" pitchFamily="50" charset="-128"/>
              </a:rPr>
              <a:t>他に身の回りで結露がみられる場面はないですか？</a:t>
            </a:r>
          </a:p>
        </p:txBody>
      </p:sp>
      <p:pic>
        <p:nvPicPr>
          <p:cNvPr id="38" name="Picture 10">
            <a:extLst>
              <a:ext uri="{FF2B5EF4-FFF2-40B4-BE49-F238E27FC236}">
                <a16:creationId xmlns:a16="http://schemas.microsoft.com/office/drawing/2014/main" id="{79F6AC1E-A839-301E-38C5-BAC1598FF13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482409" y="4452884"/>
            <a:ext cx="641093" cy="641093"/>
          </a:xfrm>
          <a:prstGeom prst="rect">
            <a:avLst/>
          </a:prstGeom>
          <a:noFill/>
          <a:extLst>
            <a:ext uri="{909E8E84-426E-40DD-AFC4-6F175D3DCCD1}">
              <a14:hiddenFill xmlns:a14="http://schemas.microsoft.com/office/drawing/2010/main">
                <a:solidFill>
                  <a:srgbClr val="FFFFFF"/>
                </a:solidFill>
              </a14:hiddenFill>
            </a:ext>
          </a:extLst>
        </p:spPr>
      </p:pic>
      <p:sp>
        <p:nvSpPr>
          <p:cNvPr id="39" name="吹き出し: 角を丸めた四角形 38">
            <a:extLst>
              <a:ext uri="{FF2B5EF4-FFF2-40B4-BE49-F238E27FC236}">
                <a16:creationId xmlns:a16="http://schemas.microsoft.com/office/drawing/2014/main" id="{CCE798F0-56C4-679A-E0D1-F9DD371DBC8D}"/>
              </a:ext>
            </a:extLst>
          </p:cNvPr>
          <p:cNvSpPr/>
          <p:nvPr/>
        </p:nvSpPr>
        <p:spPr>
          <a:xfrm>
            <a:off x="5142378" y="4478444"/>
            <a:ext cx="3626129" cy="649370"/>
          </a:xfrm>
          <a:prstGeom prst="wedgeRoundRectCallout">
            <a:avLst>
              <a:gd name="adj1" fmla="val -52767"/>
              <a:gd name="adj2" fmla="val 34322"/>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400" dirty="0">
                <a:latin typeface="メイリオ" panose="020B0604030504040204" pitchFamily="50" charset="-128"/>
                <a:ea typeface="メイリオ" panose="020B0604030504040204" pitchFamily="50" charset="-128"/>
              </a:rPr>
              <a:t>寒い日の朝、窓ガラスに水滴がついているのは、結露です。</a:t>
            </a:r>
            <a:endParaRPr kumimoji="1" lang="ja-JP" altLang="en-US" sz="1400" dirty="0">
              <a:latin typeface="メイリオ" panose="020B0604030504040204" pitchFamily="50" charset="-128"/>
              <a:ea typeface="メイリオ" panose="020B0604030504040204" pitchFamily="50" charset="-128"/>
            </a:endParaRPr>
          </a:p>
        </p:txBody>
      </p:sp>
      <p:pic>
        <p:nvPicPr>
          <p:cNvPr id="40" name="Picture 2">
            <a:extLst>
              <a:ext uri="{FF2B5EF4-FFF2-40B4-BE49-F238E27FC236}">
                <a16:creationId xmlns:a16="http://schemas.microsoft.com/office/drawing/2014/main" id="{B528163D-8DF4-524C-1BF8-8AF0CB4F166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40437" y="5445995"/>
            <a:ext cx="648229" cy="649369"/>
          </a:xfrm>
          <a:prstGeom prst="rect">
            <a:avLst/>
          </a:prstGeom>
          <a:noFill/>
          <a:extLst>
            <a:ext uri="{909E8E84-426E-40DD-AFC4-6F175D3DCCD1}">
              <a14:hiddenFill xmlns:a14="http://schemas.microsoft.com/office/drawing/2010/main">
                <a:solidFill>
                  <a:srgbClr val="FFFFFF"/>
                </a:solidFill>
              </a14:hiddenFill>
            </a:ext>
          </a:extLst>
        </p:spPr>
      </p:pic>
      <p:sp>
        <p:nvSpPr>
          <p:cNvPr id="41" name="テキスト ボックス 40">
            <a:extLst>
              <a:ext uri="{FF2B5EF4-FFF2-40B4-BE49-F238E27FC236}">
                <a16:creationId xmlns:a16="http://schemas.microsoft.com/office/drawing/2014/main" id="{20AF7641-F44F-640F-3DF1-1CC50A22DDE5}"/>
              </a:ext>
            </a:extLst>
          </p:cNvPr>
          <p:cNvSpPr txBox="1"/>
          <p:nvPr/>
        </p:nvSpPr>
        <p:spPr>
          <a:xfrm>
            <a:off x="8234009" y="6129201"/>
            <a:ext cx="614238" cy="271869"/>
          </a:xfrm>
          <a:prstGeom prst="rect">
            <a:avLst/>
          </a:prstGeom>
          <a:noFill/>
        </p:spPr>
        <p:txBody>
          <a:bodyPr wrap="square" rtlCol="0">
            <a:spAutoFit/>
          </a:bodyPr>
          <a:lstStyle/>
          <a:p>
            <a:pPr algn="just">
              <a:lnSpc>
                <a:spcPts val="1400"/>
              </a:lnSpc>
            </a:pPr>
            <a:r>
              <a:rPr lang="ja-JP" altLang="en-US" sz="1200" dirty="0">
                <a:solidFill>
                  <a:srgbClr val="002060"/>
                </a:solidFill>
                <a:latin typeface="メイリオ" panose="020B0604030504040204" pitchFamily="50" charset="-128"/>
                <a:ea typeface="メイリオ" panose="020B0604030504040204" pitchFamily="50" charset="-128"/>
              </a:rPr>
              <a:t>先生</a:t>
            </a:r>
            <a:endParaRPr lang="en-US" altLang="ja-JP" sz="1200" dirty="0">
              <a:solidFill>
                <a:srgbClr val="002060"/>
              </a:solidFill>
              <a:latin typeface="メイリオ" panose="020B0604030504040204" pitchFamily="50" charset="-128"/>
              <a:ea typeface="メイリオ" panose="020B0604030504040204" pitchFamily="50" charset="-128"/>
            </a:endParaRPr>
          </a:p>
        </p:txBody>
      </p:sp>
      <p:sp>
        <p:nvSpPr>
          <p:cNvPr id="42" name="吹き出し: 角を丸めた四角形 41">
            <a:extLst>
              <a:ext uri="{FF2B5EF4-FFF2-40B4-BE49-F238E27FC236}">
                <a16:creationId xmlns:a16="http://schemas.microsoft.com/office/drawing/2014/main" id="{C2FAA204-5990-CDC0-7AF5-692E0A6909E5}"/>
              </a:ext>
            </a:extLst>
          </p:cNvPr>
          <p:cNvSpPr/>
          <p:nvPr/>
        </p:nvSpPr>
        <p:spPr>
          <a:xfrm>
            <a:off x="4637905" y="5443378"/>
            <a:ext cx="3461450" cy="1027838"/>
          </a:xfrm>
          <a:prstGeom prst="wedgeRoundRectCallout">
            <a:avLst>
              <a:gd name="adj1" fmla="val 53909"/>
              <a:gd name="adj2" fmla="val 7624"/>
              <a:gd name="adj3" fmla="val 16667"/>
            </a:avLst>
          </a:prstGeom>
          <a:solidFill>
            <a:srgbClr val="FFEBFF"/>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400" dirty="0">
                <a:latin typeface="メイリオ" panose="020B0604030504040204" pitchFamily="50" charset="-128"/>
                <a:ea typeface="メイリオ" panose="020B0604030504040204" pitchFamily="50" charset="-128"/>
              </a:rPr>
              <a:t>そのときについている水滴は昼頃、どなっていると考えられますか？そう考えた理由をつけて、説明してみましょう。</a:t>
            </a:r>
            <a:endParaRPr lang="en-US" altLang="ja-JP" sz="1400" dirty="0">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F8CC4CCF-D2CA-D106-103C-EC7847214B08}"/>
              </a:ext>
            </a:extLst>
          </p:cNvPr>
          <p:cNvSpPr/>
          <p:nvPr/>
        </p:nvSpPr>
        <p:spPr>
          <a:xfrm>
            <a:off x="176800" y="2222500"/>
            <a:ext cx="4128479" cy="4407054"/>
          </a:xfrm>
          <a:prstGeom prst="rect">
            <a:avLst/>
          </a:prstGeom>
          <a:solidFill>
            <a:srgbClr val="FFFFCC"/>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ja-JP" altLang="en-US" sz="1400" dirty="0">
                <a:solidFill>
                  <a:schemeClr val="tx1"/>
                </a:solidFill>
              </a:rPr>
              <a:t>＜水を加熱した</a:t>
            </a:r>
            <a:r>
              <a:rPr lang="ja-JP" altLang="en-US" sz="1400">
                <a:solidFill>
                  <a:schemeClr val="tx1"/>
                </a:solidFill>
              </a:rPr>
              <a:t>ときの様子について</a:t>
            </a:r>
            <a:r>
              <a:rPr lang="ja-JP" altLang="en-US" sz="1400" dirty="0">
                <a:solidFill>
                  <a:schemeClr val="tx1"/>
                </a:solidFill>
              </a:rPr>
              <a:t>＞</a:t>
            </a:r>
            <a:endParaRPr kumimoji="1" lang="ja-JP" altLang="en-US" sz="1400" dirty="0">
              <a:solidFill>
                <a:schemeClr val="tx1"/>
              </a:solidFill>
            </a:endParaRPr>
          </a:p>
        </p:txBody>
      </p:sp>
      <p:pic>
        <p:nvPicPr>
          <p:cNvPr id="48" name="Picture 2">
            <a:extLst>
              <a:ext uri="{FF2B5EF4-FFF2-40B4-BE49-F238E27FC236}">
                <a16:creationId xmlns:a16="http://schemas.microsoft.com/office/drawing/2014/main" id="{1959EE09-AB4E-7FED-ACD6-5069F162323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8349" y="4250863"/>
            <a:ext cx="648229" cy="649369"/>
          </a:xfrm>
          <a:prstGeom prst="rect">
            <a:avLst/>
          </a:prstGeom>
          <a:noFill/>
          <a:extLst>
            <a:ext uri="{909E8E84-426E-40DD-AFC4-6F175D3DCCD1}">
              <a14:hiddenFill xmlns:a14="http://schemas.microsoft.com/office/drawing/2010/main">
                <a:solidFill>
                  <a:srgbClr val="FFFFFF"/>
                </a:solidFill>
              </a14:hiddenFill>
            </a:ext>
          </a:extLst>
        </p:spPr>
      </p:pic>
      <p:sp>
        <p:nvSpPr>
          <p:cNvPr id="49" name="テキスト ボックス 48">
            <a:extLst>
              <a:ext uri="{FF2B5EF4-FFF2-40B4-BE49-F238E27FC236}">
                <a16:creationId xmlns:a16="http://schemas.microsoft.com/office/drawing/2014/main" id="{11957EF7-373E-65E1-2384-1B8FBB80D9F4}"/>
              </a:ext>
            </a:extLst>
          </p:cNvPr>
          <p:cNvSpPr txBox="1"/>
          <p:nvPr/>
        </p:nvSpPr>
        <p:spPr>
          <a:xfrm>
            <a:off x="3734765" y="4885956"/>
            <a:ext cx="614238" cy="271869"/>
          </a:xfrm>
          <a:prstGeom prst="rect">
            <a:avLst/>
          </a:prstGeom>
          <a:noFill/>
        </p:spPr>
        <p:txBody>
          <a:bodyPr wrap="square" rtlCol="0">
            <a:spAutoFit/>
          </a:bodyPr>
          <a:lstStyle/>
          <a:p>
            <a:pPr algn="just">
              <a:lnSpc>
                <a:spcPts val="1400"/>
              </a:lnSpc>
            </a:pPr>
            <a:r>
              <a:rPr lang="ja-JP" altLang="en-US" sz="1200" dirty="0">
                <a:solidFill>
                  <a:srgbClr val="002060"/>
                </a:solidFill>
                <a:latin typeface="メイリオ" panose="020B0604030504040204" pitchFamily="50" charset="-128"/>
                <a:ea typeface="メイリオ" panose="020B0604030504040204" pitchFamily="50" charset="-128"/>
              </a:rPr>
              <a:t>先生</a:t>
            </a:r>
            <a:endParaRPr lang="en-US" altLang="ja-JP" sz="1200" dirty="0">
              <a:solidFill>
                <a:srgbClr val="002060"/>
              </a:solidFill>
              <a:latin typeface="メイリオ" panose="020B0604030504040204" pitchFamily="50" charset="-128"/>
              <a:ea typeface="メイリオ" panose="020B0604030504040204" pitchFamily="50" charset="-128"/>
            </a:endParaRPr>
          </a:p>
        </p:txBody>
      </p:sp>
      <p:pic>
        <p:nvPicPr>
          <p:cNvPr id="50" name="Picture 4">
            <a:extLst>
              <a:ext uri="{FF2B5EF4-FFF2-40B4-BE49-F238E27FC236}">
                <a16:creationId xmlns:a16="http://schemas.microsoft.com/office/drawing/2014/main" id="{2A748E5D-96FF-C112-0B1B-F68876EA104B}"/>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4261" y="2538914"/>
            <a:ext cx="614238" cy="614238"/>
          </a:xfrm>
          <a:prstGeom prst="rect">
            <a:avLst/>
          </a:prstGeom>
          <a:noFill/>
          <a:extLst>
            <a:ext uri="{909E8E84-426E-40DD-AFC4-6F175D3DCCD1}">
              <a14:hiddenFill xmlns:a14="http://schemas.microsoft.com/office/drawing/2010/main">
                <a:solidFill>
                  <a:srgbClr val="FFFFFF"/>
                </a:solidFill>
              </a14:hiddenFill>
            </a:ext>
          </a:extLst>
        </p:spPr>
      </p:pic>
      <p:sp>
        <p:nvSpPr>
          <p:cNvPr id="51" name="吹き出し: 角を丸めた四角形 50">
            <a:extLst>
              <a:ext uri="{FF2B5EF4-FFF2-40B4-BE49-F238E27FC236}">
                <a16:creationId xmlns:a16="http://schemas.microsoft.com/office/drawing/2014/main" id="{6C6F0B3E-8333-3A68-0D4C-7C943054A153}"/>
              </a:ext>
            </a:extLst>
          </p:cNvPr>
          <p:cNvSpPr/>
          <p:nvPr/>
        </p:nvSpPr>
        <p:spPr>
          <a:xfrm>
            <a:off x="1048592" y="3429237"/>
            <a:ext cx="3015460" cy="771769"/>
          </a:xfrm>
          <a:prstGeom prst="wedgeRoundRectCallout">
            <a:avLst>
              <a:gd name="adj1" fmla="val -56427"/>
              <a:gd name="adj2" fmla="val -3537"/>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400" dirty="0">
                <a:latin typeface="メイリオ" panose="020B0604030504040204" pitchFamily="50" charset="-128"/>
                <a:ea typeface="メイリオ" panose="020B0604030504040204" pitchFamily="50" charset="-128"/>
              </a:rPr>
              <a:t>水が沸騰しているとき、水は盛んに蒸発して、水蒸気に変化しているんだったよ。</a:t>
            </a:r>
            <a:endParaRPr kumimoji="1" lang="ja-JP" altLang="en-US" sz="1400" dirty="0">
              <a:latin typeface="メイリオ" panose="020B0604030504040204" pitchFamily="50" charset="-128"/>
              <a:ea typeface="メイリオ" panose="020B0604030504040204" pitchFamily="50" charset="-128"/>
            </a:endParaRPr>
          </a:p>
        </p:txBody>
      </p:sp>
      <p:sp>
        <p:nvSpPr>
          <p:cNvPr id="52" name="吹き出し: 角を丸めた四角形 51">
            <a:extLst>
              <a:ext uri="{FF2B5EF4-FFF2-40B4-BE49-F238E27FC236}">
                <a16:creationId xmlns:a16="http://schemas.microsoft.com/office/drawing/2014/main" id="{94E31593-232F-466C-CA8F-563289220830}"/>
              </a:ext>
            </a:extLst>
          </p:cNvPr>
          <p:cNvSpPr/>
          <p:nvPr/>
        </p:nvSpPr>
        <p:spPr>
          <a:xfrm>
            <a:off x="1070381" y="2472507"/>
            <a:ext cx="3028110" cy="917182"/>
          </a:xfrm>
          <a:prstGeom prst="wedgeRoundRectCallout">
            <a:avLst>
              <a:gd name="adj1" fmla="val -56427"/>
              <a:gd name="adj2" fmla="val -3537"/>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kumimoji="1" lang="ja-JP" altLang="en-US" sz="1400" dirty="0">
                <a:latin typeface="メイリオ" panose="020B0604030504040204" pitchFamily="50" charset="-128"/>
                <a:ea typeface="メイリオ" panose="020B0604030504040204" pitchFamily="50" charset="-128"/>
              </a:rPr>
              <a:t>水を熱すると、温度が</a:t>
            </a:r>
            <a:r>
              <a:rPr kumimoji="1" lang="en-US" altLang="ja-JP" sz="1400" dirty="0">
                <a:latin typeface="メイリオ" panose="020B0604030504040204" pitchFamily="50" charset="-128"/>
                <a:ea typeface="メイリオ" panose="020B0604030504040204" pitchFamily="50" charset="-128"/>
              </a:rPr>
              <a:t>100</a:t>
            </a:r>
            <a:r>
              <a:rPr kumimoji="1" lang="ja-JP" altLang="en-US" sz="1400" dirty="0">
                <a:latin typeface="メイリオ" panose="020B0604030504040204" pitchFamily="50" charset="-128"/>
                <a:ea typeface="メイリオ" panose="020B0604030504040204" pitchFamily="50" charset="-128"/>
              </a:rPr>
              <a:t>℃近くまで上がって湯気が出たり、</a:t>
            </a:r>
            <a:r>
              <a:rPr lang="ja-JP" altLang="en-US" sz="1400" dirty="0">
                <a:latin typeface="メイリオ" panose="020B0604030504040204" pitchFamily="50" charset="-128"/>
                <a:ea typeface="メイリオ" panose="020B0604030504040204" pitchFamily="50" charset="-128"/>
              </a:rPr>
              <a:t>沸騰</a:t>
            </a:r>
            <a:r>
              <a:rPr kumimoji="1" lang="ja-JP" altLang="en-US" sz="1400" dirty="0">
                <a:latin typeface="メイリオ" panose="020B0604030504040204" pitchFamily="50" charset="-128"/>
                <a:ea typeface="メイリオ" panose="020B0604030504040204" pitchFamily="50" charset="-128"/>
              </a:rPr>
              <a:t>して、中から盛んに</a:t>
            </a:r>
            <a:r>
              <a:rPr lang="ja-JP" altLang="en-US" sz="1400" dirty="0">
                <a:latin typeface="メイリオ" panose="020B0604030504040204" pitchFamily="50" charset="-128"/>
                <a:ea typeface="メイリオ" panose="020B0604030504040204" pitchFamily="50" charset="-128"/>
              </a:rPr>
              <a:t>泡</a:t>
            </a:r>
            <a:r>
              <a:rPr kumimoji="1" lang="ja-JP" altLang="en-US" sz="1400" dirty="0">
                <a:latin typeface="メイリオ" panose="020B0604030504040204" pitchFamily="50" charset="-128"/>
                <a:ea typeface="メイリオ" panose="020B0604030504040204" pitchFamily="50" charset="-128"/>
              </a:rPr>
              <a:t>が出たりするんだね。</a:t>
            </a:r>
          </a:p>
        </p:txBody>
      </p:sp>
      <p:pic>
        <p:nvPicPr>
          <p:cNvPr id="53" name="Picture 12">
            <a:extLst>
              <a:ext uri="{FF2B5EF4-FFF2-40B4-BE49-F238E27FC236}">
                <a16:creationId xmlns:a16="http://schemas.microsoft.com/office/drawing/2014/main" id="{95ED85D8-E944-4BB8-CD07-3A01C17781B0}"/>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84371" y="3453624"/>
            <a:ext cx="614238" cy="614238"/>
          </a:xfrm>
          <a:prstGeom prst="rect">
            <a:avLst/>
          </a:prstGeom>
          <a:noFill/>
          <a:extLst>
            <a:ext uri="{909E8E84-426E-40DD-AFC4-6F175D3DCCD1}">
              <a14:hiddenFill xmlns:a14="http://schemas.microsoft.com/office/drawing/2010/main">
                <a:solidFill>
                  <a:srgbClr val="FFFFFF"/>
                </a:solidFill>
              </a14:hiddenFill>
            </a:ext>
          </a:extLst>
        </p:spPr>
      </p:pic>
      <p:sp>
        <p:nvSpPr>
          <p:cNvPr id="54" name="吹き出し: 角を丸めた四角形 53">
            <a:extLst>
              <a:ext uri="{FF2B5EF4-FFF2-40B4-BE49-F238E27FC236}">
                <a16:creationId xmlns:a16="http://schemas.microsoft.com/office/drawing/2014/main" id="{2D1C0581-0BE9-2773-5D95-EE95144D6777}"/>
              </a:ext>
            </a:extLst>
          </p:cNvPr>
          <p:cNvSpPr/>
          <p:nvPr/>
        </p:nvSpPr>
        <p:spPr>
          <a:xfrm>
            <a:off x="365228" y="4346051"/>
            <a:ext cx="3298874" cy="553259"/>
          </a:xfrm>
          <a:prstGeom prst="wedgeRoundRectCallout">
            <a:avLst>
              <a:gd name="adj1" fmla="val 51486"/>
              <a:gd name="adj2" fmla="val 12193"/>
              <a:gd name="adj3" fmla="val 16667"/>
            </a:avLst>
          </a:prstGeom>
          <a:solidFill>
            <a:srgbClr val="FFEBFF"/>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kumimoji="1" lang="ja-JP" altLang="en-US" sz="1400" dirty="0">
                <a:latin typeface="メイリオ" panose="020B0604030504040204" pitchFamily="50" charset="-128"/>
                <a:ea typeface="メイリオ" panose="020B0604030504040204" pitchFamily="50" charset="-128"/>
              </a:rPr>
              <a:t>蒸発は、沸騰しているときにしか起こらないのかな？</a:t>
            </a:r>
          </a:p>
        </p:txBody>
      </p:sp>
      <p:sp>
        <p:nvSpPr>
          <p:cNvPr id="55" name="吹き出し: 角を丸めた四角形 54">
            <a:extLst>
              <a:ext uri="{FF2B5EF4-FFF2-40B4-BE49-F238E27FC236}">
                <a16:creationId xmlns:a16="http://schemas.microsoft.com/office/drawing/2014/main" id="{43447934-EDDD-02E0-7C44-0AA7D9B34DCC}"/>
              </a:ext>
            </a:extLst>
          </p:cNvPr>
          <p:cNvSpPr/>
          <p:nvPr/>
        </p:nvSpPr>
        <p:spPr>
          <a:xfrm>
            <a:off x="832517" y="5080971"/>
            <a:ext cx="3340018" cy="735637"/>
          </a:xfrm>
          <a:prstGeom prst="wedgeRoundRectCallout">
            <a:avLst>
              <a:gd name="adj1" fmla="val -53163"/>
              <a:gd name="adj2" fmla="val -6231"/>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kumimoji="1" lang="ja-JP" altLang="en-US" sz="1400" dirty="0">
                <a:latin typeface="メイリオ" panose="020B0604030504040204" pitchFamily="50" charset="-128"/>
                <a:ea typeface="メイリオ" panose="020B0604030504040204" pitchFamily="50" charset="-128"/>
              </a:rPr>
              <a:t>家で熱帯魚を飼っている水槽の水が減っていたから、沸騰しているとき以外も蒸発は起こると思います。</a:t>
            </a:r>
          </a:p>
        </p:txBody>
      </p:sp>
      <p:pic>
        <p:nvPicPr>
          <p:cNvPr id="56" name="Picture 4">
            <a:extLst>
              <a:ext uri="{FF2B5EF4-FFF2-40B4-BE49-F238E27FC236}">
                <a16:creationId xmlns:a16="http://schemas.microsoft.com/office/drawing/2014/main" id="{2020BA2F-071C-CA46-121F-D831B3BF8BB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9006" y="5165898"/>
            <a:ext cx="614238" cy="614238"/>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2">
            <a:extLst>
              <a:ext uri="{FF2B5EF4-FFF2-40B4-BE49-F238E27FC236}">
                <a16:creationId xmlns:a16="http://schemas.microsoft.com/office/drawing/2014/main" id="{8264A981-8230-B31B-A5BB-55B6848E19D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7209" y="5821847"/>
            <a:ext cx="648229" cy="649369"/>
          </a:xfrm>
          <a:prstGeom prst="rect">
            <a:avLst/>
          </a:prstGeom>
          <a:noFill/>
          <a:extLst>
            <a:ext uri="{909E8E84-426E-40DD-AFC4-6F175D3DCCD1}">
              <a14:hiddenFill xmlns:a14="http://schemas.microsoft.com/office/drawing/2010/main">
                <a:solidFill>
                  <a:srgbClr val="FFFFFF"/>
                </a:solidFill>
              </a14:hiddenFill>
            </a:ext>
          </a:extLst>
        </p:spPr>
      </p:pic>
      <p:sp>
        <p:nvSpPr>
          <p:cNvPr id="58" name="テキスト ボックス 57">
            <a:extLst>
              <a:ext uri="{FF2B5EF4-FFF2-40B4-BE49-F238E27FC236}">
                <a16:creationId xmlns:a16="http://schemas.microsoft.com/office/drawing/2014/main" id="{5832EC90-A4C2-7AF4-FFD4-DAFB59346142}"/>
              </a:ext>
            </a:extLst>
          </p:cNvPr>
          <p:cNvSpPr txBox="1"/>
          <p:nvPr/>
        </p:nvSpPr>
        <p:spPr>
          <a:xfrm>
            <a:off x="3716351" y="6411332"/>
            <a:ext cx="614238" cy="271869"/>
          </a:xfrm>
          <a:prstGeom prst="rect">
            <a:avLst/>
          </a:prstGeom>
          <a:noFill/>
        </p:spPr>
        <p:txBody>
          <a:bodyPr wrap="square" rtlCol="0">
            <a:spAutoFit/>
          </a:bodyPr>
          <a:lstStyle/>
          <a:p>
            <a:pPr algn="just">
              <a:lnSpc>
                <a:spcPts val="1400"/>
              </a:lnSpc>
            </a:pPr>
            <a:r>
              <a:rPr lang="ja-JP" altLang="en-US" sz="1200" dirty="0">
                <a:solidFill>
                  <a:srgbClr val="002060"/>
                </a:solidFill>
                <a:latin typeface="メイリオ" panose="020B0604030504040204" pitchFamily="50" charset="-128"/>
                <a:ea typeface="メイリオ" panose="020B0604030504040204" pitchFamily="50" charset="-128"/>
              </a:rPr>
              <a:t>先生</a:t>
            </a:r>
            <a:endParaRPr lang="en-US" altLang="ja-JP" sz="1200" dirty="0">
              <a:solidFill>
                <a:srgbClr val="002060"/>
              </a:solidFill>
              <a:latin typeface="メイリオ" panose="020B0604030504040204" pitchFamily="50" charset="-128"/>
              <a:ea typeface="メイリオ" panose="020B0604030504040204" pitchFamily="50" charset="-128"/>
            </a:endParaRPr>
          </a:p>
        </p:txBody>
      </p:sp>
      <p:sp>
        <p:nvSpPr>
          <p:cNvPr id="59" name="吹き出し: 角を丸めた四角形 58">
            <a:extLst>
              <a:ext uri="{FF2B5EF4-FFF2-40B4-BE49-F238E27FC236}">
                <a16:creationId xmlns:a16="http://schemas.microsoft.com/office/drawing/2014/main" id="{AB39BA54-DCFF-89EF-B4A3-1E43E66CC67A}"/>
              </a:ext>
            </a:extLst>
          </p:cNvPr>
          <p:cNvSpPr/>
          <p:nvPr/>
        </p:nvSpPr>
        <p:spPr>
          <a:xfrm>
            <a:off x="294261" y="5981252"/>
            <a:ext cx="3298874" cy="553259"/>
          </a:xfrm>
          <a:prstGeom prst="wedgeRoundRectCallout">
            <a:avLst>
              <a:gd name="adj1" fmla="val 51486"/>
              <a:gd name="adj2" fmla="val 12193"/>
              <a:gd name="adj3" fmla="val 16667"/>
            </a:avLst>
          </a:prstGeom>
          <a:solidFill>
            <a:srgbClr val="FFEBFF"/>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400" dirty="0">
                <a:latin typeface="メイリオ" panose="020B0604030504040204" pitchFamily="50" charset="-128"/>
                <a:ea typeface="メイリオ" panose="020B0604030504040204" pitchFamily="50" charset="-128"/>
              </a:rPr>
              <a:t>身の回りで、沸騰していなくても水が蒸発する場面は他にはないかな？</a:t>
            </a:r>
            <a:endParaRPr kumimoji="1" lang="ja-JP" altLang="en-US" sz="1400" dirty="0">
              <a:latin typeface="メイリオ" panose="020B0604030504040204" pitchFamily="50" charset="-128"/>
              <a:ea typeface="メイリオ" panose="020B0604030504040204" pitchFamily="50" charset="-128"/>
            </a:endParaRPr>
          </a:p>
        </p:txBody>
      </p:sp>
      <p:pic>
        <p:nvPicPr>
          <p:cNvPr id="61" name="図 60">
            <a:extLst>
              <a:ext uri="{FF2B5EF4-FFF2-40B4-BE49-F238E27FC236}">
                <a16:creationId xmlns:a16="http://schemas.microsoft.com/office/drawing/2014/main" id="{ED6196AB-3F75-1CBC-D48B-FC99FE776E60}"/>
              </a:ext>
            </a:extLst>
          </p:cNvPr>
          <p:cNvPicPr>
            <a:picLocks noChangeAspect="1"/>
          </p:cNvPicPr>
          <p:nvPr/>
        </p:nvPicPr>
        <p:blipFill>
          <a:blip r:embed="rId8"/>
          <a:stretch>
            <a:fillRect/>
          </a:stretch>
        </p:blipFill>
        <p:spPr>
          <a:xfrm>
            <a:off x="8143536" y="2655528"/>
            <a:ext cx="474635" cy="610764"/>
          </a:xfrm>
          <a:prstGeom prst="rect">
            <a:avLst/>
          </a:prstGeom>
        </p:spPr>
      </p:pic>
    </p:spTree>
    <p:extLst>
      <p:ext uri="{BB962C8B-B14F-4D97-AF65-F5344CB8AC3E}">
        <p14:creationId xmlns:p14="http://schemas.microsoft.com/office/powerpoint/2010/main" val="10292248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7403C-E999-A05F-20C4-62F63B6C31F6}"/>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C826A746-1A89-3671-4BB1-8575C10898F0}"/>
              </a:ext>
            </a:extLst>
          </p:cNvPr>
          <p:cNvSpPr txBox="1">
            <a:spLocks/>
          </p:cNvSpPr>
          <p:nvPr/>
        </p:nvSpPr>
        <p:spPr>
          <a:xfrm>
            <a:off x="107504" y="75402"/>
            <a:ext cx="8928992" cy="560905"/>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理科 ３（４）　差異点や共通点を基に、問題を見いだす</a:t>
            </a:r>
          </a:p>
        </p:txBody>
      </p:sp>
      <p:sp>
        <p:nvSpPr>
          <p:cNvPr id="5" name="テキスト ボックス 4">
            <a:extLst>
              <a:ext uri="{FF2B5EF4-FFF2-40B4-BE49-F238E27FC236}">
                <a16:creationId xmlns:a16="http://schemas.microsoft.com/office/drawing/2014/main" id="{A870D9CB-8171-3299-5C8E-567B73197CB9}"/>
              </a:ext>
            </a:extLst>
          </p:cNvPr>
          <p:cNvSpPr txBox="1"/>
          <p:nvPr/>
        </p:nvSpPr>
        <p:spPr>
          <a:xfrm>
            <a:off x="-16973" y="776898"/>
            <a:ext cx="9417963" cy="707886"/>
          </a:xfrm>
          <a:prstGeom prst="rect">
            <a:avLst/>
          </a:prstGeom>
          <a:noFill/>
        </p:spPr>
        <p:txBody>
          <a:bodyPr wrap="none" rtlCol="0">
            <a:spAutoFit/>
          </a:bodyPr>
          <a:lstStyle/>
          <a:p>
            <a:r>
              <a:rPr kumimoji="1" lang="en-US" altLang="ja-JP" sz="2000" b="1" dirty="0">
                <a:latin typeface="メイリオ" panose="020B0604030504040204" pitchFamily="50" charset="-128"/>
                <a:ea typeface="メイリオ" panose="020B0604030504040204" pitchFamily="50" charset="-128"/>
              </a:rPr>
              <a:t>【</a:t>
            </a:r>
            <a:r>
              <a:rPr kumimoji="1" lang="ja-JP" altLang="en-US" sz="2000" b="1" dirty="0">
                <a:latin typeface="メイリオ" panose="020B0604030504040204" pitchFamily="50" charset="-128"/>
                <a:ea typeface="メイリオ" panose="020B0604030504040204" pitchFamily="50" charset="-128"/>
              </a:rPr>
              <a:t>出題の趣旨</a:t>
            </a:r>
            <a:r>
              <a:rPr kumimoji="1" lang="en-US" altLang="ja-JP" sz="2000" b="1" dirty="0">
                <a:latin typeface="メイリオ" panose="020B0604030504040204" pitchFamily="50" charset="-128"/>
                <a:ea typeface="メイリオ" panose="020B0604030504040204" pitchFamily="50" charset="-128"/>
              </a:rPr>
              <a:t>】</a:t>
            </a:r>
            <a:r>
              <a:rPr kumimoji="1" lang="ja-JP" altLang="en-US" sz="2000" b="1" dirty="0">
                <a:latin typeface="メイリオ" panose="020B0604030504040204" pitchFamily="50" charset="-128"/>
                <a:ea typeface="メイリオ" panose="020B0604030504040204" pitchFamily="50" charset="-128"/>
              </a:rPr>
              <a:t>レタスの種子の発芽の条件について、差異点や共通点を基に、</a:t>
            </a:r>
            <a:endParaRPr kumimoji="1"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新たな問題を見いだし、表現することができるかどうかをみる</a:t>
            </a:r>
            <a:endParaRPr kumimoji="1" lang="ja-JP" altLang="en-US" sz="2000" b="1"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55592C9B-6368-AA81-6F6C-2DC53F670EF0}"/>
              </a:ext>
            </a:extLst>
          </p:cNvPr>
          <p:cNvSpPr txBox="1"/>
          <p:nvPr/>
        </p:nvSpPr>
        <p:spPr>
          <a:xfrm>
            <a:off x="4262529" y="1484784"/>
            <a:ext cx="4795551" cy="2302553"/>
          </a:xfrm>
          <a:prstGeom prst="rect">
            <a:avLst/>
          </a:prstGeom>
          <a:noFill/>
          <a:ln>
            <a:solidFill>
              <a:schemeClr val="tx1"/>
            </a:solidFill>
          </a:ln>
        </p:spPr>
        <p:txBody>
          <a:bodyPr wrap="square" rtlCol="0">
            <a:spAutoFit/>
          </a:bodyPr>
          <a:lstStyle/>
          <a:p>
            <a:pPr algn="just">
              <a:lnSpc>
                <a:spcPts val="2500"/>
              </a:lnSpc>
            </a:pPr>
            <a:r>
              <a:rPr lang="ja-JP" altLang="en-US" sz="1200" b="1" dirty="0">
                <a:latin typeface="メイリオ" panose="020B0604030504040204" pitchFamily="50" charset="-128"/>
                <a:ea typeface="メイリオ" panose="020B0604030504040204" pitchFamily="50" charset="-128"/>
              </a:rPr>
              <a:t>（正答の条件）</a:t>
            </a:r>
            <a:endParaRPr lang="en-US" altLang="ja-JP" sz="1200" b="1" dirty="0">
              <a:latin typeface="メイリオ" panose="020B0604030504040204" pitchFamily="50" charset="-128"/>
              <a:ea typeface="メイリオ" panose="020B0604030504040204" pitchFamily="50" charset="-128"/>
            </a:endParaRPr>
          </a:p>
          <a:p>
            <a:pPr algn="just">
              <a:lnSpc>
                <a:spcPts val="2500"/>
              </a:lnSpc>
            </a:pPr>
            <a:r>
              <a:rPr lang="ja-JP" altLang="en-US" sz="1200" b="1" dirty="0">
                <a:latin typeface="メイリオ" panose="020B0604030504040204" pitchFamily="50" charset="-128"/>
                <a:ea typeface="メイリオ" panose="020B0604030504040204" pitchFamily="50" charset="-128"/>
              </a:rPr>
              <a:t>　以下の①、②の全てを記述している。</a:t>
            </a:r>
            <a:endParaRPr lang="en-US" altLang="ja-JP" sz="1200" b="1" dirty="0">
              <a:latin typeface="メイリオ" panose="020B0604030504040204" pitchFamily="50" charset="-128"/>
              <a:ea typeface="メイリオ" panose="020B0604030504040204" pitchFamily="50" charset="-128"/>
            </a:endParaRPr>
          </a:p>
          <a:p>
            <a:pPr algn="just">
              <a:lnSpc>
                <a:spcPts val="2500"/>
              </a:lnSpc>
            </a:pPr>
            <a:r>
              <a:rPr lang="ja-JP" altLang="en-US" sz="1200" b="1" dirty="0">
                <a:latin typeface="メイリオ" panose="020B0604030504040204" pitchFamily="50" charset="-128"/>
                <a:ea typeface="メイリオ" panose="020B0604030504040204" pitchFamily="50" charset="-128"/>
              </a:rPr>
              <a:t>　①＜条件＞から、日光または肥料について、１つ選んで記述して</a:t>
            </a:r>
            <a:endParaRPr lang="en-US" altLang="ja-JP" sz="1200" b="1" dirty="0">
              <a:latin typeface="メイリオ" panose="020B0604030504040204" pitchFamily="50" charset="-128"/>
              <a:ea typeface="メイリオ" panose="020B0604030504040204" pitchFamily="50" charset="-128"/>
            </a:endParaRPr>
          </a:p>
          <a:p>
            <a:pPr algn="just">
              <a:lnSpc>
                <a:spcPts val="2500"/>
              </a:lnSpc>
            </a:pPr>
            <a:r>
              <a:rPr lang="ja-JP" altLang="en-US" sz="1200" b="1" dirty="0">
                <a:latin typeface="メイリオ" panose="020B0604030504040204" pitchFamily="50" charset="-128"/>
                <a:ea typeface="メイリオ" panose="020B0604030504040204" pitchFamily="50" charset="-128"/>
              </a:rPr>
              <a:t>　　いるもの。</a:t>
            </a:r>
            <a:endParaRPr lang="en-US" altLang="ja-JP" sz="1200" b="1" dirty="0">
              <a:latin typeface="メイリオ" panose="020B0604030504040204" pitchFamily="50" charset="-128"/>
              <a:ea typeface="メイリオ" panose="020B0604030504040204" pitchFamily="50" charset="-128"/>
            </a:endParaRPr>
          </a:p>
          <a:p>
            <a:pPr algn="just">
              <a:lnSpc>
                <a:spcPts val="2500"/>
              </a:lnSpc>
            </a:pPr>
            <a:r>
              <a:rPr lang="ja-JP" altLang="en-US" sz="1200" b="1" dirty="0">
                <a:latin typeface="メイリオ" panose="020B0604030504040204" pitchFamily="50" charset="-128"/>
                <a:ea typeface="メイリオ" panose="020B0604030504040204" pitchFamily="50" charset="-128"/>
              </a:rPr>
              <a:t>　②レタスの発芽に関し、疑問を示す趣旨で記述しているもの</a:t>
            </a:r>
            <a:endParaRPr lang="en-US" altLang="ja-JP" sz="1200" b="1" dirty="0">
              <a:latin typeface="メイリオ" panose="020B0604030504040204" pitchFamily="50" charset="-128"/>
              <a:ea typeface="メイリオ" panose="020B0604030504040204" pitchFamily="50" charset="-128"/>
            </a:endParaRPr>
          </a:p>
          <a:p>
            <a:pPr algn="just">
              <a:lnSpc>
                <a:spcPts val="2500"/>
              </a:lnSpc>
            </a:pPr>
            <a:r>
              <a:rPr lang="ja-JP" altLang="en-US" sz="1200" b="1" dirty="0">
                <a:latin typeface="メイリオ" panose="020B0604030504040204" pitchFamily="50" charset="-128"/>
                <a:ea typeface="メイリオ" panose="020B0604030504040204" pitchFamily="50" charset="-128"/>
              </a:rPr>
              <a:t>（正答例）</a:t>
            </a:r>
            <a:endParaRPr lang="en-US" altLang="ja-JP" sz="1200" b="1" dirty="0">
              <a:latin typeface="メイリオ" panose="020B0604030504040204" pitchFamily="50" charset="-128"/>
              <a:ea typeface="メイリオ" panose="020B0604030504040204" pitchFamily="50" charset="-128"/>
            </a:endParaRPr>
          </a:p>
          <a:p>
            <a:pPr algn="just">
              <a:lnSpc>
                <a:spcPts val="2500"/>
              </a:lnSpc>
            </a:pPr>
            <a:r>
              <a:rPr lang="ja-JP" altLang="en-US" sz="1200" b="1" dirty="0">
                <a:latin typeface="メイリオ" panose="020B0604030504040204" pitchFamily="50" charset="-128"/>
                <a:ea typeface="メイリオ" panose="020B0604030504040204" pitchFamily="50" charset="-128"/>
              </a:rPr>
              <a:t>　「レタスの種子が発芽するために、日光は必要なのだろうか。」</a:t>
            </a:r>
            <a:endParaRPr lang="en-US" altLang="ja-JP" sz="1200" b="1"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4D908F70-E2D7-B6DF-C858-2416CD5CDF4F}"/>
              </a:ext>
            </a:extLst>
          </p:cNvPr>
          <p:cNvSpPr/>
          <p:nvPr/>
        </p:nvSpPr>
        <p:spPr>
          <a:xfrm>
            <a:off x="1340645" y="144121"/>
            <a:ext cx="432048" cy="443910"/>
          </a:xfrm>
          <a:prstGeom prst="rect">
            <a:avLst/>
          </a:prstGeom>
          <a:no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pic>
        <p:nvPicPr>
          <p:cNvPr id="7" name="図 6">
            <a:extLst>
              <a:ext uri="{FF2B5EF4-FFF2-40B4-BE49-F238E27FC236}">
                <a16:creationId xmlns:a16="http://schemas.microsoft.com/office/drawing/2014/main" id="{E957238C-7FC5-CF43-DAE0-A0D7B37C3E51}"/>
              </a:ext>
            </a:extLst>
          </p:cNvPr>
          <p:cNvPicPr>
            <a:picLocks noChangeAspect="1"/>
          </p:cNvPicPr>
          <p:nvPr/>
        </p:nvPicPr>
        <p:blipFill>
          <a:blip r:embed="rId3"/>
          <a:stretch>
            <a:fillRect/>
          </a:stretch>
        </p:blipFill>
        <p:spPr>
          <a:xfrm>
            <a:off x="140568" y="1533137"/>
            <a:ext cx="4078271" cy="5025983"/>
          </a:xfrm>
          <a:prstGeom prst="rect">
            <a:avLst/>
          </a:prstGeom>
          <a:ln>
            <a:solidFill>
              <a:schemeClr val="tx1"/>
            </a:solidFill>
          </a:ln>
        </p:spPr>
      </p:pic>
      <p:sp>
        <p:nvSpPr>
          <p:cNvPr id="3" name="テキスト ボックス 2">
            <a:extLst>
              <a:ext uri="{FF2B5EF4-FFF2-40B4-BE49-F238E27FC236}">
                <a16:creationId xmlns:a16="http://schemas.microsoft.com/office/drawing/2014/main" id="{2255B43A-5895-379C-B0F5-2089A2727F4C}"/>
              </a:ext>
            </a:extLst>
          </p:cNvPr>
          <p:cNvSpPr txBox="1"/>
          <p:nvPr/>
        </p:nvSpPr>
        <p:spPr>
          <a:xfrm>
            <a:off x="4240945" y="3953791"/>
            <a:ext cx="4795551" cy="2623154"/>
          </a:xfrm>
          <a:prstGeom prst="rect">
            <a:avLst/>
          </a:prstGeom>
          <a:noFill/>
          <a:ln>
            <a:noFill/>
          </a:ln>
        </p:spPr>
        <p:txBody>
          <a:bodyPr wrap="square" rtlCol="0">
            <a:spAutoFit/>
          </a:bodyPr>
          <a:lstStyle/>
          <a:p>
            <a:pPr algn="just">
              <a:lnSpc>
                <a:spcPts val="2500"/>
              </a:lnSpc>
            </a:pP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解答類型３の誤答例</a:t>
            </a:r>
            <a:r>
              <a:rPr lang="en-US" altLang="ja-JP" sz="1200" b="1" dirty="0">
                <a:latin typeface="メイリオ" panose="020B0604030504040204" pitchFamily="50" charset="-128"/>
                <a:ea typeface="メイリオ" panose="020B0604030504040204" pitchFamily="50" charset="-128"/>
              </a:rPr>
              <a:t>】</a:t>
            </a:r>
          </a:p>
          <a:p>
            <a:pPr algn="just">
              <a:lnSpc>
                <a:spcPts val="2500"/>
              </a:lnSpc>
            </a:pPr>
            <a:r>
              <a:rPr lang="ja-JP" altLang="en-US" sz="1200" b="1" dirty="0">
                <a:latin typeface="メイリオ" panose="020B0604030504040204" pitchFamily="50" charset="-128"/>
                <a:ea typeface="メイリオ" panose="020B0604030504040204" pitchFamily="50" charset="-128"/>
              </a:rPr>
              <a:t>　「レタスの種子が発芽するために、水は必要なのだろうか。」</a:t>
            </a:r>
            <a:endParaRPr lang="en-US" altLang="ja-JP" sz="1200" b="1" dirty="0">
              <a:latin typeface="メイリオ" panose="020B0604030504040204" pitchFamily="50" charset="-128"/>
              <a:ea typeface="メイリオ" panose="020B0604030504040204" pitchFamily="50" charset="-128"/>
            </a:endParaRPr>
          </a:p>
          <a:p>
            <a:pPr algn="just">
              <a:lnSpc>
                <a:spcPts val="2500"/>
              </a:lnSpc>
            </a:pPr>
            <a:r>
              <a:rPr lang="ja-JP" altLang="en-US" sz="1200" b="1" dirty="0">
                <a:latin typeface="メイリオ" panose="020B0604030504040204" pitchFamily="50" charset="-128"/>
                <a:ea typeface="メイリオ" panose="020B0604030504040204" pitchFamily="50" charset="-128"/>
              </a:rPr>
              <a:t>　→すでに実験した＜条件＞の水、空気、温度の中から１つ選んで、</a:t>
            </a:r>
            <a:endParaRPr lang="en-US" altLang="ja-JP" sz="1200" b="1" dirty="0">
              <a:latin typeface="メイリオ" panose="020B0604030504040204" pitchFamily="50" charset="-128"/>
              <a:ea typeface="メイリオ" panose="020B0604030504040204" pitchFamily="50" charset="-128"/>
            </a:endParaRPr>
          </a:p>
          <a:p>
            <a:pPr algn="just">
              <a:lnSpc>
                <a:spcPts val="2500"/>
              </a:lnSpc>
            </a:pPr>
            <a:r>
              <a:rPr lang="ja-JP" altLang="en-US" sz="1200" b="1" dirty="0">
                <a:latin typeface="メイリオ" panose="020B0604030504040204" pitchFamily="50" charset="-128"/>
                <a:ea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問題</a:t>
            </a: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を表現している。</a:t>
            </a:r>
            <a:endParaRPr lang="en-US" altLang="ja-JP" sz="1200" b="1" dirty="0">
              <a:latin typeface="メイリオ" panose="020B0604030504040204" pitchFamily="50" charset="-128"/>
              <a:ea typeface="メイリオ" panose="020B0604030504040204" pitchFamily="50" charset="-128"/>
            </a:endParaRPr>
          </a:p>
          <a:p>
            <a:pPr algn="just">
              <a:lnSpc>
                <a:spcPts val="2500"/>
              </a:lnSpc>
            </a:pP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解答類型５の誤答例</a:t>
            </a:r>
            <a:r>
              <a:rPr lang="en-US" altLang="ja-JP" sz="1200" b="1" dirty="0">
                <a:latin typeface="メイリオ" panose="020B0604030504040204" pitchFamily="50" charset="-128"/>
                <a:ea typeface="メイリオ" panose="020B0604030504040204" pitchFamily="50" charset="-128"/>
              </a:rPr>
              <a:t>】</a:t>
            </a:r>
          </a:p>
          <a:p>
            <a:pPr algn="just">
              <a:lnSpc>
                <a:spcPts val="2500"/>
              </a:lnSpc>
            </a:pPr>
            <a:r>
              <a:rPr lang="ja-JP" altLang="en-US" sz="1200" b="1" dirty="0">
                <a:latin typeface="メイリオ" panose="020B0604030504040204" pitchFamily="50" charset="-128"/>
                <a:ea typeface="メイリオ" panose="020B0604030504040204" pitchFamily="50" charset="-128"/>
              </a:rPr>
              <a:t>　「レタスの種子の発芽に、日光が必要なのはなぜだろうか。」</a:t>
            </a:r>
            <a:endParaRPr lang="en-US" altLang="ja-JP" sz="1200" b="1" dirty="0">
              <a:latin typeface="メイリオ" panose="020B0604030504040204" pitchFamily="50" charset="-128"/>
              <a:ea typeface="メイリオ" panose="020B0604030504040204" pitchFamily="50" charset="-128"/>
            </a:endParaRPr>
          </a:p>
          <a:p>
            <a:pPr algn="just">
              <a:lnSpc>
                <a:spcPts val="2500"/>
              </a:lnSpc>
            </a:pPr>
            <a:r>
              <a:rPr lang="ja-JP" altLang="en-US" sz="1200" b="1" dirty="0">
                <a:latin typeface="メイリオ" panose="020B0604030504040204" pitchFamily="50" charset="-128"/>
                <a:ea typeface="メイリオ" panose="020B0604030504040204" pitchFamily="50" charset="-128"/>
              </a:rPr>
              <a:t>　→まだ調べていないことを事実として、その原因を問う</a:t>
            </a: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問題</a:t>
            </a:r>
            <a:r>
              <a:rPr lang="en-US" altLang="ja-JP" sz="1200" b="1" dirty="0">
                <a:latin typeface="メイリオ" panose="020B0604030504040204" pitchFamily="50" charset="-128"/>
                <a:ea typeface="メイリオ" panose="020B0604030504040204" pitchFamily="50" charset="-128"/>
              </a:rPr>
              <a:t>】</a:t>
            </a:r>
          </a:p>
          <a:p>
            <a:pPr algn="just">
              <a:lnSpc>
                <a:spcPts val="2500"/>
              </a:lnSpc>
            </a:pPr>
            <a:r>
              <a:rPr lang="ja-JP" altLang="en-US" sz="1200" b="1" dirty="0">
                <a:latin typeface="メイリオ" panose="020B0604030504040204" pitchFamily="50" charset="-128"/>
                <a:ea typeface="メイリオ" panose="020B0604030504040204" pitchFamily="50" charset="-128"/>
              </a:rPr>
              <a:t>　を表現している。</a:t>
            </a:r>
            <a:endParaRPr lang="en-US" altLang="ja-JP" sz="1200" b="1" dirty="0">
              <a:latin typeface="メイリオ" panose="020B0604030504040204" pitchFamily="50" charset="-128"/>
              <a:ea typeface="メイリオ" panose="020B0604030504040204" pitchFamily="50" charset="-128"/>
            </a:endParaRPr>
          </a:p>
        </p:txBody>
      </p:sp>
      <p:sp>
        <p:nvSpPr>
          <p:cNvPr id="4" name="角丸四角形 7">
            <a:extLst>
              <a:ext uri="{FF2B5EF4-FFF2-40B4-BE49-F238E27FC236}">
                <a16:creationId xmlns:a16="http://schemas.microsoft.com/office/drawing/2014/main" id="{F7D6654D-37B9-A846-F173-60D1673C3515}"/>
              </a:ext>
            </a:extLst>
          </p:cNvPr>
          <p:cNvSpPr/>
          <p:nvPr/>
        </p:nvSpPr>
        <p:spPr>
          <a:xfrm>
            <a:off x="7454152" y="1533137"/>
            <a:ext cx="1560238" cy="663881"/>
          </a:xfrm>
          <a:prstGeom prst="roundRect">
            <a:avLst>
              <a:gd name="adj" fmla="val 7999"/>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dirty="0">
                <a:solidFill>
                  <a:srgbClr val="000000"/>
                </a:solidFill>
                <a:latin typeface="メイリオ" panose="020B0604030504040204" pitchFamily="50" charset="-128"/>
                <a:ea typeface="メイリオ" panose="020B0604030504040204" pitchFamily="50" charset="-128"/>
              </a:rPr>
              <a:t>広島県　</a:t>
            </a:r>
            <a:r>
              <a:rPr lang="en-US" altLang="ja-JP" sz="1400" dirty="0">
                <a:solidFill>
                  <a:schemeClr val="tx1"/>
                </a:solidFill>
                <a:latin typeface="メイリオ" panose="020B0604030504040204" pitchFamily="50" charset="-128"/>
                <a:ea typeface="メイリオ" panose="020B0604030504040204" pitchFamily="50" charset="-128"/>
              </a:rPr>
              <a:t>36.9</a:t>
            </a:r>
            <a:r>
              <a:rPr lang="ja-JP" altLang="en-US" sz="1400" dirty="0">
                <a:solidFill>
                  <a:schemeClr val="tx1"/>
                </a:solidFill>
                <a:latin typeface="メイリオ" panose="020B0604030504040204" pitchFamily="50" charset="-128"/>
                <a:ea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全　国　</a:t>
            </a:r>
            <a:r>
              <a:rPr lang="en-US" altLang="ja-JP" sz="1400" dirty="0">
                <a:solidFill>
                  <a:schemeClr val="tx1"/>
                </a:solidFill>
                <a:latin typeface="メイリオ" panose="020B0604030504040204" pitchFamily="50" charset="-128"/>
                <a:ea typeface="メイリオ" panose="020B0604030504040204" pitchFamily="50" charset="-128"/>
              </a:rPr>
              <a:t>29.9</a:t>
            </a:r>
            <a:r>
              <a:rPr lang="ja-JP" altLang="en-US" sz="1400" dirty="0">
                <a:solidFill>
                  <a:schemeClr val="tx1"/>
                </a:solidFill>
                <a:latin typeface="メイリオ" panose="020B0604030504040204" pitchFamily="50" charset="-128"/>
                <a:ea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endParaRPr>
          </a:p>
          <a:p>
            <a:r>
              <a:rPr kumimoji="1" lang="ja-JP" altLang="en-US" sz="1400" dirty="0">
                <a:solidFill>
                  <a:srgbClr val="000000"/>
                </a:solidFill>
                <a:latin typeface="メイリオ" panose="020B0604030504040204" pitchFamily="50" charset="-128"/>
                <a:ea typeface="メイリオ" panose="020B0604030504040204" pitchFamily="50" charset="-128"/>
              </a:rPr>
              <a:t>　差　  </a:t>
            </a:r>
            <a:r>
              <a:rPr lang="ja-JP" altLang="en-US" sz="1400" b="1" dirty="0">
                <a:solidFill>
                  <a:srgbClr val="0070C0"/>
                </a:solidFill>
                <a:latin typeface="メイリオ" panose="020B0604030504040204" pitchFamily="50" charset="-128"/>
                <a:ea typeface="メイリオ" panose="020B0604030504040204" pitchFamily="50" charset="-128"/>
              </a:rPr>
              <a:t>＋</a:t>
            </a:r>
            <a:r>
              <a:rPr lang="en-US" altLang="ja-JP" sz="1400" b="1" dirty="0">
                <a:solidFill>
                  <a:srgbClr val="0070C0"/>
                </a:solidFill>
                <a:latin typeface="メイリオ" panose="020B0604030504040204" pitchFamily="50" charset="-128"/>
                <a:ea typeface="メイリオ" panose="020B0604030504040204" pitchFamily="50" charset="-128"/>
              </a:rPr>
              <a:t>7.0</a:t>
            </a:r>
            <a:r>
              <a:rPr kumimoji="1" lang="ja-JP" altLang="en-US" sz="1400" b="1" dirty="0">
                <a:solidFill>
                  <a:srgbClr val="0070C0"/>
                </a:solidFill>
                <a:latin typeface="メイリオ" panose="020B0604030504040204" pitchFamily="50" charset="-128"/>
                <a:ea typeface="メイリオ" panose="020B0604030504040204" pitchFamily="50" charset="-128"/>
              </a:rPr>
              <a:t>㌽</a:t>
            </a:r>
            <a:endParaRPr kumimoji="1" lang="ja-JP" altLang="en-US" sz="1400" b="1" dirty="0">
              <a:solidFill>
                <a:srgbClr val="0070C0"/>
              </a:solidFill>
            </a:endParaRPr>
          </a:p>
        </p:txBody>
      </p:sp>
    </p:spTree>
    <p:extLst>
      <p:ext uri="{BB962C8B-B14F-4D97-AF65-F5344CB8AC3E}">
        <p14:creationId xmlns:p14="http://schemas.microsoft.com/office/powerpoint/2010/main" val="423025779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996C7-EE63-DD2C-E295-091B3ED4CAD6}"/>
            </a:ext>
          </a:extLst>
        </p:cNvPr>
        <p:cNvGrpSpPr/>
        <p:nvPr/>
      </p:nvGrpSpPr>
      <p:grpSpPr>
        <a:xfrm>
          <a:off x="0" y="0"/>
          <a:ext cx="0" cy="0"/>
          <a:chOff x="0" y="0"/>
          <a:chExt cx="0" cy="0"/>
        </a:xfrm>
      </p:grpSpPr>
      <p:sp>
        <p:nvSpPr>
          <p:cNvPr id="8" name="四角形: 角を丸くする 7">
            <a:extLst>
              <a:ext uri="{FF2B5EF4-FFF2-40B4-BE49-F238E27FC236}">
                <a16:creationId xmlns:a16="http://schemas.microsoft.com/office/drawing/2014/main" id="{90E9D3A6-433A-1BDA-3F25-FE428D2551F8}"/>
              </a:ext>
            </a:extLst>
          </p:cNvPr>
          <p:cNvSpPr/>
          <p:nvPr/>
        </p:nvSpPr>
        <p:spPr>
          <a:xfrm>
            <a:off x="83268" y="4969601"/>
            <a:ext cx="1332147" cy="1304751"/>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en-US" altLang="ja-JP" sz="1200" b="1" dirty="0">
              <a:solidFill>
                <a:schemeClr val="tx2"/>
              </a:solidFill>
              <a:latin typeface="メイリオ" panose="020B0604030504040204" pitchFamily="50" charset="-128"/>
              <a:ea typeface="メイリオ" panose="020B0604030504040204" pitchFamily="50" charset="-128"/>
            </a:endParaRPr>
          </a:p>
          <a:p>
            <a:endParaRPr lang="en-US" altLang="ja-JP" sz="1200" b="1" dirty="0">
              <a:solidFill>
                <a:schemeClr val="tx2"/>
              </a:solidFill>
              <a:latin typeface="メイリオ" panose="020B0604030504040204" pitchFamily="50" charset="-128"/>
              <a:ea typeface="メイリオ" panose="020B0604030504040204" pitchFamily="50" charset="-128"/>
            </a:endParaRPr>
          </a:p>
          <a:p>
            <a:endParaRPr kumimoji="1" lang="en-US" altLang="ja-JP" sz="1600" b="1" dirty="0">
              <a:solidFill>
                <a:schemeClr val="tx2"/>
              </a:solidFill>
              <a:latin typeface="メイリオ" panose="020B0604030504040204" pitchFamily="50" charset="-128"/>
              <a:ea typeface="メイリオ" panose="020B0604030504040204" pitchFamily="50" charset="-128"/>
            </a:endParaRPr>
          </a:p>
          <a:p>
            <a:endParaRPr lang="en-US" altLang="ja-JP" sz="1600" b="1" dirty="0">
              <a:solidFill>
                <a:schemeClr val="tx2"/>
              </a:solidFill>
              <a:latin typeface="メイリオ" panose="020B0604030504040204" pitchFamily="50" charset="-128"/>
              <a:ea typeface="メイリオ" panose="020B0604030504040204" pitchFamily="50" charset="-128"/>
            </a:endParaRPr>
          </a:p>
          <a:p>
            <a:endParaRPr kumimoji="1" lang="en-US" altLang="ja-JP" sz="1600" b="1" dirty="0">
              <a:solidFill>
                <a:schemeClr val="tx2"/>
              </a:solidFill>
              <a:latin typeface="メイリオ" panose="020B0604030504040204" pitchFamily="50" charset="-128"/>
              <a:ea typeface="メイリオ" panose="020B0604030504040204" pitchFamily="50" charset="-128"/>
            </a:endParaRPr>
          </a:p>
          <a:p>
            <a:pPr algn="ctr"/>
            <a:r>
              <a:rPr lang="ja-JP" altLang="en-US" sz="3200" b="1" dirty="0">
                <a:solidFill>
                  <a:schemeClr val="tx2"/>
                </a:solidFill>
                <a:latin typeface="メイリオ" panose="020B0604030504040204" pitchFamily="50" charset="-128"/>
                <a:ea typeface="メイリオ" panose="020B0604030504040204" pitchFamily="50" charset="-128"/>
              </a:rPr>
              <a:t>６</a:t>
            </a:r>
            <a:endParaRPr lang="en-US" altLang="ja-JP" sz="3200" b="1" dirty="0">
              <a:solidFill>
                <a:schemeClr val="tx2"/>
              </a:solidFill>
              <a:latin typeface="メイリオ" panose="020B0604030504040204" pitchFamily="50" charset="-128"/>
              <a:ea typeface="メイリオ" panose="020B0604030504040204" pitchFamily="50" charset="-128"/>
            </a:endParaRPr>
          </a:p>
          <a:p>
            <a:endParaRPr kumimoji="1" lang="en-US" altLang="ja-JP" sz="1200" b="1" dirty="0">
              <a:solidFill>
                <a:schemeClr val="tx2"/>
              </a:solidFill>
              <a:latin typeface="メイリオ" panose="020B0604030504040204" pitchFamily="50" charset="-128"/>
              <a:ea typeface="メイリオ" panose="020B0604030504040204" pitchFamily="50" charset="-128"/>
            </a:endParaRPr>
          </a:p>
          <a:p>
            <a:endParaRPr kumimoji="1" lang="en-US" altLang="ja-JP" sz="1200" b="1" dirty="0">
              <a:solidFill>
                <a:schemeClr val="tx2"/>
              </a:solidFill>
              <a:latin typeface="メイリオ" panose="020B0604030504040204" pitchFamily="50" charset="-128"/>
              <a:ea typeface="メイリオ" panose="020B0604030504040204" pitchFamily="50" charset="-128"/>
            </a:endParaRPr>
          </a:p>
        </p:txBody>
      </p:sp>
      <p:graphicFrame>
        <p:nvGraphicFramePr>
          <p:cNvPr id="7" name="表 6">
            <a:extLst>
              <a:ext uri="{FF2B5EF4-FFF2-40B4-BE49-F238E27FC236}">
                <a16:creationId xmlns:a16="http://schemas.microsoft.com/office/drawing/2014/main" id="{871B3157-C30B-473E-16F9-647D55AB2D88}"/>
              </a:ext>
            </a:extLst>
          </p:cNvPr>
          <p:cNvGraphicFramePr>
            <a:graphicFrameLocks noGrp="1"/>
          </p:cNvGraphicFramePr>
          <p:nvPr>
            <p:extLst>
              <p:ext uri="{D42A27DB-BD31-4B8C-83A1-F6EECF244321}">
                <p14:modId xmlns:p14="http://schemas.microsoft.com/office/powerpoint/2010/main" val="397736286"/>
              </p:ext>
            </p:extLst>
          </p:nvPr>
        </p:nvGraphicFramePr>
        <p:xfrm>
          <a:off x="107504" y="757075"/>
          <a:ext cx="8982999" cy="4055301"/>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497881674"/>
                    </a:ext>
                  </a:extLst>
                </a:gridCol>
                <a:gridCol w="5714213">
                  <a:extLst>
                    <a:ext uri="{9D8B030D-6E8A-4147-A177-3AD203B41FA5}">
                      <a16:colId xmlns:a16="http://schemas.microsoft.com/office/drawing/2014/main" val="3061564528"/>
                    </a:ext>
                  </a:extLst>
                </a:gridCol>
                <a:gridCol w="509158">
                  <a:extLst>
                    <a:ext uri="{9D8B030D-6E8A-4147-A177-3AD203B41FA5}">
                      <a16:colId xmlns:a16="http://schemas.microsoft.com/office/drawing/2014/main" val="3024050227"/>
                    </a:ext>
                  </a:extLst>
                </a:gridCol>
                <a:gridCol w="509158">
                  <a:extLst>
                    <a:ext uri="{9D8B030D-6E8A-4147-A177-3AD203B41FA5}">
                      <a16:colId xmlns:a16="http://schemas.microsoft.com/office/drawing/2014/main" val="3508318739"/>
                    </a:ext>
                  </a:extLst>
                </a:gridCol>
                <a:gridCol w="509158">
                  <a:extLst>
                    <a:ext uri="{9D8B030D-6E8A-4147-A177-3AD203B41FA5}">
                      <a16:colId xmlns:a16="http://schemas.microsoft.com/office/drawing/2014/main" val="2557356096"/>
                    </a:ext>
                  </a:extLst>
                </a:gridCol>
                <a:gridCol w="654631">
                  <a:extLst>
                    <a:ext uri="{9D8B030D-6E8A-4147-A177-3AD203B41FA5}">
                      <a16:colId xmlns:a16="http://schemas.microsoft.com/office/drawing/2014/main" val="193483412"/>
                    </a:ext>
                  </a:extLst>
                </a:gridCol>
                <a:gridCol w="654633">
                  <a:extLst>
                    <a:ext uri="{9D8B030D-6E8A-4147-A177-3AD203B41FA5}">
                      <a16:colId xmlns:a16="http://schemas.microsoft.com/office/drawing/2014/main" val="345310821"/>
                    </a:ext>
                  </a:extLst>
                </a:gridCol>
              </a:tblGrid>
              <a:tr h="1278734">
                <a:tc gridSpan="2">
                  <a:txBody>
                    <a:bodyPr/>
                    <a:lstStyle/>
                    <a:p>
                      <a:pPr algn="just">
                        <a:lnSpc>
                          <a:spcPts val="2500"/>
                        </a:lnSpc>
                      </a:pPr>
                      <a:r>
                        <a:rPr lang="ja-JP" altLang="en-US" sz="1400" b="1" dirty="0">
                          <a:latin typeface="+mn-ea"/>
                          <a:ea typeface="+mn-ea"/>
                        </a:rPr>
                        <a:t>（正答の条件）</a:t>
                      </a:r>
                      <a:endParaRPr lang="en-US" altLang="ja-JP" sz="1400" b="1" dirty="0">
                        <a:latin typeface="+mn-ea"/>
                        <a:ea typeface="+mn-ea"/>
                      </a:endParaRPr>
                    </a:p>
                    <a:p>
                      <a:pPr algn="just">
                        <a:lnSpc>
                          <a:spcPts val="2500"/>
                        </a:lnSpc>
                      </a:pPr>
                      <a:r>
                        <a:rPr lang="ja-JP" altLang="en-US" sz="1400" b="1" dirty="0">
                          <a:latin typeface="+mn-ea"/>
                          <a:ea typeface="+mn-ea"/>
                        </a:rPr>
                        <a:t>以下の①、②の全てを記述している。</a:t>
                      </a:r>
                      <a:endParaRPr lang="en-US" altLang="ja-JP" sz="1400" b="1" dirty="0">
                        <a:latin typeface="+mn-ea"/>
                        <a:ea typeface="+mn-ea"/>
                      </a:endParaRPr>
                    </a:p>
                    <a:p>
                      <a:pPr marL="0" indent="0" algn="just">
                        <a:lnSpc>
                          <a:spcPts val="2500"/>
                        </a:lnSpc>
                      </a:pPr>
                      <a:r>
                        <a:rPr lang="ja-JP" altLang="en-US" sz="1400" b="1" dirty="0">
                          <a:latin typeface="+mn-ea"/>
                          <a:ea typeface="+mn-ea"/>
                        </a:rPr>
                        <a:t>①＜条件＞から、日光または肥料について、１つ選んで記述しているもの</a:t>
                      </a:r>
                      <a:endParaRPr lang="en-US" altLang="ja-JP" sz="1400" b="1" dirty="0">
                        <a:latin typeface="+mn-ea"/>
                        <a:ea typeface="+mn-ea"/>
                      </a:endParaRPr>
                    </a:p>
                    <a:p>
                      <a:pPr marL="714375" indent="-714375" algn="just">
                        <a:lnSpc>
                          <a:spcPts val="2500"/>
                        </a:lnSpc>
                      </a:pPr>
                      <a:r>
                        <a:rPr lang="ja-JP" altLang="en-US" sz="1400" b="1" dirty="0">
                          <a:latin typeface="+mn-ea"/>
                          <a:ea typeface="+mn-ea"/>
                        </a:rPr>
                        <a:t>②レタスの発芽に関し、疑問を示す趣旨で記述しているもの</a:t>
                      </a:r>
                      <a:r>
                        <a:rPr kumimoji="1" lang="ja-JP" altLang="en-US" sz="1400" dirty="0">
                          <a:latin typeface="+mn-ea"/>
                          <a:ea typeface="+mn-ea"/>
                        </a:rPr>
                        <a:t>　　　　　</a:t>
                      </a:r>
                    </a:p>
                  </a:txBody>
                  <a:tcPr/>
                </a:tc>
                <a:tc hMerge="1">
                  <a:txBody>
                    <a:bodyPr/>
                    <a:lstStyle/>
                    <a:p>
                      <a:endParaRPr kumimoji="1" lang="ja-JP" altLang="en-US"/>
                    </a:p>
                  </a:txBody>
                  <a:tcPr/>
                </a:tc>
                <a:tc>
                  <a:txBody>
                    <a:bodyPr/>
                    <a:lstStyle/>
                    <a:p>
                      <a:pPr algn="ctr"/>
                      <a:r>
                        <a:rPr kumimoji="1" lang="ja-JP" altLang="en-US" sz="1400" dirty="0"/>
                        <a:t>正　答</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全国（％）</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県（％）</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自校（％）</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自校（人）</a:t>
                      </a:r>
                    </a:p>
                  </a:txBody>
                  <a:tcPr vert="eaVert" anchor="ctr"/>
                </a:tc>
                <a:extLst>
                  <a:ext uri="{0D108BD9-81ED-4DB2-BD59-A6C34878D82A}">
                    <a16:rowId xmlns:a16="http://schemas.microsoft.com/office/drawing/2014/main" val="620879162"/>
                  </a:ext>
                </a:extLst>
              </a:tr>
              <a:tr h="291866">
                <a:tc>
                  <a:txBody>
                    <a:bodyPr/>
                    <a:lstStyle/>
                    <a:p>
                      <a:pPr algn="ctr"/>
                      <a:r>
                        <a:rPr kumimoji="1" lang="ja-JP" altLang="en-US" sz="1400" dirty="0"/>
                        <a:t>１</a:t>
                      </a:r>
                    </a:p>
                  </a:txBody>
                  <a:tcPr anchor="ctr">
                    <a:noFill/>
                  </a:tcPr>
                </a:tc>
                <a:tc>
                  <a:txBody>
                    <a:bodyPr/>
                    <a:lstStyle/>
                    <a:p>
                      <a:pPr algn="just"/>
                      <a:r>
                        <a:rPr kumimoji="1" lang="ja-JP" altLang="en-US" sz="1200" dirty="0"/>
                        <a:t>①について日光もしくは肥料の条件から１つ選び、②を記述しているもの。</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noFill/>
                  </a:tcPr>
                </a:tc>
                <a:tc>
                  <a:txBody>
                    <a:bodyPr/>
                    <a:lstStyle/>
                    <a:p>
                      <a:pPr marL="0" indent="0" algn="ctr"/>
                      <a:r>
                        <a:rPr kumimoji="1" lang="en-US" altLang="ja-JP" sz="1400" dirty="0">
                          <a:solidFill>
                            <a:schemeClr val="tx1"/>
                          </a:solidFill>
                          <a:latin typeface="+mn-ea"/>
                          <a:ea typeface="+mn-ea"/>
                        </a:rPr>
                        <a:t>28.1</a:t>
                      </a:r>
                      <a:endParaRPr kumimoji="1" lang="ja-JP" altLang="en-US" sz="1400" dirty="0">
                        <a:solidFill>
                          <a:schemeClr val="tx1"/>
                        </a:solidFill>
                        <a:latin typeface="+mn-ea"/>
                        <a:ea typeface="+mn-ea"/>
                      </a:endParaRPr>
                    </a:p>
                  </a:txBody>
                  <a:tcPr anchor="ctr">
                    <a:noFill/>
                  </a:tcPr>
                </a:tc>
                <a:tc>
                  <a:txBody>
                    <a:bodyPr/>
                    <a:lstStyle/>
                    <a:p>
                      <a:pPr marL="0" indent="0" algn="ctr"/>
                      <a:r>
                        <a:rPr kumimoji="1" lang="en-US" altLang="ja-JP" sz="1400" dirty="0">
                          <a:solidFill>
                            <a:schemeClr val="tx1"/>
                          </a:solidFill>
                          <a:latin typeface="+mn-ea"/>
                          <a:ea typeface="+mn-ea"/>
                        </a:rPr>
                        <a:t>34.2</a:t>
                      </a:r>
                      <a:endParaRPr kumimoji="1" lang="ja-JP" altLang="en-US" sz="1400" dirty="0">
                        <a:solidFill>
                          <a:schemeClr val="tx1"/>
                        </a:solidFill>
                        <a:latin typeface="+mn-ea"/>
                        <a:ea typeface="+mn-ea"/>
                      </a:endParaRPr>
                    </a:p>
                  </a:txBody>
                  <a:tcPr anchor="ctr">
                    <a:noFill/>
                  </a:tcPr>
                </a:tc>
                <a:tc>
                  <a:txBody>
                    <a:bodyPr/>
                    <a:lstStyle/>
                    <a:p>
                      <a:pPr algn="ctr"/>
                      <a:endParaRPr kumimoji="1" lang="ja-JP" altLang="en-US" sz="1400" dirty="0"/>
                    </a:p>
                  </a:txBody>
                  <a:tcPr anchor="ctr">
                    <a:noFill/>
                  </a:tcPr>
                </a:tc>
                <a:tc>
                  <a:txBody>
                    <a:bodyPr/>
                    <a:lstStyle/>
                    <a:p>
                      <a:pPr algn="ctr"/>
                      <a:endParaRPr kumimoji="1" lang="ja-JP" altLang="en-US" sz="1400" dirty="0"/>
                    </a:p>
                  </a:txBody>
                  <a:tcPr anchor="ctr">
                    <a:noFill/>
                  </a:tcPr>
                </a:tc>
                <a:extLst>
                  <a:ext uri="{0D108BD9-81ED-4DB2-BD59-A6C34878D82A}">
                    <a16:rowId xmlns:a16="http://schemas.microsoft.com/office/drawing/2014/main" val="8223435"/>
                  </a:ext>
                </a:extLst>
              </a:tr>
              <a:tr h="437798">
                <a:tc>
                  <a:txBody>
                    <a:bodyPr/>
                    <a:lstStyle/>
                    <a:p>
                      <a:pPr marL="0" indent="0" algn="ctr"/>
                      <a:r>
                        <a:rPr kumimoji="1" lang="ja-JP" altLang="en-US" sz="1400" dirty="0"/>
                        <a:t>２</a:t>
                      </a:r>
                    </a:p>
                  </a:txBody>
                  <a:tcPr anchor="ctr"/>
                </a:tc>
                <a:tc>
                  <a:txBody>
                    <a:bodyPr/>
                    <a:lstStyle/>
                    <a:p>
                      <a:pPr algn="just"/>
                      <a:r>
                        <a:rPr kumimoji="1" lang="ja-JP" altLang="en-US" sz="1200" dirty="0"/>
                        <a:t>①について日光もしくは肥料の条件から１つ選び、②について「調べよう」「やってみよう」「試してみよう」など行為を目的とする趣旨で記述しているもの</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1.8</a:t>
                      </a:r>
                      <a:endParaRPr kumimoji="1" lang="ja-JP" altLang="en-US" sz="14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2.7</a:t>
                      </a:r>
                      <a:endParaRPr kumimoji="1" lang="ja-JP" altLang="en-US" sz="1400" dirty="0">
                        <a:solidFill>
                          <a:schemeClr val="tx1"/>
                        </a:solidFill>
                        <a:latin typeface="+mn-ea"/>
                        <a:ea typeface="+mn-ea"/>
                      </a:endParaRP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219737149"/>
                  </a:ext>
                </a:extLst>
              </a:tr>
              <a:tr h="291866">
                <a:tc>
                  <a:txBody>
                    <a:bodyPr/>
                    <a:lstStyle/>
                    <a:p>
                      <a:pPr algn="ctr"/>
                      <a:r>
                        <a:rPr kumimoji="1" lang="ja-JP" altLang="en-US" sz="1400" dirty="0"/>
                        <a:t>３</a:t>
                      </a:r>
                    </a:p>
                  </a:txBody>
                  <a:tcPr anchor="ctr">
                    <a:noFill/>
                  </a:tcPr>
                </a:tc>
                <a:tc>
                  <a:txBody>
                    <a:bodyPr/>
                    <a:lstStyle/>
                    <a:p>
                      <a:pPr algn="just"/>
                      <a:r>
                        <a:rPr kumimoji="1" lang="ja-JP" altLang="en-US" sz="1200" dirty="0"/>
                        <a:t>①について水、空気、温度のいずれかの条件から１つ選び、②を記述しているもの</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0.6</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0.8</a:t>
                      </a:r>
                    </a:p>
                  </a:txBody>
                  <a:tcPr anchor="ctr">
                    <a:noFill/>
                  </a:tcPr>
                </a:tc>
                <a:tc>
                  <a:txBody>
                    <a:bodyPr/>
                    <a:lstStyle/>
                    <a:p>
                      <a:pPr algn="ctr"/>
                      <a:endParaRPr kumimoji="1" lang="ja-JP" altLang="en-US" sz="1400" dirty="0"/>
                    </a:p>
                  </a:txBody>
                  <a:tcPr anchor="ctr">
                    <a:noFill/>
                  </a:tcPr>
                </a:tc>
                <a:tc>
                  <a:txBody>
                    <a:bodyPr/>
                    <a:lstStyle/>
                    <a:p>
                      <a:pPr algn="ctr"/>
                      <a:endParaRPr kumimoji="1" lang="ja-JP" altLang="en-US" sz="1400" dirty="0"/>
                    </a:p>
                  </a:txBody>
                  <a:tcPr anchor="ctr">
                    <a:noFill/>
                  </a:tcPr>
                </a:tc>
                <a:extLst>
                  <a:ext uri="{0D108BD9-81ED-4DB2-BD59-A6C34878D82A}">
                    <a16:rowId xmlns:a16="http://schemas.microsoft.com/office/drawing/2014/main" val="1580398011"/>
                  </a:ext>
                </a:extLst>
              </a:tr>
              <a:tr h="437798">
                <a:tc>
                  <a:txBody>
                    <a:bodyPr/>
                    <a:lstStyle/>
                    <a:p>
                      <a:pPr algn="ctr"/>
                      <a:r>
                        <a:rPr kumimoji="1" lang="ja-JP" altLang="en-US" sz="1400" dirty="0"/>
                        <a:t>４</a:t>
                      </a:r>
                    </a:p>
                  </a:txBody>
                  <a:tcPr anchor="ctr">
                    <a:noFill/>
                  </a:tcPr>
                </a:tc>
                <a:tc>
                  <a:txBody>
                    <a:bodyPr/>
                    <a:lstStyle/>
                    <a:p>
                      <a:pPr algn="just"/>
                      <a:r>
                        <a:rPr kumimoji="1" lang="ja-JP" altLang="en-US" sz="1200" dirty="0"/>
                        <a:t>①について水、空気、温度のいずれかの条件から１つ選び、②について「調べよう」「やってみよう」「試してみよう」など行為を目的とする趣旨で記述しているもの</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0.0</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0.0</a:t>
                      </a:r>
                    </a:p>
                  </a:txBody>
                  <a:tcPr anchor="ctr">
                    <a:noFill/>
                  </a:tcPr>
                </a:tc>
                <a:tc>
                  <a:txBody>
                    <a:bodyPr/>
                    <a:lstStyle/>
                    <a:p>
                      <a:pPr algn="ctr"/>
                      <a:endParaRPr kumimoji="1" lang="ja-JP" altLang="en-US" sz="1400" dirty="0"/>
                    </a:p>
                  </a:txBody>
                  <a:tcPr anchor="ctr">
                    <a:noFill/>
                  </a:tcPr>
                </a:tc>
                <a:tc>
                  <a:txBody>
                    <a:bodyPr/>
                    <a:lstStyle/>
                    <a:p>
                      <a:pPr algn="ctr"/>
                      <a:endParaRPr kumimoji="1" lang="ja-JP" altLang="en-US" sz="1400" dirty="0"/>
                    </a:p>
                  </a:txBody>
                  <a:tcPr anchor="ctr">
                    <a:noFill/>
                  </a:tcPr>
                </a:tc>
                <a:extLst>
                  <a:ext uri="{0D108BD9-81ED-4DB2-BD59-A6C34878D82A}">
                    <a16:rowId xmlns:a16="http://schemas.microsoft.com/office/drawing/2014/main" val="3730291628"/>
                  </a:ext>
                </a:extLst>
              </a:tr>
              <a:tr h="291866">
                <a:tc>
                  <a:txBody>
                    <a:bodyPr/>
                    <a:lstStyle/>
                    <a:p>
                      <a:pPr algn="ctr"/>
                      <a:r>
                        <a:rPr kumimoji="1" lang="ja-JP" altLang="en-US" sz="1400" dirty="0"/>
                        <a:t>５</a:t>
                      </a:r>
                      <a:endParaRPr kumimoji="1" lang="en-US" altLang="ja-JP" sz="1400" dirty="0"/>
                    </a:p>
                  </a:txBody>
                  <a:tcPr anchor="ctr"/>
                </a:tc>
                <a:tc>
                  <a:txBody>
                    <a:bodyPr/>
                    <a:lstStyle/>
                    <a:p>
                      <a:pPr algn="just"/>
                      <a:r>
                        <a:rPr lang="ja-JP" altLang="en-US" sz="1200" dirty="0"/>
                        <a:t>①についてまだ調べていないことを事実として、②について記述しているもの</a:t>
                      </a:r>
                      <a:endParaRPr kumimoji="1" lang="ja-JP" altLang="en-US" sz="1200" dirty="0"/>
                    </a:p>
                  </a:txBody>
                  <a:tcPr/>
                </a:tc>
                <a:tc>
                  <a:txBody>
                    <a:bodyPr/>
                    <a:lstStyle/>
                    <a:p>
                      <a:pPr algn="ctr"/>
                      <a:endParaRPr kumimoji="1" lang="ja-JP" altLang="en-US" sz="14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0.5</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n-ea"/>
                          <a:ea typeface="+mn-ea"/>
                        </a:rPr>
                        <a:t>0.5</a:t>
                      </a: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2540675280"/>
                  </a:ext>
                </a:extLst>
              </a:tr>
              <a:tr h="291866">
                <a:tc>
                  <a:txBody>
                    <a:bodyPr/>
                    <a:lstStyle/>
                    <a:p>
                      <a:pPr algn="ctr"/>
                      <a:r>
                        <a:rPr kumimoji="1" lang="ja-JP" altLang="en-US" sz="1400" dirty="0"/>
                        <a:t>６</a:t>
                      </a:r>
                    </a:p>
                  </a:txBody>
                  <a:tcPr anchor="ctr">
                    <a:solidFill>
                      <a:schemeClr val="accent2">
                        <a:lumMod val="40000"/>
                        <a:lumOff val="60000"/>
                      </a:schemeClr>
                    </a:solidFill>
                  </a:tcPr>
                </a:tc>
                <a:tc>
                  <a:txBody>
                    <a:bodyPr/>
                    <a:lstStyle/>
                    <a:p>
                      <a:pPr algn="just"/>
                      <a:r>
                        <a:rPr lang="ja-JP" altLang="en-US" sz="1200" dirty="0"/>
                        <a:t>①について記述しているが、②に関する記述がないもの</a:t>
                      </a:r>
                      <a:endParaRPr kumimoji="1" lang="ja-JP" altLang="en-US" sz="1200" dirty="0"/>
                    </a:p>
                  </a:txBody>
                  <a:tcPr>
                    <a:solidFill>
                      <a:schemeClr val="accent2">
                        <a:lumMod val="40000"/>
                        <a:lumOff val="60000"/>
                      </a:schemeClr>
                    </a:solidFill>
                  </a:tcPr>
                </a:tc>
                <a:tc>
                  <a:txBody>
                    <a:bodyPr/>
                    <a:lstStyle/>
                    <a:p>
                      <a:pPr algn="ctr"/>
                      <a:endParaRPr kumimoji="1" lang="ja-JP" altLang="en-US" sz="1400" dirty="0"/>
                    </a:p>
                  </a:txBody>
                  <a:tcPr anchor="ctr">
                    <a:solidFill>
                      <a:schemeClr val="accent2">
                        <a:lumMod val="40000"/>
                        <a:lumOff val="60000"/>
                      </a:schemeClr>
                    </a:solidFill>
                  </a:tcPr>
                </a:tc>
                <a:tc>
                  <a:txBody>
                    <a:bodyPr/>
                    <a:lstStyle/>
                    <a:p>
                      <a:pPr algn="ctr"/>
                      <a:r>
                        <a:rPr kumimoji="1" lang="en-US" altLang="ja-JP" sz="1400" dirty="0">
                          <a:solidFill>
                            <a:schemeClr val="tx1"/>
                          </a:solidFill>
                          <a:latin typeface="+mn-ea"/>
                          <a:ea typeface="+mn-ea"/>
                        </a:rPr>
                        <a:t>31.4</a:t>
                      </a:r>
                      <a:endParaRPr kumimoji="1" lang="ja-JP" altLang="en-US" sz="1400" dirty="0">
                        <a:solidFill>
                          <a:schemeClr val="tx1"/>
                        </a:solidFill>
                        <a:latin typeface="+mn-ea"/>
                        <a:ea typeface="+mn-ea"/>
                      </a:endParaRPr>
                    </a:p>
                  </a:txBody>
                  <a:tcPr anchor="ctr">
                    <a:solidFill>
                      <a:schemeClr val="accent2">
                        <a:lumMod val="40000"/>
                        <a:lumOff val="60000"/>
                      </a:schemeClr>
                    </a:solidFill>
                  </a:tcPr>
                </a:tc>
                <a:tc>
                  <a:txBody>
                    <a:bodyPr/>
                    <a:lstStyle/>
                    <a:p>
                      <a:pPr algn="ctr"/>
                      <a:r>
                        <a:rPr kumimoji="1" lang="en-US" altLang="ja-JP" sz="1400" dirty="0">
                          <a:solidFill>
                            <a:schemeClr val="tx1"/>
                          </a:solidFill>
                          <a:latin typeface="+mn-ea"/>
                          <a:ea typeface="+mn-ea"/>
                        </a:rPr>
                        <a:t>27.3</a:t>
                      </a:r>
                      <a:endParaRPr kumimoji="1" lang="ja-JP" altLang="en-US" sz="1400" dirty="0">
                        <a:solidFill>
                          <a:schemeClr val="tx1"/>
                        </a:solidFill>
                        <a:latin typeface="+mn-ea"/>
                        <a:ea typeface="+mn-ea"/>
                      </a:endParaRPr>
                    </a:p>
                  </a:txBody>
                  <a:tcPr anchor="ctr">
                    <a:solidFill>
                      <a:schemeClr val="accent2">
                        <a:lumMod val="40000"/>
                        <a:lumOff val="60000"/>
                      </a:schemeClr>
                    </a:solidFill>
                  </a:tcPr>
                </a:tc>
                <a:tc>
                  <a:txBody>
                    <a:bodyPr/>
                    <a:lstStyle/>
                    <a:p>
                      <a:pPr algn="ctr"/>
                      <a:endParaRPr kumimoji="1" lang="ja-JP" altLang="en-US" sz="1400" dirty="0"/>
                    </a:p>
                  </a:txBody>
                  <a:tcPr anchor="ctr">
                    <a:solidFill>
                      <a:schemeClr val="accent2">
                        <a:lumMod val="40000"/>
                        <a:lumOff val="60000"/>
                      </a:schemeClr>
                    </a:solidFill>
                  </a:tcPr>
                </a:tc>
                <a:tc>
                  <a:txBody>
                    <a:bodyPr/>
                    <a:lstStyle/>
                    <a:p>
                      <a:pPr algn="ctr"/>
                      <a:endParaRPr kumimoji="1" lang="ja-JP" altLang="en-US" sz="1400" dirty="0"/>
                    </a:p>
                  </a:txBody>
                  <a:tcPr anchor="ctr">
                    <a:solidFill>
                      <a:schemeClr val="accent2">
                        <a:lumMod val="40000"/>
                        <a:lumOff val="60000"/>
                      </a:schemeClr>
                    </a:solidFill>
                  </a:tcPr>
                </a:tc>
                <a:extLst>
                  <a:ext uri="{0D108BD9-81ED-4DB2-BD59-A6C34878D82A}">
                    <a16:rowId xmlns:a16="http://schemas.microsoft.com/office/drawing/2014/main" val="333400974"/>
                  </a:ext>
                </a:extLst>
              </a:tr>
              <a:tr h="291866">
                <a:tc>
                  <a:txBody>
                    <a:bodyPr/>
                    <a:lstStyle/>
                    <a:p>
                      <a:pPr algn="ctr"/>
                      <a:r>
                        <a:rPr kumimoji="1" lang="en-US" altLang="ja-JP" sz="1400" dirty="0">
                          <a:latin typeface="+mn-ea"/>
                          <a:ea typeface="+mn-ea"/>
                        </a:rPr>
                        <a:t>99</a:t>
                      </a:r>
                      <a:endParaRPr kumimoji="1" lang="ja-JP" altLang="en-US" sz="1400" dirty="0">
                        <a:latin typeface="+mn-ea"/>
                        <a:ea typeface="+mn-ea"/>
                      </a:endParaRPr>
                    </a:p>
                  </a:txBody>
                  <a:tcPr anchor="ctr"/>
                </a:tc>
                <a:tc>
                  <a:txBody>
                    <a:bodyPr/>
                    <a:lstStyle/>
                    <a:p>
                      <a:pPr algn="just"/>
                      <a:r>
                        <a:rPr kumimoji="1" lang="ja-JP" altLang="en-US" sz="1200" dirty="0"/>
                        <a:t>上記以外の解答</a:t>
                      </a:r>
                    </a:p>
                  </a:txBody>
                  <a:tcPr/>
                </a:tc>
                <a:tc>
                  <a:txBody>
                    <a:bodyPr/>
                    <a:lstStyle/>
                    <a:p>
                      <a:pPr algn="ctr"/>
                      <a:endParaRPr kumimoji="1" lang="ja-JP" altLang="en-US" sz="1400" dirty="0"/>
                    </a:p>
                  </a:txBody>
                  <a:tcPr anchor="ctr"/>
                </a:tc>
                <a:tc>
                  <a:txBody>
                    <a:bodyPr/>
                    <a:lstStyle/>
                    <a:p>
                      <a:pPr algn="ctr"/>
                      <a:r>
                        <a:rPr kumimoji="1" lang="en-US" altLang="ja-JP" sz="1400" dirty="0">
                          <a:solidFill>
                            <a:schemeClr val="tx1"/>
                          </a:solidFill>
                          <a:latin typeface="+mn-ea"/>
                          <a:ea typeface="+mn-ea"/>
                        </a:rPr>
                        <a:t>26.0</a:t>
                      </a:r>
                      <a:endParaRPr kumimoji="1" lang="ja-JP" altLang="en-US" sz="1400" dirty="0">
                        <a:solidFill>
                          <a:schemeClr val="tx1"/>
                        </a:solidFill>
                        <a:latin typeface="+mn-ea"/>
                        <a:ea typeface="+mn-ea"/>
                      </a:endParaRPr>
                    </a:p>
                  </a:txBody>
                  <a:tcPr anchor="ctr"/>
                </a:tc>
                <a:tc>
                  <a:txBody>
                    <a:bodyPr/>
                    <a:lstStyle/>
                    <a:p>
                      <a:pPr algn="ctr"/>
                      <a:r>
                        <a:rPr kumimoji="1" lang="en-US" altLang="ja-JP" sz="1400" dirty="0">
                          <a:solidFill>
                            <a:schemeClr val="tx1"/>
                          </a:solidFill>
                          <a:latin typeface="+mn-ea"/>
                          <a:ea typeface="+mn-ea"/>
                        </a:rPr>
                        <a:t>27.0</a:t>
                      </a:r>
                      <a:endParaRPr kumimoji="1" lang="ja-JP" altLang="en-US" sz="1400" dirty="0">
                        <a:solidFill>
                          <a:schemeClr val="tx1"/>
                        </a:solidFill>
                        <a:latin typeface="+mn-ea"/>
                        <a:ea typeface="+mn-ea"/>
                      </a:endParaRP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2496847566"/>
                  </a:ext>
                </a:extLst>
              </a:tr>
              <a:tr h="291866">
                <a:tc>
                  <a:txBody>
                    <a:bodyPr/>
                    <a:lstStyle/>
                    <a:p>
                      <a:pPr algn="ctr"/>
                      <a:r>
                        <a:rPr kumimoji="1" lang="ja-JP" altLang="en-US" sz="1400" dirty="0"/>
                        <a:t>０</a:t>
                      </a:r>
                    </a:p>
                  </a:txBody>
                  <a:tcPr anchor="ctr"/>
                </a:tc>
                <a:tc>
                  <a:txBody>
                    <a:bodyPr/>
                    <a:lstStyle/>
                    <a:p>
                      <a:pPr algn="just"/>
                      <a:r>
                        <a:rPr kumimoji="1" lang="ja-JP" altLang="en-US" sz="1200" dirty="0"/>
                        <a:t>無解答</a:t>
                      </a:r>
                    </a:p>
                  </a:txBody>
                  <a:tcPr/>
                </a:tc>
                <a:tc>
                  <a:txBody>
                    <a:bodyPr/>
                    <a:lstStyle/>
                    <a:p>
                      <a:pPr algn="ctr"/>
                      <a:endParaRPr kumimoji="1" lang="ja-JP" altLang="en-US" sz="1400" dirty="0"/>
                    </a:p>
                  </a:txBody>
                  <a:tcPr anchor="ctr"/>
                </a:tc>
                <a:tc>
                  <a:txBody>
                    <a:bodyPr/>
                    <a:lstStyle/>
                    <a:p>
                      <a:pPr algn="ctr"/>
                      <a:r>
                        <a:rPr kumimoji="1" lang="en-US" altLang="ja-JP" sz="1400" dirty="0">
                          <a:solidFill>
                            <a:schemeClr val="tx1"/>
                          </a:solidFill>
                          <a:latin typeface="+mn-ea"/>
                          <a:ea typeface="+mn-ea"/>
                        </a:rPr>
                        <a:t>11.4</a:t>
                      </a:r>
                      <a:endParaRPr kumimoji="1" lang="ja-JP" altLang="en-US" sz="1400" dirty="0">
                        <a:solidFill>
                          <a:schemeClr val="tx1"/>
                        </a:solidFill>
                        <a:latin typeface="+mn-ea"/>
                        <a:ea typeface="+mn-ea"/>
                      </a:endParaRPr>
                    </a:p>
                  </a:txBody>
                  <a:tcPr anchor="ctr"/>
                </a:tc>
                <a:tc>
                  <a:txBody>
                    <a:bodyPr/>
                    <a:lstStyle/>
                    <a:p>
                      <a:pPr algn="ctr"/>
                      <a:r>
                        <a:rPr kumimoji="1" lang="en-US" altLang="ja-JP" sz="1400" dirty="0">
                          <a:solidFill>
                            <a:schemeClr val="tx1"/>
                          </a:solidFill>
                          <a:latin typeface="+mn-ea"/>
                          <a:ea typeface="+mn-ea"/>
                        </a:rPr>
                        <a:t>7.4</a:t>
                      </a:r>
                      <a:endParaRPr kumimoji="1" lang="ja-JP" altLang="en-US" sz="1400" dirty="0">
                        <a:solidFill>
                          <a:schemeClr val="tx1"/>
                        </a:solidFill>
                        <a:latin typeface="+mn-ea"/>
                        <a:ea typeface="+mn-ea"/>
                      </a:endParaRP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405651535"/>
                  </a:ext>
                </a:extLst>
              </a:tr>
            </a:tbl>
          </a:graphicData>
        </a:graphic>
      </p:graphicFrame>
      <p:sp>
        <p:nvSpPr>
          <p:cNvPr id="17" name="四角形: 角を丸くする 16">
            <a:extLst>
              <a:ext uri="{FF2B5EF4-FFF2-40B4-BE49-F238E27FC236}">
                <a16:creationId xmlns:a16="http://schemas.microsoft.com/office/drawing/2014/main" id="{9BCAC0D4-4873-CDD9-D34C-030F57D6416F}"/>
              </a:ext>
            </a:extLst>
          </p:cNvPr>
          <p:cNvSpPr/>
          <p:nvPr/>
        </p:nvSpPr>
        <p:spPr>
          <a:xfrm>
            <a:off x="83269" y="4978208"/>
            <a:ext cx="1332147" cy="423440"/>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1400"/>
              </a:lnSpc>
            </a:pPr>
            <a:r>
              <a:rPr lang="ja-JP" altLang="en-US" sz="1400" b="1" dirty="0">
                <a:solidFill>
                  <a:schemeClr val="bg1"/>
                </a:solidFill>
                <a:latin typeface="メイリオ" panose="020B0604030504040204" pitchFamily="50" charset="-128"/>
                <a:ea typeface="メイリオ" panose="020B0604030504040204" pitchFamily="50" charset="-128"/>
              </a:rPr>
              <a:t>反応率の</a:t>
            </a:r>
            <a:endParaRPr lang="en-US" altLang="ja-JP" sz="1400" b="1" dirty="0">
              <a:solidFill>
                <a:schemeClr val="bg1"/>
              </a:solidFill>
              <a:latin typeface="メイリオ" panose="020B0604030504040204" pitchFamily="50" charset="-128"/>
              <a:ea typeface="メイリオ" panose="020B0604030504040204" pitchFamily="50" charset="-128"/>
            </a:endParaRPr>
          </a:p>
          <a:p>
            <a:pPr algn="ctr">
              <a:lnSpc>
                <a:spcPts val="1400"/>
              </a:lnSpc>
            </a:pPr>
            <a:r>
              <a:rPr lang="ja-JP" altLang="en-US" sz="1400" b="1" dirty="0">
                <a:solidFill>
                  <a:schemeClr val="bg1"/>
                </a:solidFill>
                <a:latin typeface="メイリオ" panose="020B0604030504040204" pitchFamily="50" charset="-128"/>
                <a:ea typeface="メイリオ" panose="020B0604030504040204" pitchFamily="50" charset="-128"/>
              </a:rPr>
              <a:t>高い誤答</a:t>
            </a:r>
            <a:endParaRPr kumimoji="1"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19" name="四角形: 角を丸くする 18">
            <a:extLst>
              <a:ext uri="{FF2B5EF4-FFF2-40B4-BE49-F238E27FC236}">
                <a16:creationId xmlns:a16="http://schemas.microsoft.com/office/drawing/2014/main" id="{C3F11CDB-3363-6C1E-489A-C289878DF15C}"/>
              </a:ext>
            </a:extLst>
          </p:cNvPr>
          <p:cNvSpPr/>
          <p:nvPr/>
        </p:nvSpPr>
        <p:spPr>
          <a:xfrm>
            <a:off x="2195736" y="4992924"/>
            <a:ext cx="6840760" cy="1613692"/>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just">
              <a:lnSpc>
                <a:spcPts val="2000"/>
              </a:lnSpc>
            </a:pPr>
            <a:r>
              <a:rPr lang="ja-JP" altLang="en-US" sz="1600" b="1" dirty="0">
                <a:solidFill>
                  <a:schemeClr val="tx2"/>
                </a:solidFill>
                <a:latin typeface="メイリオ" panose="020B0604030504040204" pitchFamily="50" charset="-128"/>
                <a:ea typeface="メイリオ" panose="020B0604030504040204" pitchFamily="50" charset="-128"/>
              </a:rPr>
              <a:t>　調べてみたい発芽の条件を選択できているものの疑問を示す趣旨での表現ができていないことが</a:t>
            </a:r>
            <a:r>
              <a:rPr kumimoji="1" lang="ja-JP" altLang="en-US" sz="1600" b="1" dirty="0">
                <a:solidFill>
                  <a:schemeClr val="tx2"/>
                </a:solidFill>
                <a:latin typeface="メイリオ" panose="020B0604030504040204" pitchFamily="50" charset="-128"/>
                <a:ea typeface="メイリオ" panose="020B0604030504040204" pitchFamily="50" charset="-128"/>
              </a:rPr>
              <a:t>考えられます。児童が自然の事物・現象を比較し、差異点や共通点を基に問題を見いだし、表現する場面を設定することが大切です。</a:t>
            </a:r>
          </a:p>
        </p:txBody>
      </p:sp>
      <p:sp>
        <p:nvSpPr>
          <p:cNvPr id="23" name="四角形: 角を丸くする 22">
            <a:extLst>
              <a:ext uri="{FF2B5EF4-FFF2-40B4-BE49-F238E27FC236}">
                <a16:creationId xmlns:a16="http://schemas.microsoft.com/office/drawing/2014/main" id="{26E9508C-0102-5D5D-FE14-FEA23F3BFB16}"/>
              </a:ext>
            </a:extLst>
          </p:cNvPr>
          <p:cNvSpPr/>
          <p:nvPr/>
        </p:nvSpPr>
        <p:spPr>
          <a:xfrm>
            <a:off x="2195736" y="4995475"/>
            <a:ext cx="6840760" cy="414832"/>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2600"/>
              </a:lnSpc>
            </a:pPr>
            <a:r>
              <a:rPr lang="ja-JP" altLang="en-US" b="1" dirty="0">
                <a:solidFill>
                  <a:schemeClr val="bg1"/>
                </a:solidFill>
                <a:latin typeface="メイリオ" panose="020B0604030504040204" pitchFamily="50" charset="-128"/>
                <a:ea typeface="メイリオ" panose="020B0604030504040204" pitchFamily="50" charset="-128"/>
              </a:rPr>
              <a:t>こんなところにつまずいていませんか？</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sp>
        <p:nvSpPr>
          <p:cNvPr id="12" name="矢印: 右 11">
            <a:extLst>
              <a:ext uri="{FF2B5EF4-FFF2-40B4-BE49-F238E27FC236}">
                <a16:creationId xmlns:a16="http://schemas.microsoft.com/office/drawing/2014/main" id="{20091A63-DBA8-8A48-0A32-6EADF63F94DA}"/>
              </a:ext>
            </a:extLst>
          </p:cNvPr>
          <p:cNvSpPr/>
          <p:nvPr/>
        </p:nvSpPr>
        <p:spPr>
          <a:xfrm>
            <a:off x="1492441" y="5401648"/>
            <a:ext cx="594063" cy="590729"/>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05DCF693-00B2-03F2-E62F-54C809C1DF70}"/>
              </a:ext>
            </a:extLst>
          </p:cNvPr>
          <p:cNvSpPr txBox="1"/>
          <p:nvPr/>
        </p:nvSpPr>
        <p:spPr>
          <a:xfrm>
            <a:off x="29997" y="5441965"/>
            <a:ext cx="936104" cy="276999"/>
          </a:xfrm>
          <a:prstGeom prst="rect">
            <a:avLst/>
          </a:prstGeom>
          <a:noFill/>
        </p:spPr>
        <p:txBody>
          <a:bodyPr wrap="square" rtlCol="0">
            <a:spAutoFit/>
          </a:bodyPr>
          <a:lstStyle/>
          <a:p>
            <a:pPr algn="ctr"/>
            <a:r>
              <a:rPr lang="ja-JP" altLang="en-US" sz="1200" b="1" dirty="0">
                <a:solidFill>
                  <a:schemeClr val="tx2"/>
                </a:solidFill>
                <a:latin typeface="メイリオ" panose="020B0604030504040204" pitchFamily="50" charset="-128"/>
                <a:ea typeface="メイリオ" panose="020B0604030504040204" pitchFamily="50" charset="-128"/>
              </a:rPr>
              <a:t>類型番号</a:t>
            </a:r>
          </a:p>
        </p:txBody>
      </p:sp>
      <p:sp>
        <p:nvSpPr>
          <p:cNvPr id="3" name="吹き出し: 角を丸めた四角形 2">
            <a:extLst>
              <a:ext uri="{FF2B5EF4-FFF2-40B4-BE49-F238E27FC236}">
                <a16:creationId xmlns:a16="http://schemas.microsoft.com/office/drawing/2014/main" id="{CC8B5B39-A1A9-E863-ECA5-3987426DAA00}"/>
              </a:ext>
            </a:extLst>
          </p:cNvPr>
          <p:cNvSpPr/>
          <p:nvPr/>
        </p:nvSpPr>
        <p:spPr>
          <a:xfrm>
            <a:off x="1552166" y="-906956"/>
            <a:ext cx="7961843" cy="547868"/>
          </a:xfrm>
          <a:prstGeom prst="wedgeRoundRectCallout">
            <a:avLst>
              <a:gd name="adj1" fmla="val 53996"/>
              <a:gd name="adj2" fmla="val 34240"/>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nSpc>
                <a:spcPts val="1600"/>
              </a:lnSpc>
            </a:pPr>
            <a:r>
              <a:rPr lang="ja-JP" altLang="en-US" sz="1600" dirty="0">
                <a:solidFill>
                  <a:schemeClr val="tx1"/>
                </a:solidFill>
                <a:latin typeface="メイリオ" panose="020B0604030504040204" pitchFamily="50" charset="-128"/>
                <a:ea typeface="メイリオ" panose="020B0604030504040204" pitchFamily="50" charset="-128"/>
              </a:rPr>
              <a:t>自校の反応率は、全国や広島県と比べてどうでしょうか。</a:t>
            </a:r>
            <a:endParaRPr lang="en-US" altLang="ja-JP" sz="1600" dirty="0">
              <a:solidFill>
                <a:schemeClr val="tx1"/>
              </a:solidFill>
              <a:latin typeface="メイリオ" panose="020B0604030504040204" pitchFamily="50" charset="-128"/>
              <a:ea typeface="メイリオ" panose="020B0604030504040204" pitchFamily="50" charset="-128"/>
            </a:endParaRPr>
          </a:p>
          <a:p>
            <a:pPr>
              <a:lnSpc>
                <a:spcPts val="1600"/>
              </a:lnSpc>
            </a:pPr>
            <a:r>
              <a:rPr lang="ja-JP" altLang="en-US" sz="1600" dirty="0">
                <a:solidFill>
                  <a:schemeClr val="tx1"/>
                </a:solidFill>
                <a:latin typeface="メイリオ" panose="020B0604030504040204" pitchFamily="50" charset="-128"/>
                <a:ea typeface="メイリオ" panose="020B0604030504040204" pitchFamily="50" charset="-128"/>
              </a:rPr>
              <a:t>特徴的な傾向があれば、その要因も考えてみましょう。</a:t>
            </a:r>
          </a:p>
        </p:txBody>
      </p:sp>
      <p:sp>
        <p:nvSpPr>
          <p:cNvPr id="5" name="吹き出し: 角を丸めた四角形 4">
            <a:extLst>
              <a:ext uri="{FF2B5EF4-FFF2-40B4-BE49-F238E27FC236}">
                <a16:creationId xmlns:a16="http://schemas.microsoft.com/office/drawing/2014/main" id="{614439BE-B277-178B-63EA-DB11EFA55671}"/>
              </a:ext>
            </a:extLst>
          </p:cNvPr>
          <p:cNvSpPr/>
          <p:nvPr/>
        </p:nvSpPr>
        <p:spPr>
          <a:xfrm>
            <a:off x="4242436" y="-415245"/>
            <a:ext cx="4255392" cy="283801"/>
          </a:xfrm>
          <a:prstGeom prst="wedgeRoundRectCallout">
            <a:avLst>
              <a:gd name="adj1" fmla="val 33105"/>
              <a:gd name="adj2" fmla="val 64231"/>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lnSpc>
                <a:spcPts val="1700"/>
              </a:lnSpc>
            </a:pPr>
            <a:r>
              <a:rPr lang="ja-JP" altLang="en-US" sz="1200" dirty="0">
                <a:solidFill>
                  <a:schemeClr val="tx1"/>
                </a:solidFill>
                <a:latin typeface="メイリオ" panose="020B0604030504040204" pitchFamily="50" charset="-128"/>
                <a:ea typeface="メイリオ" panose="020B0604030504040204" pitchFamily="50" charset="-128"/>
              </a:rPr>
              <a:t>自校の反応率と人数を入力してみましょう。</a:t>
            </a:r>
          </a:p>
        </p:txBody>
      </p:sp>
      <p:pic>
        <p:nvPicPr>
          <p:cNvPr id="6" name="Picture 6" descr="女性教師のイラスト（職業）">
            <a:extLst>
              <a:ext uri="{FF2B5EF4-FFF2-40B4-BE49-F238E27FC236}">
                <a16:creationId xmlns:a16="http://schemas.microsoft.com/office/drawing/2014/main" id="{FE93D424-67CE-89FE-E07B-211FD20CEEF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8096256" y="6125696"/>
            <a:ext cx="803144" cy="709493"/>
          </a:xfrm>
          <a:prstGeom prst="rect">
            <a:avLst/>
          </a:prstGeom>
          <a:noFill/>
          <a:extLst>
            <a:ext uri="{909E8E84-426E-40DD-AFC4-6F175D3DCCD1}">
              <a14:hiddenFill xmlns:a14="http://schemas.microsoft.com/office/drawing/2010/main">
                <a:solidFill>
                  <a:srgbClr val="FFFFFF"/>
                </a:solidFill>
              </a14:hiddenFill>
            </a:ext>
          </a:extLst>
        </p:spPr>
      </p:pic>
      <p:sp>
        <p:nvSpPr>
          <p:cNvPr id="4" name="タイトル 1">
            <a:extLst>
              <a:ext uri="{FF2B5EF4-FFF2-40B4-BE49-F238E27FC236}">
                <a16:creationId xmlns:a16="http://schemas.microsoft.com/office/drawing/2014/main" id="{8457879A-DA2E-7829-60D8-8262A791C360}"/>
              </a:ext>
            </a:extLst>
          </p:cNvPr>
          <p:cNvSpPr txBox="1">
            <a:spLocks/>
          </p:cNvSpPr>
          <p:nvPr/>
        </p:nvSpPr>
        <p:spPr>
          <a:xfrm>
            <a:off x="107504" y="121569"/>
            <a:ext cx="8928992" cy="468572"/>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理科 ３（４）　差異点や共通点を基に、問題を見いだす　解答類型分析シート</a:t>
            </a:r>
          </a:p>
        </p:txBody>
      </p:sp>
      <p:sp>
        <p:nvSpPr>
          <p:cNvPr id="9" name="正方形/長方形 8">
            <a:extLst>
              <a:ext uri="{FF2B5EF4-FFF2-40B4-BE49-F238E27FC236}">
                <a16:creationId xmlns:a16="http://schemas.microsoft.com/office/drawing/2014/main" id="{C9D46521-E01B-5025-E00D-6464832B245C}"/>
              </a:ext>
            </a:extLst>
          </p:cNvPr>
          <p:cNvSpPr/>
          <p:nvPr/>
        </p:nvSpPr>
        <p:spPr>
          <a:xfrm>
            <a:off x="1052613" y="210006"/>
            <a:ext cx="279027" cy="318496"/>
          </a:xfrm>
          <a:prstGeom prst="rect">
            <a:avLst/>
          </a:prstGeom>
          <a:no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0382959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9D27C-A4BE-A082-B118-805EF6C9F2E2}"/>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3945082D-0E80-AF12-5FD7-C198F946D1AD}"/>
              </a:ext>
            </a:extLst>
          </p:cNvPr>
          <p:cNvSpPr/>
          <p:nvPr/>
        </p:nvSpPr>
        <p:spPr>
          <a:xfrm>
            <a:off x="285355" y="764704"/>
            <a:ext cx="8573292" cy="1230223"/>
          </a:xfrm>
          <a:prstGeom prst="roundRect">
            <a:avLst>
              <a:gd name="adj" fmla="val 9081"/>
            </a:avLst>
          </a:prstGeom>
          <a:solidFill>
            <a:schemeClr val="accent5">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3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pPr>
              <a:lnSpc>
                <a:spcPts val="31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r>
              <a:rPr lang="ja-JP" altLang="en-US" sz="1800" b="1" dirty="0">
                <a:solidFill>
                  <a:srgbClr val="002060"/>
                </a:solidFill>
                <a:latin typeface="メイリオ" panose="020B0604030504040204" pitchFamily="50" charset="-128"/>
                <a:ea typeface="メイリオ" panose="020B0604030504040204" pitchFamily="50" charset="-128"/>
              </a:rPr>
              <a:t>　児童が観察、</a:t>
            </a:r>
            <a:r>
              <a:rPr lang="ja-JP" altLang="en-US" b="1" dirty="0">
                <a:solidFill>
                  <a:srgbClr val="002060"/>
                </a:solidFill>
                <a:latin typeface="メイリオ" panose="020B0604030504040204" pitchFamily="50" charset="-128"/>
                <a:ea typeface="メイリオ" panose="020B0604030504040204" pitchFamily="50" charset="-128"/>
              </a:rPr>
              <a:t>実験の結果を比較して、差異点や共通点を基に、新たな問題を</a:t>
            </a:r>
            <a:r>
              <a:rPr lang="ja-JP" altLang="en-US" sz="1800" b="1" dirty="0">
                <a:solidFill>
                  <a:srgbClr val="002060"/>
                </a:solidFill>
                <a:latin typeface="メイリオ" panose="020B0604030504040204" pitchFamily="50" charset="-128"/>
                <a:ea typeface="メイリオ" panose="020B0604030504040204" pitchFamily="50" charset="-128"/>
              </a:rPr>
              <a:t>見いだし、適切に表現する学習活動を設定しましょう。</a:t>
            </a:r>
            <a:endParaRPr kumimoji="1" lang="ja-JP" altLang="en-US" b="1" dirty="0"/>
          </a:p>
        </p:txBody>
      </p:sp>
      <p:sp>
        <p:nvSpPr>
          <p:cNvPr id="2" name="四角形: 角を丸くする 1">
            <a:extLst>
              <a:ext uri="{FF2B5EF4-FFF2-40B4-BE49-F238E27FC236}">
                <a16:creationId xmlns:a16="http://schemas.microsoft.com/office/drawing/2014/main" id="{72C37D13-15FE-106F-A027-DC63DBBCE0A1}"/>
              </a:ext>
            </a:extLst>
          </p:cNvPr>
          <p:cNvSpPr/>
          <p:nvPr/>
        </p:nvSpPr>
        <p:spPr>
          <a:xfrm>
            <a:off x="285354" y="782898"/>
            <a:ext cx="3775611" cy="394339"/>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こんな授業を！授業改善のヒント</a:t>
            </a:r>
          </a:p>
        </p:txBody>
      </p:sp>
      <p:sp>
        <p:nvSpPr>
          <p:cNvPr id="32" name="正方形/長方形 31">
            <a:extLst>
              <a:ext uri="{FF2B5EF4-FFF2-40B4-BE49-F238E27FC236}">
                <a16:creationId xmlns:a16="http://schemas.microsoft.com/office/drawing/2014/main" id="{2A70F86A-BDA5-CF2C-327C-5E84FC30DB2A}"/>
              </a:ext>
            </a:extLst>
          </p:cNvPr>
          <p:cNvSpPr/>
          <p:nvPr/>
        </p:nvSpPr>
        <p:spPr>
          <a:xfrm>
            <a:off x="192920" y="2083528"/>
            <a:ext cx="8706540" cy="466829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 name="タイトル 1">
            <a:extLst>
              <a:ext uri="{FF2B5EF4-FFF2-40B4-BE49-F238E27FC236}">
                <a16:creationId xmlns:a16="http://schemas.microsoft.com/office/drawing/2014/main" id="{4B639575-2758-CDE8-90BC-8B6771749834}"/>
              </a:ext>
            </a:extLst>
          </p:cNvPr>
          <p:cNvSpPr txBox="1">
            <a:spLocks/>
          </p:cNvSpPr>
          <p:nvPr/>
        </p:nvSpPr>
        <p:spPr>
          <a:xfrm>
            <a:off x="107504" y="106180"/>
            <a:ext cx="8928992" cy="499349"/>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0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理科 ３（４）　差異点や共通点を基に、問題を見いだす　授業展開例</a:t>
            </a:r>
          </a:p>
        </p:txBody>
      </p:sp>
      <p:pic>
        <p:nvPicPr>
          <p:cNvPr id="9" name="Picture 2">
            <a:extLst>
              <a:ext uri="{FF2B5EF4-FFF2-40B4-BE49-F238E27FC236}">
                <a16:creationId xmlns:a16="http://schemas.microsoft.com/office/drawing/2014/main" id="{C7118947-5107-F08E-4391-5A54B8FCCCA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84971" y="3326465"/>
            <a:ext cx="648229" cy="649369"/>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a:extLst>
              <a:ext uri="{FF2B5EF4-FFF2-40B4-BE49-F238E27FC236}">
                <a16:creationId xmlns:a16="http://schemas.microsoft.com/office/drawing/2014/main" id="{E2BE64E0-AA37-201B-6834-D1E352A3D73D}"/>
              </a:ext>
            </a:extLst>
          </p:cNvPr>
          <p:cNvSpPr txBox="1"/>
          <p:nvPr/>
        </p:nvSpPr>
        <p:spPr>
          <a:xfrm>
            <a:off x="3978543" y="4009671"/>
            <a:ext cx="614238" cy="271869"/>
          </a:xfrm>
          <a:prstGeom prst="rect">
            <a:avLst/>
          </a:prstGeom>
          <a:noFill/>
        </p:spPr>
        <p:txBody>
          <a:bodyPr wrap="square" rtlCol="0">
            <a:spAutoFit/>
          </a:bodyPr>
          <a:lstStyle/>
          <a:p>
            <a:pPr algn="just">
              <a:lnSpc>
                <a:spcPts val="1400"/>
              </a:lnSpc>
            </a:pPr>
            <a:r>
              <a:rPr lang="ja-JP" altLang="en-US" sz="1200" dirty="0">
                <a:solidFill>
                  <a:srgbClr val="002060"/>
                </a:solidFill>
                <a:latin typeface="メイリオ" panose="020B0604030504040204" pitchFamily="50" charset="-128"/>
                <a:ea typeface="メイリオ" panose="020B0604030504040204" pitchFamily="50" charset="-128"/>
              </a:rPr>
              <a:t>先生</a:t>
            </a:r>
            <a:endParaRPr lang="en-US" altLang="ja-JP" sz="1200" dirty="0">
              <a:solidFill>
                <a:srgbClr val="002060"/>
              </a:solidFill>
              <a:latin typeface="メイリオ" panose="020B0604030504040204" pitchFamily="50" charset="-128"/>
              <a:ea typeface="メイリオ" panose="020B0604030504040204" pitchFamily="50" charset="-128"/>
            </a:endParaRPr>
          </a:p>
        </p:txBody>
      </p:sp>
      <p:pic>
        <p:nvPicPr>
          <p:cNvPr id="12" name="Picture 10">
            <a:extLst>
              <a:ext uri="{FF2B5EF4-FFF2-40B4-BE49-F238E27FC236}">
                <a16:creationId xmlns:a16="http://schemas.microsoft.com/office/drawing/2014/main" id="{26701D6A-907C-015A-CB73-1BDC50C9986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3609" y="2290687"/>
            <a:ext cx="628603" cy="628603"/>
          </a:xfrm>
          <a:prstGeom prst="rect">
            <a:avLst/>
          </a:prstGeom>
          <a:noFill/>
          <a:extLst>
            <a:ext uri="{909E8E84-426E-40DD-AFC4-6F175D3DCCD1}">
              <a14:hiddenFill xmlns:a14="http://schemas.microsoft.com/office/drawing/2010/main">
                <a:solidFill>
                  <a:srgbClr val="FFFFFF"/>
                </a:solidFill>
              </a14:hiddenFill>
            </a:ext>
          </a:extLst>
        </p:spPr>
      </p:pic>
      <p:sp>
        <p:nvSpPr>
          <p:cNvPr id="13" name="吹き出し: 角を丸めた四角形 12">
            <a:extLst>
              <a:ext uri="{FF2B5EF4-FFF2-40B4-BE49-F238E27FC236}">
                <a16:creationId xmlns:a16="http://schemas.microsoft.com/office/drawing/2014/main" id="{2A21C7A5-EAB5-5D05-29CB-F308C0D46808}"/>
              </a:ext>
            </a:extLst>
          </p:cNvPr>
          <p:cNvSpPr/>
          <p:nvPr/>
        </p:nvSpPr>
        <p:spPr>
          <a:xfrm>
            <a:off x="847960" y="2194950"/>
            <a:ext cx="3428981" cy="922441"/>
          </a:xfrm>
          <a:prstGeom prst="wedgeRoundRectCallout">
            <a:avLst>
              <a:gd name="adj1" fmla="val -56427"/>
              <a:gd name="adj2" fmla="val -3537"/>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400" dirty="0">
                <a:latin typeface="メイリオ" panose="020B0604030504040204" pitchFamily="50" charset="-128"/>
                <a:ea typeface="メイリオ" panose="020B0604030504040204" pitchFamily="50" charset="-128"/>
              </a:rPr>
              <a:t>インゲンマメやヘチマの種子が発芽するには水、空気、適した温度といった条件が必要だった。</a:t>
            </a:r>
            <a:endParaRPr lang="en-US" altLang="ja-JP" sz="1400" dirty="0">
              <a:latin typeface="メイリオ" panose="020B0604030504040204" pitchFamily="50" charset="-128"/>
              <a:ea typeface="メイリオ" panose="020B0604030504040204" pitchFamily="50" charset="-128"/>
            </a:endParaRPr>
          </a:p>
          <a:p>
            <a:pPr>
              <a:lnSpc>
                <a:spcPts val="1600"/>
              </a:lnSpc>
            </a:pPr>
            <a:r>
              <a:rPr lang="ja-JP" altLang="en-US" sz="1400" dirty="0">
                <a:latin typeface="メイリオ" panose="020B0604030504040204" pitchFamily="50" charset="-128"/>
                <a:ea typeface="メイリオ" panose="020B0604030504040204" pitchFamily="50" charset="-128"/>
              </a:rPr>
              <a:t>他の植物も同じなのか調べてみたい。</a:t>
            </a:r>
            <a:endParaRPr lang="en-US" altLang="ja-JP" sz="1400" dirty="0">
              <a:latin typeface="メイリオ" panose="020B0604030504040204" pitchFamily="50" charset="-128"/>
              <a:ea typeface="メイリオ" panose="020B0604030504040204" pitchFamily="50" charset="-128"/>
            </a:endParaRPr>
          </a:p>
        </p:txBody>
      </p:sp>
      <p:sp>
        <p:nvSpPr>
          <p:cNvPr id="14" name="吹き出し: 角を丸めた四角形 13">
            <a:extLst>
              <a:ext uri="{FF2B5EF4-FFF2-40B4-BE49-F238E27FC236}">
                <a16:creationId xmlns:a16="http://schemas.microsoft.com/office/drawing/2014/main" id="{E880EB34-CEA7-938D-0A61-F71E3BC88F03}"/>
              </a:ext>
            </a:extLst>
          </p:cNvPr>
          <p:cNvSpPr/>
          <p:nvPr/>
        </p:nvSpPr>
        <p:spPr>
          <a:xfrm>
            <a:off x="237513" y="3178416"/>
            <a:ext cx="3428981" cy="1756191"/>
          </a:xfrm>
          <a:prstGeom prst="wedgeRoundRectCallout">
            <a:avLst>
              <a:gd name="adj1" fmla="val 57599"/>
              <a:gd name="adj2" fmla="val -18235"/>
              <a:gd name="adj3" fmla="val 16667"/>
            </a:avLst>
          </a:prstGeom>
          <a:solidFill>
            <a:srgbClr val="FFEBFF"/>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t"/>
          <a:lstStyle/>
          <a:p>
            <a:pPr>
              <a:lnSpc>
                <a:spcPts val="1600"/>
              </a:lnSpc>
            </a:pPr>
            <a:r>
              <a:rPr kumimoji="1" lang="ja-JP" altLang="en-US" sz="1400" dirty="0">
                <a:latin typeface="メイリオ" panose="020B0604030504040204" pitchFamily="50" charset="-128"/>
                <a:ea typeface="メイリオ" panose="020B0604030504040204" pitchFamily="50" charset="-128"/>
              </a:rPr>
              <a:t>実はね、レタス</a:t>
            </a:r>
            <a:endParaRPr kumimoji="1" lang="en-US" altLang="ja-JP" sz="1400" dirty="0">
              <a:latin typeface="メイリオ" panose="020B0604030504040204" pitchFamily="50" charset="-128"/>
              <a:ea typeface="メイリオ" panose="020B0604030504040204" pitchFamily="50" charset="-128"/>
            </a:endParaRPr>
          </a:p>
          <a:p>
            <a:pPr>
              <a:lnSpc>
                <a:spcPts val="1600"/>
              </a:lnSpc>
            </a:pPr>
            <a:r>
              <a:rPr kumimoji="1" lang="ja-JP" altLang="en-US" sz="1400" dirty="0">
                <a:latin typeface="メイリオ" panose="020B0604030504040204" pitchFamily="50" charset="-128"/>
                <a:ea typeface="メイリオ" panose="020B0604030504040204" pitchFamily="50" charset="-128"/>
              </a:rPr>
              <a:t>の種子を発芽さ</a:t>
            </a:r>
            <a:endParaRPr kumimoji="1" lang="en-US" altLang="ja-JP" sz="1400" dirty="0">
              <a:latin typeface="メイリオ" panose="020B0604030504040204" pitchFamily="50" charset="-128"/>
              <a:ea typeface="メイリオ" panose="020B0604030504040204" pitchFamily="50" charset="-128"/>
            </a:endParaRPr>
          </a:p>
          <a:p>
            <a:pPr>
              <a:lnSpc>
                <a:spcPts val="1600"/>
              </a:lnSpc>
            </a:pPr>
            <a:r>
              <a:rPr kumimoji="1" lang="ja-JP" altLang="en-US" sz="1400" dirty="0">
                <a:latin typeface="メイリオ" panose="020B0604030504040204" pitchFamily="50" charset="-128"/>
                <a:ea typeface="メイリオ" panose="020B0604030504040204" pitchFamily="50" charset="-128"/>
              </a:rPr>
              <a:t>せようと思って</a:t>
            </a:r>
            <a:endParaRPr kumimoji="1" lang="en-US" altLang="ja-JP" sz="1400" dirty="0">
              <a:latin typeface="メイリオ" panose="020B0604030504040204" pitchFamily="50" charset="-128"/>
              <a:ea typeface="メイリオ" panose="020B0604030504040204" pitchFamily="50" charset="-128"/>
            </a:endParaRPr>
          </a:p>
          <a:p>
            <a:pPr>
              <a:lnSpc>
                <a:spcPts val="1600"/>
              </a:lnSpc>
            </a:pPr>
            <a:r>
              <a:rPr kumimoji="1" lang="ja-JP" altLang="en-US" sz="1400" dirty="0">
                <a:latin typeface="メイリオ" panose="020B0604030504040204" pitchFamily="50" charset="-128"/>
                <a:ea typeface="メイリオ" panose="020B0604030504040204" pitchFamily="50" charset="-128"/>
              </a:rPr>
              <a:t>水、空気、温度</a:t>
            </a:r>
            <a:endParaRPr kumimoji="1" lang="en-US" altLang="ja-JP" sz="1400" dirty="0">
              <a:latin typeface="メイリオ" panose="020B0604030504040204" pitchFamily="50" charset="-128"/>
              <a:ea typeface="メイリオ" panose="020B0604030504040204" pitchFamily="50" charset="-128"/>
            </a:endParaRPr>
          </a:p>
          <a:p>
            <a:pPr>
              <a:lnSpc>
                <a:spcPts val="1600"/>
              </a:lnSpc>
            </a:pPr>
            <a:r>
              <a:rPr kumimoji="1" lang="ja-JP" altLang="en-US" sz="1400" dirty="0">
                <a:latin typeface="メイリオ" panose="020B0604030504040204" pitchFamily="50" charset="-128"/>
                <a:ea typeface="メイリオ" panose="020B0604030504040204" pitchFamily="50" charset="-128"/>
              </a:rPr>
              <a:t>の条件を次のよ</a:t>
            </a:r>
            <a:endParaRPr kumimoji="1" lang="en-US" altLang="ja-JP" sz="1400" dirty="0">
              <a:latin typeface="メイリオ" panose="020B0604030504040204" pitchFamily="50" charset="-128"/>
              <a:ea typeface="メイリオ" panose="020B0604030504040204" pitchFamily="50" charset="-128"/>
            </a:endParaRPr>
          </a:p>
          <a:p>
            <a:pPr>
              <a:lnSpc>
                <a:spcPts val="1600"/>
              </a:lnSpc>
            </a:pPr>
            <a:r>
              <a:rPr kumimoji="1" lang="ja-JP" altLang="en-US" sz="1400" dirty="0">
                <a:latin typeface="メイリオ" panose="020B0604030504040204" pitchFamily="50" charset="-128"/>
                <a:ea typeface="メイリオ" panose="020B0604030504040204" pitchFamily="50" charset="-128"/>
              </a:rPr>
              <a:t>うにしたのに、</a:t>
            </a:r>
            <a:endParaRPr kumimoji="1" lang="en-US" altLang="ja-JP" sz="1400" dirty="0">
              <a:latin typeface="メイリオ" panose="020B0604030504040204" pitchFamily="50" charset="-128"/>
              <a:ea typeface="メイリオ" panose="020B0604030504040204" pitchFamily="50" charset="-128"/>
            </a:endParaRPr>
          </a:p>
          <a:p>
            <a:pPr>
              <a:lnSpc>
                <a:spcPts val="1600"/>
              </a:lnSpc>
            </a:pPr>
            <a:r>
              <a:rPr kumimoji="1" lang="ja-JP" altLang="en-US" sz="1400" dirty="0">
                <a:latin typeface="メイリオ" panose="020B0604030504040204" pitchFamily="50" charset="-128"/>
                <a:ea typeface="メイリオ" panose="020B0604030504040204" pitchFamily="50" charset="-128"/>
              </a:rPr>
              <a:t>いつまで経って</a:t>
            </a:r>
            <a:endParaRPr kumimoji="1" lang="en-US" altLang="ja-JP" sz="1400" dirty="0">
              <a:latin typeface="メイリオ" panose="020B0604030504040204" pitchFamily="50" charset="-128"/>
              <a:ea typeface="メイリオ" panose="020B0604030504040204" pitchFamily="50" charset="-128"/>
            </a:endParaRPr>
          </a:p>
          <a:p>
            <a:pPr>
              <a:lnSpc>
                <a:spcPts val="1600"/>
              </a:lnSpc>
            </a:pPr>
            <a:r>
              <a:rPr kumimoji="1" lang="ja-JP" altLang="en-US" sz="1400" dirty="0">
                <a:latin typeface="メイリオ" panose="020B0604030504040204" pitchFamily="50" charset="-128"/>
                <a:ea typeface="メイリオ" panose="020B0604030504040204" pitchFamily="50" charset="-128"/>
              </a:rPr>
              <a:t>も発芽しないんです</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a:t>
            </a:r>
            <a:endParaRPr kumimoji="1" lang="en-US" altLang="ja-JP" sz="1400" dirty="0">
              <a:latin typeface="メイリオ" panose="020B0604030504040204" pitchFamily="50" charset="-128"/>
              <a:ea typeface="メイリオ" panose="020B0604030504040204" pitchFamily="50" charset="-128"/>
            </a:endParaRPr>
          </a:p>
          <a:p>
            <a:pPr>
              <a:lnSpc>
                <a:spcPts val="1600"/>
              </a:lnSpc>
            </a:pPr>
            <a:endParaRPr lang="en-US" altLang="ja-JP" sz="1400" dirty="0">
              <a:latin typeface="メイリオ" panose="020B0604030504040204" pitchFamily="50" charset="-128"/>
              <a:ea typeface="メイリオ" panose="020B0604030504040204" pitchFamily="50" charset="-128"/>
            </a:endParaRPr>
          </a:p>
          <a:p>
            <a:pPr>
              <a:lnSpc>
                <a:spcPts val="1600"/>
              </a:lnSpc>
            </a:pPr>
            <a:r>
              <a:rPr kumimoji="1" lang="ja-JP" altLang="en-US" sz="1400" dirty="0">
                <a:latin typeface="メイリオ" panose="020B0604030504040204" pitchFamily="50" charset="-128"/>
                <a:ea typeface="メイリオ" panose="020B0604030504040204" pitchFamily="50" charset="-128"/>
              </a:rPr>
              <a:t>　　　</a:t>
            </a:r>
          </a:p>
        </p:txBody>
      </p:sp>
      <p:pic>
        <p:nvPicPr>
          <p:cNvPr id="22" name="図 21">
            <a:extLst>
              <a:ext uri="{FF2B5EF4-FFF2-40B4-BE49-F238E27FC236}">
                <a16:creationId xmlns:a16="http://schemas.microsoft.com/office/drawing/2014/main" id="{B029F2E7-C5F0-2BA1-69B3-2182E9E6F968}"/>
              </a:ext>
            </a:extLst>
          </p:cNvPr>
          <p:cNvPicPr>
            <a:picLocks noChangeAspect="1"/>
          </p:cNvPicPr>
          <p:nvPr/>
        </p:nvPicPr>
        <p:blipFill>
          <a:blip r:embed="rId5"/>
          <a:stretch>
            <a:fillRect/>
          </a:stretch>
        </p:blipFill>
        <p:spPr>
          <a:xfrm>
            <a:off x="1791375" y="3376517"/>
            <a:ext cx="1799815" cy="1258345"/>
          </a:xfrm>
          <a:prstGeom prst="rect">
            <a:avLst/>
          </a:prstGeom>
        </p:spPr>
      </p:pic>
      <p:pic>
        <p:nvPicPr>
          <p:cNvPr id="24" name="Picture 6">
            <a:extLst>
              <a:ext uri="{FF2B5EF4-FFF2-40B4-BE49-F238E27FC236}">
                <a16:creationId xmlns:a16="http://schemas.microsoft.com/office/drawing/2014/main" id="{3630DBB7-A586-29BF-C16E-1177CE53AFD9}"/>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6724" y="4995632"/>
            <a:ext cx="628602" cy="628602"/>
          </a:xfrm>
          <a:prstGeom prst="rect">
            <a:avLst/>
          </a:prstGeom>
          <a:noFill/>
          <a:extLst>
            <a:ext uri="{909E8E84-426E-40DD-AFC4-6F175D3DCCD1}">
              <a14:hiddenFill xmlns:a14="http://schemas.microsoft.com/office/drawing/2010/main">
                <a:solidFill>
                  <a:srgbClr val="FFFFFF"/>
                </a:solidFill>
              </a14:hiddenFill>
            </a:ext>
          </a:extLst>
        </p:spPr>
      </p:pic>
      <p:sp>
        <p:nvSpPr>
          <p:cNvPr id="25" name="吹き出し: 角を丸めた四角形 24">
            <a:extLst>
              <a:ext uri="{FF2B5EF4-FFF2-40B4-BE49-F238E27FC236}">
                <a16:creationId xmlns:a16="http://schemas.microsoft.com/office/drawing/2014/main" id="{22AC7EC2-1A6F-E7BF-7284-8416FC6E931A}"/>
              </a:ext>
            </a:extLst>
          </p:cNvPr>
          <p:cNvSpPr/>
          <p:nvPr/>
        </p:nvSpPr>
        <p:spPr>
          <a:xfrm>
            <a:off x="920688" y="5072502"/>
            <a:ext cx="3428981" cy="611277"/>
          </a:xfrm>
          <a:prstGeom prst="wedgeRoundRectCallout">
            <a:avLst>
              <a:gd name="adj1" fmla="val -56427"/>
              <a:gd name="adj2" fmla="val -3537"/>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400" dirty="0">
                <a:latin typeface="メイリオ" panose="020B0604030504040204" pitchFamily="50" charset="-128"/>
                <a:ea typeface="メイリオ" panose="020B0604030504040204" pitchFamily="50" charset="-128"/>
              </a:rPr>
              <a:t>レタスの種子を発芽するには、これ以外の条件が必要なのかな。</a:t>
            </a:r>
            <a:endParaRPr lang="en-US" altLang="ja-JP" sz="1400" dirty="0">
              <a:latin typeface="メイリオ" panose="020B0604030504040204" pitchFamily="50" charset="-128"/>
              <a:ea typeface="メイリオ" panose="020B0604030504040204" pitchFamily="50" charset="-128"/>
            </a:endParaRPr>
          </a:p>
        </p:txBody>
      </p:sp>
      <p:pic>
        <p:nvPicPr>
          <p:cNvPr id="26" name="Picture 12">
            <a:extLst>
              <a:ext uri="{FF2B5EF4-FFF2-40B4-BE49-F238E27FC236}">
                <a16:creationId xmlns:a16="http://schemas.microsoft.com/office/drawing/2014/main" id="{459AF5B1-CDC9-E1B9-ABD3-81DDF5418D6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7151" y="5893055"/>
            <a:ext cx="628602" cy="628602"/>
          </a:xfrm>
          <a:prstGeom prst="rect">
            <a:avLst/>
          </a:prstGeom>
          <a:noFill/>
          <a:extLst>
            <a:ext uri="{909E8E84-426E-40DD-AFC4-6F175D3DCCD1}">
              <a14:hiddenFill xmlns:a14="http://schemas.microsoft.com/office/drawing/2010/main">
                <a:solidFill>
                  <a:srgbClr val="FFFFFF"/>
                </a:solidFill>
              </a14:hiddenFill>
            </a:ext>
          </a:extLst>
        </p:spPr>
      </p:pic>
      <p:sp>
        <p:nvSpPr>
          <p:cNvPr id="27" name="吹き出し: 角を丸めた四角形 26">
            <a:extLst>
              <a:ext uri="{FF2B5EF4-FFF2-40B4-BE49-F238E27FC236}">
                <a16:creationId xmlns:a16="http://schemas.microsoft.com/office/drawing/2014/main" id="{4BB662D7-AC48-4824-50DE-7C9293E3E890}"/>
              </a:ext>
            </a:extLst>
          </p:cNvPr>
          <p:cNvSpPr/>
          <p:nvPr/>
        </p:nvSpPr>
        <p:spPr>
          <a:xfrm>
            <a:off x="847960" y="5861356"/>
            <a:ext cx="3428981" cy="712886"/>
          </a:xfrm>
          <a:prstGeom prst="wedgeRoundRectCallout">
            <a:avLst>
              <a:gd name="adj1" fmla="val -56427"/>
              <a:gd name="adj2" fmla="val -3537"/>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400" dirty="0">
                <a:latin typeface="メイリオ" panose="020B0604030504040204" pitchFamily="50" charset="-128"/>
                <a:ea typeface="メイリオ" panose="020B0604030504040204" pitchFamily="50" charset="-128"/>
              </a:rPr>
              <a:t>生活科でアサガオを育てたときに、日光がよく当たるようにしたり、肥料をあげたりしたよ。水もたくさんあげた。</a:t>
            </a:r>
            <a:endParaRPr lang="en-US" altLang="ja-JP" sz="1400" dirty="0">
              <a:latin typeface="メイリオ" panose="020B0604030504040204" pitchFamily="50" charset="-128"/>
              <a:ea typeface="メイリオ" panose="020B0604030504040204" pitchFamily="50" charset="-128"/>
            </a:endParaRPr>
          </a:p>
        </p:txBody>
      </p:sp>
      <p:pic>
        <p:nvPicPr>
          <p:cNvPr id="28" name="Picture 2">
            <a:extLst>
              <a:ext uri="{FF2B5EF4-FFF2-40B4-BE49-F238E27FC236}">
                <a16:creationId xmlns:a16="http://schemas.microsoft.com/office/drawing/2014/main" id="{3DD11056-8C28-98B0-1156-6743421D1D3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2822" y="2139344"/>
            <a:ext cx="648229" cy="649369"/>
          </a:xfrm>
          <a:prstGeom prst="rect">
            <a:avLst/>
          </a:prstGeom>
          <a:noFill/>
          <a:extLst>
            <a:ext uri="{909E8E84-426E-40DD-AFC4-6F175D3DCCD1}">
              <a14:hiddenFill xmlns:a14="http://schemas.microsoft.com/office/drawing/2010/main">
                <a:solidFill>
                  <a:srgbClr val="FFFFFF"/>
                </a:solidFill>
              </a14:hiddenFill>
            </a:ext>
          </a:extLst>
        </p:spPr>
      </p:pic>
      <p:sp>
        <p:nvSpPr>
          <p:cNvPr id="29" name="テキスト ボックス 28">
            <a:extLst>
              <a:ext uri="{FF2B5EF4-FFF2-40B4-BE49-F238E27FC236}">
                <a16:creationId xmlns:a16="http://schemas.microsoft.com/office/drawing/2014/main" id="{85B980BE-439D-F68C-956A-FD1C46FB96B8}"/>
              </a:ext>
            </a:extLst>
          </p:cNvPr>
          <p:cNvSpPr txBox="1"/>
          <p:nvPr/>
        </p:nvSpPr>
        <p:spPr>
          <a:xfrm>
            <a:off x="8256394" y="2822550"/>
            <a:ext cx="614238" cy="271869"/>
          </a:xfrm>
          <a:prstGeom prst="rect">
            <a:avLst/>
          </a:prstGeom>
          <a:noFill/>
        </p:spPr>
        <p:txBody>
          <a:bodyPr wrap="square" rtlCol="0">
            <a:spAutoFit/>
          </a:bodyPr>
          <a:lstStyle/>
          <a:p>
            <a:pPr algn="just">
              <a:lnSpc>
                <a:spcPts val="1400"/>
              </a:lnSpc>
            </a:pPr>
            <a:r>
              <a:rPr lang="ja-JP" altLang="en-US" sz="1200" dirty="0">
                <a:solidFill>
                  <a:srgbClr val="002060"/>
                </a:solidFill>
                <a:latin typeface="メイリオ" panose="020B0604030504040204" pitchFamily="50" charset="-128"/>
                <a:ea typeface="メイリオ" panose="020B0604030504040204" pitchFamily="50" charset="-128"/>
              </a:rPr>
              <a:t>先生</a:t>
            </a:r>
            <a:endParaRPr lang="en-US" altLang="ja-JP" sz="1200" dirty="0">
              <a:solidFill>
                <a:srgbClr val="002060"/>
              </a:solidFill>
              <a:latin typeface="メイリオ" panose="020B0604030504040204" pitchFamily="50" charset="-128"/>
              <a:ea typeface="メイリオ" panose="020B0604030504040204" pitchFamily="50" charset="-128"/>
            </a:endParaRPr>
          </a:p>
        </p:txBody>
      </p:sp>
      <p:sp>
        <p:nvSpPr>
          <p:cNvPr id="30" name="吹き出し: 角を丸めた四角形 29">
            <a:extLst>
              <a:ext uri="{FF2B5EF4-FFF2-40B4-BE49-F238E27FC236}">
                <a16:creationId xmlns:a16="http://schemas.microsoft.com/office/drawing/2014/main" id="{2AADE1DF-ED4F-69E5-E3D0-0B0686D12CF1}"/>
              </a:ext>
            </a:extLst>
          </p:cNvPr>
          <p:cNvSpPr/>
          <p:nvPr/>
        </p:nvSpPr>
        <p:spPr>
          <a:xfrm>
            <a:off x="4656993" y="2212629"/>
            <a:ext cx="3428981" cy="895211"/>
          </a:xfrm>
          <a:prstGeom prst="wedgeRoundRectCallout">
            <a:avLst>
              <a:gd name="adj1" fmla="val 53313"/>
              <a:gd name="adj2" fmla="val -19165"/>
              <a:gd name="adj3" fmla="val 16667"/>
            </a:avLst>
          </a:prstGeom>
          <a:solidFill>
            <a:srgbClr val="FFEBFF"/>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t"/>
          <a:lstStyle/>
          <a:p>
            <a:pPr>
              <a:lnSpc>
                <a:spcPts val="1600"/>
              </a:lnSpc>
            </a:pPr>
            <a:r>
              <a:rPr lang="ja-JP" altLang="en-US" sz="1400" dirty="0">
                <a:latin typeface="メイリオ" panose="020B0604030504040204" pitchFamily="50" charset="-128"/>
                <a:ea typeface="メイリオ" panose="020B0604030504040204" pitchFamily="50" charset="-128"/>
              </a:rPr>
              <a:t>インゲンマメやヘチマの種子の発芽に必要な条件とアサガオを育てた時に工夫した点について整理してみたらどうですか？</a:t>
            </a:r>
            <a:endParaRPr lang="en-US" altLang="ja-JP" sz="1400" dirty="0">
              <a:latin typeface="メイリオ" panose="020B0604030504040204" pitchFamily="50" charset="-128"/>
              <a:ea typeface="メイリオ" panose="020B0604030504040204" pitchFamily="50" charset="-128"/>
            </a:endParaRPr>
          </a:p>
          <a:p>
            <a:pPr>
              <a:lnSpc>
                <a:spcPts val="1600"/>
              </a:lnSpc>
            </a:pPr>
            <a:r>
              <a:rPr kumimoji="1" lang="ja-JP" altLang="en-US" sz="1400" dirty="0">
                <a:latin typeface="メイリオ" panose="020B0604030504040204" pitchFamily="50" charset="-128"/>
                <a:ea typeface="メイリオ" panose="020B0604030504040204" pitchFamily="50" charset="-128"/>
              </a:rPr>
              <a:t>　　　</a:t>
            </a:r>
          </a:p>
        </p:txBody>
      </p:sp>
      <p:graphicFrame>
        <p:nvGraphicFramePr>
          <p:cNvPr id="33" name="表 32">
            <a:extLst>
              <a:ext uri="{FF2B5EF4-FFF2-40B4-BE49-F238E27FC236}">
                <a16:creationId xmlns:a16="http://schemas.microsoft.com/office/drawing/2014/main" id="{62946397-9E46-4044-9CBE-3371D42903A6}"/>
              </a:ext>
            </a:extLst>
          </p:cNvPr>
          <p:cNvGraphicFramePr>
            <a:graphicFrameLocks noGrp="1"/>
          </p:cNvGraphicFramePr>
          <p:nvPr>
            <p:extLst>
              <p:ext uri="{D42A27DB-BD31-4B8C-83A1-F6EECF244321}">
                <p14:modId xmlns:p14="http://schemas.microsoft.com/office/powerpoint/2010/main" val="2610153940"/>
              </p:ext>
            </p:extLst>
          </p:nvPr>
        </p:nvGraphicFramePr>
        <p:xfrm>
          <a:off x="4656994" y="3392059"/>
          <a:ext cx="3999969" cy="914400"/>
        </p:xfrm>
        <a:graphic>
          <a:graphicData uri="http://schemas.openxmlformats.org/drawingml/2006/table">
            <a:tbl>
              <a:tblPr firstRow="1" bandRow="1">
                <a:tableStyleId>{2D5ABB26-0587-4C30-8999-92F81FD0307C}</a:tableStyleId>
              </a:tblPr>
              <a:tblGrid>
                <a:gridCol w="1333323">
                  <a:extLst>
                    <a:ext uri="{9D8B030D-6E8A-4147-A177-3AD203B41FA5}">
                      <a16:colId xmlns:a16="http://schemas.microsoft.com/office/drawing/2014/main" val="1832583329"/>
                    </a:ext>
                  </a:extLst>
                </a:gridCol>
                <a:gridCol w="1333323">
                  <a:extLst>
                    <a:ext uri="{9D8B030D-6E8A-4147-A177-3AD203B41FA5}">
                      <a16:colId xmlns:a16="http://schemas.microsoft.com/office/drawing/2014/main" val="3848808956"/>
                    </a:ext>
                  </a:extLst>
                </a:gridCol>
                <a:gridCol w="1333323">
                  <a:extLst>
                    <a:ext uri="{9D8B030D-6E8A-4147-A177-3AD203B41FA5}">
                      <a16:colId xmlns:a16="http://schemas.microsoft.com/office/drawing/2014/main" val="2030786133"/>
                    </a:ext>
                  </a:extLst>
                </a:gridCol>
              </a:tblGrid>
              <a:tr h="370840">
                <a:tc>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t>インゲンマメ</a:t>
                      </a:r>
                      <a:endParaRPr kumimoji="1" lang="en-US" altLang="ja-JP" sz="1200" dirty="0"/>
                    </a:p>
                    <a:p>
                      <a:pPr algn="ctr"/>
                      <a:r>
                        <a:rPr kumimoji="1" lang="ja-JP" altLang="en-US" sz="1200" dirty="0"/>
                        <a:t>ヘチマ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t>アサガオ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055234"/>
                  </a:ext>
                </a:extLst>
              </a:tr>
              <a:tr h="370840">
                <a:tc>
                  <a:txBody>
                    <a:bodyPr/>
                    <a:lstStyle/>
                    <a:p>
                      <a:pPr algn="ctr"/>
                      <a:r>
                        <a:rPr kumimoji="1" lang="ja-JP" altLang="en-US" sz="1100" dirty="0"/>
                        <a:t>条件や工夫した点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t>水・空気・</a:t>
                      </a:r>
                      <a:endParaRPr kumimoji="1" lang="en-US" altLang="ja-JP" sz="1200" dirty="0"/>
                    </a:p>
                    <a:p>
                      <a:pPr algn="ctr"/>
                      <a:r>
                        <a:rPr kumimoji="1" lang="ja-JP" altLang="en-US" sz="1200" dirty="0"/>
                        <a:t>適した温度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t>日光・肥料・水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3436443"/>
                  </a:ext>
                </a:extLst>
              </a:tr>
            </a:tbl>
          </a:graphicData>
        </a:graphic>
      </p:graphicFrame>
      <p:pic>
        <p:nvPicPr>
          <p:cNvPr id="34" name="Picture 6">
            <a:extLst>
              <a:ext uri="{FF2B5EF4-FFF2-40B4-BE49-F238E27FC236}">
                <a16:creationId xmlns:a16="http://schemas.microsoft.com/office/drawing/2014/main" id="{87E677A2-C404-A011-2CB1-62584A25667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48949" y="4430596"/>
            <a:ext cx="628602" cy="628602"/>
          </a:xfrm>
          <a:prstGeom prst="rect">
            <a:avLst/>
          </a:prstGeom>
          <a:noFill/>
          <a:extLst>
            <a:ext uri="{909E8E84-426E-40DD-AFC4-6F175D3DCCD1}">
              <a14:hiddenFill xmlns:a14="http://schemas.microsoft.com/office/drawing/2010/main">
                <a:solidFill>
                  <a:srgbClr val="FFFFFF"/>
                </a:solidFill>
              </a14:hiddenFill>
            </a:ext>
          </a:extLst>
        </p:spPr>
      </p:pic>
      <p:sp>
        <p:nvSpPr>
          <p:cNvPr id="35" name="吹き出し: 角を丸めた四角形 34">
            <a:extLst>
              <a:ext uri="{FF2B5EF4-FFF2-40B4-BE49-F238E27FC236}">
                <a16:creationId xmlns:a16="http://schemas.microsoft.com/office/drawing/2014/main" id="{62FFFDB2-C48D-4838-9ED1-A8F065031935}"/>
              </a:ext>
            </a:extLst>
          </p:cNvPr>
          <p:cNvSpPr/>
          <p:nvPr/>
        </p:nvSpPr>
        <p:spPr>
          <a:xfrm>
            <a:off x="4977551" y="4407482"/>
            <a:ext cx="3735542" cy="931490"/>
          </a:xfrm>
          <a:prstGeom prst="wedgeRoundRectCallout">
            <a:avLst>
              <a:gd name="adj1" fmla="val -52905"/>
              <a:gd name="adj2" fmla="val -18354"/>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400" dirty="0">
                <a:latin typeface="メイリオ" panose="020B0604030504040204" pitchFamily="50" charset="-128"/>
                <a:ea typeface="メイリオ" panose="020B0604030504040204" pitchFamily="50" charset="-128"/>
              </a:rPr>
              <a:t>表に整理すると、条件や工夫した点の中に同じものや違うものがあることがわかった。もしかして、「肥料」が必要な条件かな。</a:t>
            </a:r>
            <a:endParaRPr lang="en-US" altLang="ja-JP" sz="1400" dirty="0">
              <a:latin typeface="メイリオ" panose="020B0604030504040204" pitchFamily="50" charset="-128"/>
              <a:ea typeface="メイリオ" panose="020B0604030504040204" pitchFamily="50" charset="-128"/>
            </a:endParaRPr>
          </a:p>
        </p:txBody>
      </p:sp>
      <p:sp>
        <p:nvSpPr>
          <p:cNvPr id="36" name="テキスト ボックス 35">
            <a:extLst>
              <a:ext uri="{FF2B5EF4-FFF2-40B4-BE49-F238E27FC236}">
                <a16:creationId xmlns:a16="http://schemas.microsoft.com/office/drawing/2014/main" id="{CD63C05A-44C4-EEB8-817E-8EAE3E945B9E}"/>
              </a:ext>
            </a:extLst>
          </p:cNvPr>
          <p:cNvSpPr txBox="1"/>
          <p:nvPr/>
        </p:nvSpPr>
        <p:spPr>
          <a:xfrm>
            <a:off x="4466314" y="3121144"/>
            <a:ext cx="4381328" cy="246221"/>
          </a:xfrm>
          <a:prstGeom prst="rect">
            <a:avLst/>
          </a:prstGeom>
          <a:noFill/>
        </p:spPr>
        <p:txBody>
          <a:bodyPr wrap="none" rtlCol="0">
            <a:spAutoFit/>
          </a:bodyPr>
          <a:lstStyle/>
          <a:p>
            <a:r>
              <a:rPr kumimoji="1" lang="ja-JP" altLang="en-US" sz="1000" dirty="0"/>
              <a:t>インゲンマメやヘチマの種子の発芽の条件とアサガオを育てた時に工夫した点</a:t>
            </a:r>
          </a:p>
        </p:txBody>
      </p:sp>
      <p:pic>
        <p:nvPicPr>
          <p:cNvPr id="38" name="Picture 12">
            <a:extLst>
              <a:ext uri="{FF2B5EF4-FFF2-40B4-BE49-F238E27FC236}">
                <a16:creationId xmlns:a16="http://schemas.microsoft.com/office/drawing/2014/main" id="{1A49B445-1B39-D65E-EAE7-598DB3B22184}"/>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384649" y="5258251"/>
            <a:ext cx="544687" cy="544687"/>
          </a:xfrm>
          <a:prstGeom prst="rect">
            <a:avLst/>
          </a:prstGeom>
          <a:noFill/>
          <a:extLst>
            <a:ext uri="{909E8E84-426E-40DD-AFC4-6F175D3DCCD1}">
              <a14:hiddenFill xmlns:a14="http://schemas.microsoft.com/office/drawing/2010/main">
                <a:solidFill>
                  <a:srgbClr val="FFFFFF"/>
                </a:solidFill>
              </a14:hiddenFill>
            </a:ext>
          </a:extLst>
        </p:spPr>
      </p:pic>
      <p:sp>
        <p:nvSpPr>
          <p:cNvPr id="39" name="吹き出し: 角を丸めた四角形 38">
            <a:extLst>
              <a:ext uri="{FF2B5EF4-FFF2-40B4-BE49-F238E27FC236}">
                <a16:creationId xmlns:a16="http://schemas.microsoft.com/office/drawing/2014/main" id="{E786FA27-90AB-D7DE-05D1-373BC61829F4}"/>
              </a:ext>
            </a:extLst>
          </p:cNvPr>
          <p:cNvSpPr/>
          <p:nvPr/>
        </p:nvSpPr>
        <p:spPr>
          <a:xfrm>
            <a:off x="4976982" y="5386397"/>
            <a:ext cx="3735542" cy="416541"/>
          </a:xfrm>
          <a:prstGeom prst="wedgeRoundRectCallout">
            <a:avLst>
              <a:gd name="adj1" fmla="val -52905"/>
              <a:gd name="adj2" fmla="val -18354"/>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400" dirty="0">
                <a:latin typeface="メイリオ" panose="020B0604030504040204" pitchFamily="50" charset="-128"/>
                <a:ea typeface="メイリオ" panose="020B0604030504040204" pitchFamily="50" charset="-128"/>
              </a:rPr>
              <a:t>私は「日光」が必要なのか調べてみたいな。</a:t>
            </a:r>
            <a:endParaRPr lang="en-US" altLang="ja-JP" sz="1400" dirty="0">
              <a:latin typeface="メイリオ" panose="020B0604030504040204" pitchFamily="50" charset="-128"/>
              <a:ea typeface="メイリオ" panose="020B0604030504040204" pitchFamily="50" charset="-128"/>
            </a:endParaRPr>
          </a:p>
        </p:txBody>
      </p:sp>
      <p:pic>
        <p:nvPicPr>
          <p:cNvPr id="40" name="Picture 2">
            <a:extLst>
              <a:ext uri="{FF2B5EF4-FFF2-40B4-BE49-F238E27FC236}">
                <a16:creationId xmlns:a16="http://schemas.microsoft.com/office/drawing/2014/main" id="{083EACF1-6D76-7154-A0F7-4A11F97C103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11941" y="5827482"/>
            <a:ext cx="648229" cy="649369"/>
          </a:xfrm>
          <a:prstGeom prst="rect">
            <a:avLst/>
          </a:prstGeom>
          <a:noFill/>
          <a:extLst>
            <a:ext uri="{909E8E84-426E-40DD-AFC4-6F175D3DCCD1}">
              <a14:hiddenFill xmlns:a14="http://schemas.microsoft.com/office/drawing/2010/main">
                <a:solidFill>
                  <a:srgbClr val="FFFFFF"/>
                </a:solidFill>
              </a14:hiddenFill>
            </a:ext>
          </a:extLst>
        </p:spPr>
      </p:pic>
      <p:sp>
        <p:nvSpPr>
          <p:cNvPr id="41" name="テキスト ボックス 40">
            <a:extLst>
              <a:ext uri="{FF2B5EF4-FFF2-40B4-BE49-F238E27FC236}">
                <a16:creationId xmlns:a16="http://schemas.microsoft.com/office/drawing/2014/main" id="{9B8D5D0F-73E9-F8DF-111C-7D355842E9C4}"/>
              </a:ext>
            </a:extLst>
          </p:cNvPr>
          <p:cNvSpPr txBox="1"/>
          <p:nvPr/>
        </p:nvSpPr>
        <p:spPr>
          <a:xfrm>
            <a:off x="8205513" y="6510688"/>
            <a:ext cx="614238" cy="271869"/>
          </a:xfrm>
          <a:prstGeom prst="rect">
            <a:avLst/>
          </a:prstGeom>
          <a:noFill/>
        </p:spPr>
        <p:txBody>
          <a:bodyPr wrap="square" rtlCol="0">
            <a:spAutoFit/>
          </a:bodyPr>
          <a:lstStyle/>
          <a:p>
            <a:pPr algn="just">
              <a:lnSpc>
                <a:spcPts val="1400"/>
              </a:lnSpc>
            </a:pPr>
            <a:r>
              <a:rPr lang="ja-JP" altLang="en-US" sz="1200" dirty="0">
                <a:solidFill>
                  <a:srgbClr val="002060"/>
                </a:solidFill>
                <a:latin typeface="メイリオ" panose="020B0604030504040204" pitchFamily="50" charset="-128"/>
                <a:ea typeface="メイリオ" panose="020B0604030504040204" pitchFamily="50" charset="-128"/>
              </a:rPr>
              <a:t>先生</a:t>
            </a:r>
            <a:endParaRPr lang="en-US" altLang="ja-JP" sz="1200" dirty="0">
              <a:solidFill>
                <a:srgbClr val="002060"/>
              </a:solidFill>
              <a:latin typeface="メイリオ" panose="020B0604030504040204" pitchFamily="50" charset="-128"/>
              <a:ea typeface="メイリオ" panose="020B0604030504040204" pitchFamily="50" charset="-128"/>
            </a:endParaRPr>
          </a:p>
        </p:txBody>
      </p:sp>
      <p:sp>
        <p:nvSpPr>
          <p:cNvPr id="42" name="吹き出し: 角を丸めた四角形 41">
            <a:extLst>
              <a:ext uri="{FF2B5EF4-FFF2-40B4-BE49-F238E27FC236}">
                <a16:creationId xmlns:a16="http://schemas.microsoft.com/office/drawing/2014/main" id="{798111C5-BA20-9EFA-1E82-7B6BFD7958F1}"/>
              </a:ext>
            </a:extLst>
          </p:cNvPr>
          <p:cNvSpPr/>
          <p:nvPr/>
        </p:nvSpPr>
        <p:spPr>
          <a:xfrm>
            <a:off x="4617332" y="5891539"/>
            <a:ext cx="3428981" cy="686873"/>
          </a:xfrm>
          <a:prstGeom prst="wedgeRoundRectCallout">
            <a:avLst>
              <a:gd name="adj1" fmla="val 53313"/>
              <a:gd name="adj2" fmla="val -19165"/>
              <a:gd name="adj3" fmla="val 16667"/>
            </a:avLst>
          </a:prstGeom>
          <a:solidFill>
            <a:srgbClr val="FFEBFF"/>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t"/>
          <a:lstStyle/>
          <a:p>
            <a:pPr>
              <a:lnSpc>
                <a:spcPts val="1600"/>
              </a:lnSpc>
            </a:pPr>
            <a:r>
              <a:rPr lang="ja-JP" altLang="en-US" sz="1400" dirty="0">
                <a:latin typeface="メイリオ" panose="020B0604030504040204" pitchFamily="50" charset="-128"/>
                <a:ea typeface="メイリオ" panose="020B0604030504040204" pitchFamily="50" charset="-128"/>
              </a:rPr>
              <a:t>それでは、表からの気付きや調べてみたいことを基に、解決したいことを</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問題</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のかたちにしてみましょう！</a:t>
            </a:r>
            <a:endParaRPr lang="en-US" altLang="ja-JP" sz="1400" dirty="0">
              <a:latin typeface="メイリオ" panose="020B0604030504040204" pitchFamily="50" charset="-128"/>
              <a:ea typeface="メイリオ" panose="020B0604030504040204" pitchFamily="50" charset="-128"/>
            </a:endParaRPr>
          </a:p>
          <a:p>
            <a:pPr>
              <a:lnSpc>
                <a:spcPts val="1600"/>
              </a:lnSpc>
            </a:pPr>
            <a:r>
              <a:rPr kumimoji="1" lang="ja-JP" altLang="en-US" sz="1400" dirty="0">
                <a:latin typeface="メイリオ" panose="020B0604030504040204" pitchFamily="50" charset="-128"/>
                <a:ea typeface="メイリオ" panose="020B0604030504040204" pitchFamily="50" charset="-128"/>
              </a:rPr>
              <a:t>　　　</a:t>
            </a:r>
          </a:p>
        </p:txBody>
      </p:sp>
      <p:sp>
        <p:nvSpPr>
          <p:cNvPr id="43" name="正方形/長方形 42">
            <a:extLst>
              <a:ext uri="{FF2B5EF4-FFF2-40B4-BE49-F238E27FC236}">
                <a16:creationId xmlns:a16="http://schemas.microsoft.com/office/drawing/2014/main" id="{B5AB7CBE-9B27-EEBB-3592-318DC9076034}"/>
              </a:ext>
            </a:extLst>
          </p:cNvPr>
          <p:cNvSpPr/>
          <p:nvPr/>
        </p:nvSpPr>
        <p:spPr>
          <a:xfrm>
            <a:off x="1115616" y="161215"/>
            <a:ext cx="423043" cy="404559"/>
          </a:xfrm>
          <a:prstGeom prst="rect">
            <a:avLst/>
          </a:prstGeom>
          <a:no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3271210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99"/>
        </a:solidFill>
        <a:ln w="19050"/>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2144</Words>
  <Application>Microsoft Office PowerPoint</Application>
  <PresentationFormat>画面に合わせる (4:3)</PresentationFormat>
  <Paragraphs>244</Paragraphs>
  <Slides>8</Slides>
  <Notes>8</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ＭＳ ゴシック</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2021-05-21T04:04:56Z</dcterms:created>
  <dcterms:modified xsi:type="dcterms:W3CDTF">2025-07-31T00:53:16Z</dcterms:modified>
</cp:coreProperties>
</file>