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0"/>
  </p:notesMasterIdLst>
  <p:handoutMasterIdLst>
    <p:handoutMasterId r:id="rId11"/>
  </p:handoutMasterIdLst>
  <p:sldIdLst>
    <p:sldId id="814" r:id="rId2"/>
    <p:sldId id="821" r:id="rId3"/>
    <p:sldId id="815" r:id="rId4"/>
    <p:sldId id="816" r:id="rId5"/>
    <p:sldId id="817" r:id="rId6"/>
    <p:sldId id="818" r:id="rId7"/>
    <p:sldId id="819" r:id="rId8"/>
    <p:sldId id="820" r:id="rId9"/>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FFFFCC"/>
    <a:srgbClr val="008000"/>
    <a:srgbClr val="00FF00"/>
    <a:srgbClr val="FF6600"/>
    <a:srgbClr val="66FFFF"/>
    <a:srgbClr val="FFCCFF"/>
    <a:srgbClr val="FF99FF"/>
    <a:srgbClr val="33CC33"/>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867" autoAdjust="0"/>
    <p:restoredTop sz="91620" autoAdjust="0"/>
  </p:normalViewPr>
  <p:slideViewPr>
    <p:cSldViewPr>
      <p:cViewPr varScale="1">
        <p:scale>
          <a:sx n="88" d="100"/>
          <a:sy n="88" d="100"/>
        </p:scale>
        <p:origin x="1268" y="5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p:cViewPr varScale="1">
        <p:scale>
          <a:sx n="65" d="100"/>
          <a:sy n="65" d="100"/>
        </p:scale>
        <p:origin x="2816" y="4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1"/>
            <a:ext cx="2945659" cy="496332"/>
          </a:xfrm>
          <a:prstGeom prst="rect">
            <a:avLst/>
          </a:prstGeom>
        </p:spPr>
        <p:txBody>
          <a:bodyPr vert="horz" lIns="91371" tIns="45687" rIns="91371" bIns="45687" rtlCol="0"/>
          <a:lstStyle>
            <a:lvl1pPr algn="l">
              <a:defRPr sz="1200"/>
            </a:lvl1pPr>
          </a:lstStyle>
          <a:p>
            <a:endParaRPr kumimoji="1" lang="ja-JP" altLang="en-US" dirty="0"/>
          </a:p>
        </p:txBody>
      </p:sp>
    </p:spTree>
    <p:extLst>
      <p:ext uri="{BB962C8B-B14F-4D97-AF65-F5344CB8AC3E}">
        <p14:creationId xmlns:p14="http://schemas.microsoft.com/office/powerpoint/2010/main" val="72666408"/>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1"/>
            <a:ext cx="2945659" cy="496332"/>
          </a:xfrm>
          <a:prstGeom prst="rect">
            <a:avLst/>
          </a:prstGeom>
        </p:spPr>
        <p:txBody>
          <a:bodyPr vert="horz" lIns="91371" tIns="45687" rIns="91371" bIns="4568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1"/>
            <a:ext cx="2945659" cy="496332"/>
          </a:xfrm>
          <a:prstGeom prst="rect">
            <a:avLst/>
          </a:prstGeom>
        </p:spPr>
        <p:txBody>
          <a:bodyPr vert="horz" lIns="91371" tIns="45687" rIns="91371" bIns="45687" rtlCol="0"/>
          <a:lstStyle>
            <a:lvl1pPr algn="r">
              <a:defRPr sz="1200"/>
            </a:lvl1pPr>
          </a:lstStyle>
          <a:p>
            <a:fld id="{9733562D-1299-48A2-BD81-91D7B5205E3A}" type="datetimeFigureOut">
              <a:rPr kumimoji="1" lang="ja-JP" altLang="en-US" smtClean="0"/>
              <a:t>2025/7/31</a:t>
            </a:fld>
            <a:endParaRPr kumimoji="1" lang="ja-JP" altLang="en-US"/>
          </a:p>
        </p:txBody>
      </p:sp>
      <p:sp>
        <p:nvSpPr>
          <p:cNvPr id="4" name="スライド イメージ プレースホルダー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371" tIns="45687" rIns="91371" bIns="45687" rtlCol="0" anchor="ctr"/>
          <a:lstStyle/>
          <a:p>
            <a:endParaRPr lang="ja-JP" altLang="en-US"/>
          </a:p>
        </p:txBody>
      </p:sp>
      <p:sp>
        <p:nvSpPr>
          <p:cNvPr id="5" name="ノート プレースホルダー 4"/>
          <p:cNvSpPr>
            <a:spLocks noGrp="1"/>
          </p:cNvSpPr>
          <p:nvPr>
            <p:ph type="body" sz="quarter" idx="3"/>
          </p:nvPr>
        </p:nvSpPr>
        <p:spPr>
          <a:xfrm>
            <a:off x="679768" y="4715159"/>
            <a:ext cx="5438140" cy="4466987"/>
          </a:xfrm>
          <a:prstGeom prst="rect">
            <a:avLst/>
          </a:prstGeom>
        </p:spPr>
        <p:txBody>
          <a:bodyPr vert="horz" lIns="91371" tIns="45687" rIns="91371" bIns="4568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28586"/>
            <a:ext cx="2945659" cy="496332"/>
          </a:xfrm>
          <a:prstGeom prst="rect">
            <a:avLst/>
          </a:prstGeom>
        </p:spPr>
        <p:txBody>
          <a:bodyPr vert="horz" lIns="91371" tIns="45687" rIns="91371" bIns="4568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28586"/>
            <a:ext cx="2945659" cy="496332"/>
          </a:xfrm>
          <a:prstGeom prst="rect">
            <a:avLst/>
          </a:prstGeom>
        </p:spPr>
        <p:txBody>
          <a:bodyPr vert="horz" lIns="91371" tIns="45687" rIns="91371" bIns="45687" rtlCol="0" anchor="b"/>
          <a:lstStyle>
            <a:lvl1pPr algn="r">
              <a:defRPr sz="1200"/>
            </a:lvl1pPr>
          </a:lstStyle>
          <a:p>
            <a:fld id="{58395BCB-1F8F-4B91-8FA2-45D8F81DAB3A}" type="slidenum">
              <a:rPr kumimoji="1" lang="ja-JP" altLang="en-US" smtClean="0"/>
              <a:t>‹#›</a:t>
            </a:fld>
            <a:endParaRPr kumimoji="1" lang="ja-JP" altLang="en-US"/>
          </a:p>
        </p:txBody>
      </p:sp>
    </p:spTree>
    <p:extLst>
      <p:ext uri="{BB962C8B-B14F-4D97-AF65-F5344CB8AC3E}">
        <p14:creationId xmlns:p14="http://schemas.microsoft.com/office/powerpoint/2010/main" val="461456927"/>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Tree>
    <p:extLst>
      <p:ext uri="{BB962C8B-B14F-4D97-AF65-F5344CB8AC3E}">
        <p14:creationId xmlns:p14="http://schemas.microsoft.com/office/powerpoint/2010/main" val="80028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79768" y="4715159"/>
            <a:ext cx="5438140" cy="5072696"/>
          </a:xfrm>
        </p:spPr>
        <p:txBody>
          <a:bodyPr/>
          <a:lstStyle/>
          <a:p>
            <a:endParaRPr lang="en-US" altLang="ja-JP" dirty="0"/>
          </a:p>
        </p:txBody>
      </p:sp>
    </p:spTree>
    <p:extLst>
      <p:ext uri="{BB962C8B-B14F-4D97-AF65-F5344CB8AC3E}">
        <p14:creationId xmlns:p14="http://schemas.microsoft.com/office/powerpoint/2010/main" val="19011811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027"/>
            <a:endParaRPr lang="en-US" altLang="ja-JP" dirty="0"/>
          </a:p>
        </p:txBody>
      </p:sp>
      <p:sp>
        <p:nvSpPr>
          <p:cNvPr id="4" name="スライド番号プレースホルダー 3"/>
          <p:cNvSpPr>
            <a:spLocks noGrp="1"/>
          </p:cNvSpPr>
          <p:nvPr>
            <p:ph type="sldNum" sz="quarter" idx="10"/>
          </p:nvPr>
        </p:nvSpPr>
        <p:spPr/>
        <p:txBody>
          <a:bodyPr/>
          <a:lstStyle/>
          <a:p>
            <a:fld id="{58395BCB-1F8F-4B91-8FA2-45D8F81DAB3A}" type="slidenum">
              <a:rPr kumimoji="1" lang="ja-JP" altLang="en-US" smtClean="0"/>
              <a:t>3</a:t>
            </a:fld>
            <a:endParaRPr kumimoji="1" lang="ja-JP" altLang="en-US" dirty="0"/>
          </a:p>
        </p:txBody>
      </p:sp>
    </p:spTree>
    <p:extLst>
      <p:ext uri="{BB962C8B-B14F-4D97-AF65-F5344CB8AC3E}">
        <p14:creationId xmlns:p14="http://schemas.microsoft.com/office/powerpoint/2010/main" val="9014643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027"/>
            <a:endParaRPr lang="ja-JP" altLang="en-US" dirty="0"/>
          </a:p>
        </p:txBody>
      </p:sp>
      <p:sp>
        <p:nvSpPr>
          <p:cNvPr id="4" name="スライド番号プレースホルダー 3"/>
          <p:cNvSpPr>
            <a:spLocks noGrp="1"/>
          </p:cNvSpPr>
          <p:nvPr>
            <p:ph type="sldNum" sz="quarter" idx="10"/>
          </p:nvPr>
        </p:nvSpPr>
        <p:spPr/>
        <p:txBody>
          <a:bodyPr/>
          <a:lstStyle/>
          <a:p>
            <a:fld id="{58395BCB-1F8F-4B91-8FA2-45D8F81DAB3A}" type="slidenum">
              <a:rPr kumimoji="1" lang="ja-JP" altLang="en-US" smtClean="0"/>
              <a:t>4</a:t>
            </a:fld>
            <a:endParaRPr kumimoji="1" lang="ja-JP" altLang="en-US" dirty="0"/>
          </a:p>
        </p:txBody>
      </p:sp>
    </p:spTree>
    <p:extLst>
      <p:ext uri="{BB962C8B-B14F-4D97-AF65-F5344CB8AC3E}">
        <p14:creationId xmlns:p14="http://schemas.microsoft.com/office/powerpoint/2010/main" val="31716308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7575" y="282575"/>
            <a:ext cx="4962525" cy="3722688"/>
          </a:xfrm>
        </p:spPr>
      </p:sp>
      <p:sp>
        <p:nvSpPr>
          <p:cNvPr id="3" name="ノート プレースホルダー 2"/>
          <p:cNvSpPr>
            <a:spLocks noGrp="1"/>
          </p:cNvSpPr>
          <p:nvPr>
            <p:ph type="body" idx="1"/>
          </p:nvPr>
        </p:nvSpPr>
        <p:spPr>
          <a:xfrm>
            <a:off x="374501" y="4171231"/>
            <a:ext cx="6048672" cy="5753687"/>
          </a:xfrm>
        </p:spPr>
        <p:txBody>
          <a:bodyPr/>
          <a:lstStyle/>
          <a:p>
            <a:pPr marL="0" marR="0" lvl="0" indent="0" algn="l" defTabSz="913027" rtl="0" eaLnBrk="1" fontAlgn="auto" latinLnBrk="0" hangingPunct="1">
              <a:lnSpc>
                <a:spcPct val="100000"/>
              </a:lnSpc>
              <a:spcBef>
                <a:spcPts val="0"/>
              </a:spcBef>
              <a:spcAft>
                <a:spcPts val="0"/>
              </a:spcAft>
              <a:buClrTx/>
              <a:buSzTx/>
              <a:buFontTx/>
              <a:buNone/>
              <a:tabLst/>
              <a:defRPr/>
            </a:pPr>
            <a:endParaRPr lang="en-US" altLang="ja-JP" dirty="0"/>
          </a:p>
        </p:txBody>
      </p:sp>
      <p:sp>
        <p:nvSpPr>
          <p:cNvPr id="4" name="スライド番号プレースホルダー 3"/>
          <p:cNvSpPr>
            <a:spLocks noGrp="1"/>
          </p:cNvSpPr>
          <p:nvPr>
            <p:ph type="sldNum" sz="quarter" idx="10"/>
          </p:nvPr>
        </p:nvSpPr>
        <p:spPr/>
        <p:txBody>
          <a:bodyPr/>
          <a:lstStyle/>
          <a:p>
            <a:fld id="{58395BCB-1F8F-4B91-8FA2-45D8F81DAB3A}" type="slidenum">
              <a:rPr kumimoji="1" lang="ja-JP" altLang="en-US" smtClean="0"/>
              <a:t>5</a:t>
            </a:fld>
            <a:endParaRPr kumimoji="1" lang="ja-JP" altLang="en-US" dirty="0"/>
          </a:p>
        </p:txBody>
      </p:sp>
    </p:spTree>
    <p:extLst>
      <p:ext uri="{BB962C8B-B14F-4D97-AF65-F5344CB8AC3E}">
        <p14:creationId xmlns:p14="http://schemas.microsoft.com/office/powerpoint/2010/main" val="18472720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79768" y="4715159"/>
            <a:ext cx="5438140" cy="4713427"/>
          </a:xfrm>
        </p:spPr>
        <p:txBody>
          <a:bodyPr/>
          <a:lstStyle/>
          <a:p>
            <a:pPr defTabSz="913027"/>
            <a:endParaRPr lang="en-US" altLang="ja-JP" dirty="0"/>
          </a:p>
        </p:txBody>
      </p:sp>
      <p:sp>
        <p:nvSpPr>
          <p:cNvPr id="4" name="スライド番号プレースホルダー 3"/>
          <p:cNvSpPr>
            <a:spLocks noGrp="1"/>
          </p:cNvSpPr>
          <p:nvPr>
            <p:ph type="sldNum" sz="quarter" idx="10"/>
          </p:nvPr>
        </p:nvSpPr>
        <p:spPr/>
        <p:txBody>
          <a:bodyPr/>
          <a:lstStyle/>
          <a:p>
            <a:fld id="{58395BCB-1F8F-4B91-8FA2-45D8F81DAB3A}" type="slidenum">
              <a:rPr kumimoji="1" lang="ja-JP" altLang="en-US" smtClean="0"/>
              <a:t>6</a:t>
            </a:fld>
            <a:endParaRPr kumimoji="1" lang="ja-JP" altLang="en-US" dirty="0"/>
          </a:p>
        </p:txBody>
      </p:sp>
    </p:spTree>
    <p:extLst>
      <p:ext uri="{BB962C8B-B14F-4D97-AF65-F5344CB8AC3E}">
        <p14:creationId xmlns:p14="http://schemas.microsoft.com/office/powerpoint/2010/main" val="31112214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027"/>
            <a:endParaRPr lang="en-US" altLang="ja-JP" dirty="0"/>
          </a:p>
        </p:txBody>
      </p:sp>
      <p:sp>
        <p:nvSpPr>
          <p:cNvPr id="4" name="スライド番号プレースホルダー 3"/>
          <p:cNvSpPr>
            <a:spLocks noGrp="1"/>
          </p:cNvSpPr>
          <p:nvPr>
            <p:ph type="sldNum" sz="quarter" idx="10"/>
          </p:nvPr>
        </p:nvSpPr>
        <p:spPr/>
        <p:txBody>
          <a:bodyPr/>
          <a:lstStyle/>
          <a:p>
            <a:fld id="{58395BCB-1F8F-4B91-8FA2-45D8F81DAB3A}" type="slidenum">
              <a:rPr kumimoji="1" lang="ja-JP" altLang="en-US" smtClean="0"/>
              <a:t>7</a:t>
            </a:fld>
            <a:endParaRPr kumimoji="1" lang="ja-JP" altLang="en-US" dirty="0"/>
          </a:p>
        </p:txBody>
      </p:sp>
    </p:spTree>
    <p:extLst>
      <p:ext uri="{BB962C8B-B14F-4D97-AF65-F5344CB8AC3E}">
        <p14:creationId xmlns:p14="http://schemas.microsoft.com/office/powerpoint/2010/main" val="6204918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79768" y="4715159"/>
            <a:ext cx="5438140" cy="5144704"/>
          </a:xfrm>
        </p:spPr>
        <p:txBody>
          <a:bodyPr/>
          <a:lstStyle/>
          <a:p>
            <a:pPr defTabSz="913027"/>
            <a:endParaRPr lang="ja-JP" altLang="en-US" dirty="0"/>
          </a:p>
        </p:txBody>
      </p:sp>
      <p:sp>
        <p:nvSpPr>
          <p:cNvPr id="4" name="スライド番号プレースホルダー 3"/>
          <p:cNvSpPr>
            <a:spLocks noGrp="1"/>
          </p:cNvSpPr>
          <p:nvPr>
            <p:ph type="sldNum" sz="quarter" idx="10"/>
          </p:nvPr>
        </p:nvSpPr>
        <p:spPr/>
        <p:txBody>
          <a:bodyPr/>
          <a:lstStyle/>
          <a:p>
            <a:fld id="{58395BCB-1F8F-4B91-8FA2-45D8F81DAB3A}" type="slidenum">
              <a:rPr kumimoji="1" lang="ja-JP" altLang="en-US" smtClean="0"/>
              <a:t>8</a:t>
            </a:fld>
            <a:endParaRPr kumimoji="1" lang="ja-JP" altLang="en-US" dirty="0"/>
          </a:p>
        </p:txBody>
      </p:sp>
    </p:spTree>
    <p:extLst>
      <p:ext uri="{BB962C8B-B14F-4D97-AF65-F5344CB8AC3E}">
        <p14:creationId xmlns:p14="http://schemas.microsoft.com/office/powerpoint/2010/main" val="21785524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39"/>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4FFACCB-87D8-4013-B270-466EAC09485C}"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3545950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940517A-8DD7-4342-834E-BB0CB6696AF6}"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3094249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7"/>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47"/>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545C884-CE34-49C5-A2F1-4B38C654D210}"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390378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7E3CED3-B71F-47BF-8DB8-D50A838535C0}"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3269961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14"/>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584B73E7-E489-4223-B4FE-47FB4B01B3D1}"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4149547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EBC7186-A9E0-42A5-B105-A83A08D50DB6}" type="datetime1">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3161467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505A418-BDDE-4B28-AECE-9E7408A749B0}" type="datetime1">
              <a:rPr kumimoji="1" lang="ja-JP" altLang="en-US" smtClean="0"/>
              <a:t>2025/7/31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2415041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B66DAC2-7EC4-431A-BC6B-64B58E64389E}" type="datetime1">
              <a:rPr kumimoji="1" lang="ja-JP" altLang="en-US" smtClean="0"/>
              <a:t>2025/7/31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1071598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2D72A8E-EF89-4F7E-B82A-07D448D4E7E6}" type="datetime1">
              <a:rPr kumimoji="1" lang="ja-JP" altLang="en-US" smtClean="0"/>
              <a:t>2025/7/31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6119336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1" y="27306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32F26DC-2BF3-45F2-9444-945A4ADA29A0}" type="datetime1">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766079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83179E0-57B6-4DB3-A838-5299B02DFC81}" type="datetime1">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1969027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6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F06012-F969-40DB-9A69-FA93389E2490}" type="datetime1">
              <a:rPr kumimoji="1" lang="ja-JP" altLang="en-US" smtClean="0"/>
              <a:t>2025/7/31</a:t>
            </a:fld>
            <a:endParaRPr kumimoji="1" lang="ja-JP" altLang="en-US"/>
          </a:p>
        </p:txBody>
      </p:sp>
      <p:sp>
        <p:nvSpPr>
          <p:cNvPr id="5" name="フッター プレースホルダー 4"/>
          <p:cNvSpPr>
            <a:spLocks noGrp="1"/>
          </p:cNvSpPr>
          <p:nvPr>
            <p:ph type="ftr" sz="quarter" idx="3"/>
          </p:nvPr>
        </p:nvSpPr>
        <p:spPr>
          <a:xfrm>
            <a:off x="3124200" y="635636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6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08CF0E-0782-404B-9537-ACFFA41CEAE1}" type="slidenum">
              <a:rPr kumimoji="1" lang="ja-JP" altLang="en-US" smtClean="0"/>
              <a:t>‹#›</a:t>
            </a:fld>
            <a:endParaRPr kumimoji="1" lang="ja-JP" altLang="en-US"/>
          </a:p>
        </p:txBody>
      </p:sp>
    </p:spTree>
    <p:extLst>
      <p:ext uri="{BB962C8B-B14F-4D97-AF65-F5344CB8AC3E}">
        <p14:creationId xmlns:p14="http://schemas.microsoft.com/office/powerpoint/2010/main" val="28911021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80EBC38-DEB9-C23A-0BCE-454A863F8F6B}"/>
              </a:ext>
            </a:extLst>
          </p:cNvPr>
          <p:cNvSpPr txBox="1">
            <a:spLocks/>
          </p:cNvSpPr>
          <p:nvPr/>
        </p:nvSpPr>
        <p:spPr>
          <a:xfrm>
            <a:off x="0" y="1289472"/>
            <a:ext cx="9144000" cy="1440633"/>
          </a:xfrm>
          <a:prstGeom prst="rect">
            <a:avLst/>
          </a:prstGeom>
          <a:solidFill>
            <a:srgbClr val="002060"/>
          </a:solidFill>
        </p:spPr>
        <p:txBody>
          <a:bodyPr vert="horz" wrap="square" lIns="91440" tIns="144000" rIns="91440" bIns="45720"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lnSpc>
                <a:spcPct val="100000"/>
              </a:lnSpc>
            </a:pPr>
            <a:r>
              <a:rPr lang="ja-JP" altLang="en-US" sz="3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令和７年度 全国学力・学習状況調査</a:t>
            </a:r>
            <a:endParaRPr lang="en-US" altLang="ja-JP" sz="3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800"/>
              </a:lnSpc>
            </a:pPr>
            <a:endParaRPr lang="en-US" altLang="ja-JP" sz="3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300"/>
              </a:lnSpc>
            </a:pPr>
            <a:endParaRPr lang="en-US" altLang="ja-JP"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ct val="100000"/>
              </a:lnSpc>
            </a:pPr>
            <a:r>
              <a:rPr lang="ja-JP" altLang="en-US" sz="4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中学校　国語　授業展開例</a:t>
            </a:r>
            <a:endParaRPr lang="en-US" altLang="ja-JP" sz="4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四角形: 角を丸くする 2">
            <a:extLst>
              <a:ext uri="{FF2B5EF4-FFF2-40B4-BE49-F238E27FC236}">
                <a16:creationId xmlns:a16="http://schemas.microsoft.com/office/drawing/2014/main" id="{513219A6-E164-6B94-1974-4DA978C93B14}"/>
              </a:ext>
            </a:extLst>
          </p:cNvPr>
          <p:cNvSpPr/>
          <p:nvPr/>
        </p:nvSpPr>
        <p:spPr>
          <a:xfrm>
            <a:off x="323528" y="3140968"/>
            <a:ext cx="8568952" cy="3435057"/>
          </a:xfrm>
          <a:prstGeom prst="roundRect">
            <a:avLst>
              <a:gd name="adj" fmla="val 9081"/>
            </a:avLst>
          </a:prstGeom>
          <a:solidFill>
            <a:schemeClr val="accent5">
              <a:lumMod val="20000"/>
              <a:lumOff val="80000"/>
            </a:schemeClr>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300"/>
              </a:lnSpc>
            </a:pPr>
            <a:endParaRPr lang="en-US" altLang="ja-JP" sz="1800" b="1" u="sng" dirty="0">
              <a:solidFill>
                <a:srgbClr val="002060"/>
              </a:solidFill>
              <a:latin typeface="メイリオ" panose="020B0604030504040204" pitchFamily="50" charset="-128"/>
              <a:ea typeface="メイリオ" panose="020B0604030504040204" pitchFamily="50" charset="-128"/>
            </a:endParaRPr>
          </a:p>
          <a:p>
            <a:pPr marL="263525" indent="-263525" algn="just">
              <a:lnSpc>
                <a:spcPts val="3200"/>
              </a:lnSpc>
            </a:pPr>
            <a:r>
              <a:rPr lang="ja-JP" altLang="en-US" sz="1800" b="1" dirty="0">
                <a:solidFill>
                  <a:srgbClr val="002060"/>
                </a:solidFill>
                <a:latin typeface="メイリオ" panose="020B0604030504040204" pitchFamily="50" charset="-128"/>
                <a:ea typeface="メイリオ" panose="020B0604030504040204" pitchFamily="50" charset="-128"/>
              </a:rPr>
              <a:t>○ 「知識及び技能」、「思考力、判断力、表現力等」の問題を１問ずつ取り上げています。</a:t>
            </a:r>
            <a:endParaRPr lang="en-US" altLang="ja-JP" sz="1800" b="1" dirty="0">
              <a:solidFill>
                <a:srgbClr val="002060"/>
              </a:solidFill>
              <a:latin typeface="メイリオ" panose="020B0604030504040204" pitchFamily="50" charset="-128"/>
              <a:ea typeface="メイリオ" panose="020B0604030504040204" pitchFamily="50" charset="-128"/>
            </a:endParaRPr>
          </a:p>
          <a:p>
            <a:pPr marL="263525" indent="-263525" algn="just">
              <a:lnSpc>
                <a:spcPts val="3200"/>
              </a:lnSpc>
            </a:pPr>
            <a:r>
              <a:rPr kumimoji="1" lang="ja-JP" altLang="en-US" b="1" dirty="0">
                <a:solidFill>
                  <a:srgbClr val="002060"/>
                </a:solidFill>
                <a:latin typeface="メイリオ" panose="020B0604030504040204" pitchFamily="50" charset="-128"/>
                <a:ea typeface="メイリオ" panose="020B0604030504040204" pitchFamily="50" charset="-128"/>
              </a:rPr>
              <a:t>○ 各問題の２枚目の「解答類型分析シート」には、自校の反応率や人数を入力できるようになっています。自校の児童生徒にどのような解答の傾向があったのか、分析してみましょう。</a:t>
            </a:r>
            <a:endParaRPr kumimoji="1" lang="en-US" altLang="ja-JP" b="1" dirty="0">
              <a:solidFill>
                <a:srgbClr val="002060"/>
              </a:solidFill>
              <a:latin typeface="メイリオ" panose="020B0604030504040204" pitchFamily="50" charset="-128"/>
              <a:ea typeface="メイリオ" panose="020B0604030504040204" pitchFamily="50" charset="-128"/>
            </a:endParaRPr>
          </a:p>
          <a:p>
            <a:pPr marL="263525" indent="-263525" algn="just">
              <a:lnSpc>
                <a:spcPts val="3200"/>
              </a:lnSpc>
            </a:pPr>
            <a:r>
              <a:rPr lang="ja-JP" altLang="en-US" b="1" dirty="0">
                <a:solidFill>
                  <a:srgbClr val="002060"/>
                </a:solidFill>
                <a:latin typeface="メイリオ" panose="020B0604030504040204" pitchFamily="50" charset="-128"/>
                <a:ea typeface="メイリオ" panose="020B0604030504040204" pitchFamily="50" charset="-128"/>
              </a:rPr>
              <a:t>○ 各問題の３枚目には、授業改善のヒントになるような授業展開例を示しています。自校の児童生徒の実態を踏まえながら、自校ではどのような授業改善を行うか、校内研修等で共有してみましょう。</a:t>
            </a:r>
            <a:endParaRPr kumimoji="1" lang="ja-JP" altLang="en-US" b="1" dirty="0"/>
          </a:p>
        </p:txBody>
      </p:sp>
    </p:spTree>
    <p:extLst>
      <p:ext uri="{BB962C8B-B14F-4D97-AF65-F5344CB8AC3E}">
        <p14:creationId xmlns:p14="http://schemas.microsoft.com/office/powerpoint/2010/main" val="252524606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0" y="-27384"/>
            <a:ext cx="9144000" cy="622460"/>
          </a:xfrm>
          <a:prstGeom prst="rect">
            <a:avLst/>
          </a:prstGeom>
          <a:solidFill>
            <a:srgbClr val="002060"/>
          </a:solidFill>
        </p:spPr>
        <p:txBody>
          <a:bodyPr vert="horz" wrap="square" lIns="91440" tIns="144000" rIns="91440" bIns="45720"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lnSpc>
                <a:spcPct val="100000"/>
              </a:lnSpc>
            </a:pPr>
            <a:r>
              <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中学校　国語　</a:t>
            </a:r>
            <a:r>
              <a:rPr lang="ja-JP" altLang="en-US" sz="2800" b="1" spc="-150"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設問を取り上げた意図　　</a:t>
            </a:r>
            <a:r>
              <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p>
        </p:txBody>
      </p:sp>
      <p:pic>
        <p:nvPicPr>
          <p:cNvPr id="2" name="Picture 6" descr="女性教師のイラスト（職業）">
            <a:extLst>
              <a:ext uri="{FF2B5EF4-FFF2-40B4-BE49-F238E27FC236}">
                <a16:creationId xmlns:a16="http://schemas.microsoft.com/office/drawing/2014/main" id="{7747975D-D673-4E19-5822-BDF32FFDA84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a:off x="8244408" y="5173143"/>
            <a:ext cx="803144" cy="70949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6" descr="女性教師のイラスト（職業）">
            <a:extLst>
              <a:ext uri="{FF2B5EF4-FFF2-40B4-BE49-F238E27FC236}">
                <a16:creationId xmlns:a16="http://schemas.microsoft.com/office/drawing/2014/main" id="{0FD94112-C9AD-1DF2-16A8-E358641796E4}"/>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a:off x="8244408" y="2171471"/>
            <a:ext cx="803144" cy="709493"/>
          </a:xfrm>
          <a:prstGeom prst="rect">
            <a:avLst/>
          </a:prstGeom>
          <a:noFill/>
          <a:extLst>
            <a:ext uri="{909E8E84-426E-40DD-AFC4-6F175D3DCCD1}">
              <a14:hiddenFill xmlns:a14="http://schemas.microsoft.com/office/drawing/2010/main">
                <a:solidFill>
                  <a:srgbClr val="FFFFFF"/>
                </a:solidFill>
              </a14:hiddenFill>
            </a:ext>
          </a:extLst>
        </p:spPr>
      </p:pic>
      <p:sp>
        <p:nvSpPr>
          <p:cNvPr id="6" name="吹き出し: 角を丸めた四角形 5">
            <a:extLst>
              <a:ext uri="{FF2B5EF4-FFF2-40B4-BE49-F238E27FC236}">
                <a16:creationId xmlns:a16="http://schemas.microsoft.com/office/drawing/2014/main" id="{8F0A8202-DEE3-69DD-D056-A678B14DB0A1}"/>
              </a:ext>
            </a:extLst>
          </p:cNvPr>
          <p:cNvSpPr/>
          <p:nvPr/>
        </p:nvSpPr>
        <p:spPr>
          <a:xfrm>
            <a:off x="179512" y="3645024"/>
            <a:ext cx="8064896" cy="3096344"/>
          </a:xfrm>
          <a:prstGeom prst="wedgeRoundRectCallout">
            <a:avLst>
              <a:gd name="adj1" fmla="val 51253"/>
              <a:gd name="adj2" fmla="val -237"/>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r>
              <a:rPr lang="ja-JP" altLang="en-US" sz="2200" b="1" dirty="0">
                <a:solidFill>
                  <a:srgbClr val="FF0000"/>
                </a:solidFill>
                <a:latin typeface="メイリオ" panose="020B0604030504040204" pitchFamily="50" charset="-128"/>
                <a:ea typeface="メイリオ" panose="020B0604030504040204" pitchFamily="50" charset="-128"/>
              </a:rPr>
              <a:t> </a:t>
            </a:r>
            <a:r>
              <a:rPr lang="en-US" altLang="ja-JP" b="1" dirty="0">
                <a:solidFill>
                  <a:schemeClr val="tx1"/>
                </a:solidFill>
                <a:latin typeface="メイリオ" panose="020B0604030504040204" pitchFamily="50" charset="-128"/>
                <a:ea typeface="メイリオ" panose="020B0604030504040204" pitchFamily="50" charset="-128"/>
              </a:rPr>
              <a:t>〔</a:t>
            </a:r>
            <a:r>
              <a:rPr lang="ja-JP" altLang="en-US" b="1" dirty="0">
                <a:solidFill>
                  <a:schemeClr val="tx1"/>
                </a:solidFill>
                <a:latin typeface="メイリオ" panose="020B0604030504040204" pitchFamily="50" charset="-128"/>
                <a:ea typeface="メイリオ" panose="020B0604030504040204" pitchFamily="50" charset="-128"/>
              </a:rPr>
              <a:t>思考力、判断力、表現力等</a:t>
            </a:r>
            <a:r>
              <a:rPr lang="en-US" altLang="ja-JP" b="1" dirty="0">
                <a:solidFill>
                  <a:schemeClr val="tx1"/>
                </a:solidFill>
                <a:latin typeface="メイリオ" panose="020B0604030504040204" pitchFamily="50" charset="-128"/>
                <a:ea typeface="メイリオ" panose="020B0604030504040204" pitchFamily="50" charset="-128"/>
              </a:rPr>
              <a:t>〕</a:t>
            </a:r>
            <a:r>
              <a:rPr lang="ja-JP" altLang="en-US" b="1" dirty="0">
                <a:solidFill>
                  <a:schemeClr val="tx1"/>
                </a:solidFill>
                <a:latin typeface="メイリオ" panose="020B0604030504040204" pitchFamily="50" charset="-128"/>
                <a:ea typeface="メイリオ" panose="020B0604030504040204" pitchFamily="50" charset="-128"/>
              </a:rPr>
              <a:t>３ 四「文章の構成や展開について、根拠を明確にして考えることができるかどうかをみる」問題</a:t>
            </a:r>
          </a:p>
          <a:p>
            <a:endParaRPr lang="en-US" altLang="ja-JP" sz="2200" b="1" dirty="0">
              <a:solidFill>
                <a:srgbClr val="FF0000"/>
              </a:solidFill>
              <a:latin typeface="メイリオ" panose="020B0604030504040204" pitchFamily="50" charset="-128"/>
              <a:ea typeface="メイリオ" panose="020B0604030504040204" pitchFamily="50" charset="-128"/>
            </a:endParaRPr>
          </a:p>
          <a:p>
            <a:r>
              <a:rPr lang="ja-JP" altLang="en-US" sz="2200" b="1" dirty="0">
                <a:solidFill>
                  <a:srgbClr val="FF0000"/>
                </a:solidFill>
                <a:latin typeface="メイリオ" panose="020B0604030504040204" pitchFamily="50" charset="-128"/>
                <a:ea typeface="メイリオ" panose="020B0604030504040204" pitchFamily="50" charset="-128"/>
              </a:rPr>
              <a:t>「読むこと」において、構成や展開について、自分なりの意味付けをさせた上で根拠を明確にして説明させていますか。</a:t>
            </a:r>
            <a:endParaRPr lang="en-US" altLang="ja-JP" sz="2200" b="1" dirty="0">
              <a:solidFill>
                <a:srgbClr val="FF0000"/>
              </a:solidFill>
              <a:latin typeface="メイリオ" panose="020B0604030504040204" pitchFamily="50" charset="-128"/>
              <a:ea typeface="メイリオ" panose="020B0604030504040204" pitchFamily="50" charset="-128"/>
            </a:endParaRPr>
          </a:p>
          <a:p>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a:t>
            </a:r>
            <a:r>
              <a:rPr lang="ja-JP" altLang="en-US" sz="1600" b="1" dirty="0">
                <a:solidFill>
                  <a:srgbClr val="0070C0"/>
                </a:solidFill>
                <a:latin typeface="メイリオ" panose="020B0604030504040204" pitchFamily="50" charset="-128"/>
                <a:ea typeface="メイリオ" panose="020B0604030504040204" pitchFamily="50" charset="-128"/>
              </a:rPr>
              <a:t>「授業改善のヒント」では、「読むこと」の指導を行う際、課題に対して自分の考えと考えを支える根拠となる部分が、適切につながっているかを吟味する場面を取り上げています。</a:t>
            </a:r>
          </a:p>
        </p:txBody>
      </p:sp>
      <p:sp>
        <p:nvSpPr>
          <p:cNvPr id="7" name="吹き出し: 角を丸めた四角形 6">
            <a:extLst>
              <a:ext uri="{FF2B5EF4-FFF2-40B4-BE49-F238E27FC236}">
                <a16:creationId xmlns:a16="http://schemas.microsoft.com/office/drawing/2014/main" id="{38284272-C22B-AAE4-3359-8DE451524A1C}"/>
              </a:ext>
            </a:extLst>
          </p:cNvPr>
          <p:cNvSpPr/>
          <p:nvPr/>
        </p:nvSpPr>
        <p:spPr>
          <a:xfrm>
            <a:off x="179512" y="692695"/>
            <a:ext cx="8064896" cy="2869733"/>
          </a:xfrm>
          <a:prstGeom prst="wedgeRoundRectCallout">
            <a:avLst>
              <a:gd name="adj1" fmla="val 52065"/>
              <a:gd name="adj2" fmla="val -1281"/>
              <a:gd name="adj3" fmla="val 16667"/>
            </a:avLst>
          </a:prstGeom>
        </p:spPr>
        <p:style>
          <a:lnRef idx="2">
            <a:schemeClr val="accent6"/>
          </a:lnRef>
          <a:fillRef idx="1">
            <a:schemeClr val="lt1"/>
          </a:fillRef>
          <a:effectRef idx="0">
            <a:schemeClr val="accent6"/>
          </a:effectRef>
          <a:fontRef idx="minor">
            <a:schemeClr val="dk1"/>
          </a:fontRef>
        </p:style>
        <p:txBody>
          <a:bodyPr lIns="36000" rIns="36000" rtlCol="0" anchor="ctr"/>
          <a:lstStyle/>
          <a:p>
            <a:r>
              <a:rPr lang="en-US" altLang="ja-JP" b="1" dirty="0">
                <a:solidFill>
                  <a:schemeClr val="tx1"/>
                </a:solidFill>
                <a:latin typeface="メイリオ" panose="020B0604030504040204" pitchFamily="50" charset="-128"/>
                <a:ea typeface="メイリオ" panose="020B0604030504040204" pitchFamily="50" charset="-128"/>
              </a:rPr>
              <a:t>〔</a:t>
            </a:r>
            <a:r>
              <a:rPr lang="ja-JP" altLang="en-US" b="1" dirty="0">
                <a:solidFill>
                  <a:schemeClr val="tx1"/>
                </a:solidFill>
                <a:latin typeface="メイリオ" panose="020B0604030504040204" pitchFamily="50" charset="-128"/>
                <a:ea typeface="メイリオ" panose="020B0604030504040204" pitchFamily="50" charset="-128"/>
              </a:rPr>
              <a:t>知識及び技能</a:t>
            </a:r>
            <a:r>
              <a:rPr lang="en-US" altLang="ja-JP" b="1" dirty="0">
                <a:solidFill>
                  <a:schemeClr val="tx1"/>
                </a:solidFill>
                <a:latin typeface="メイリオ" panose="020B0604030504040204" pitchFamily="50" charset="-128"/>
                <a:ea typeface="メイリオ" panose="020B0604030504040204" pitchFamily="50" charset="-128"/>
              </a:rPr>
              <a:t>〕</a:t>
            </a:r>
            <a:r>
              <a:rPr lang="ja-JP" altLang="en-US" b="1" dirty="0">
                <a:solidFill>
                  <a:schemeClr val="tx1"/>
                </a:solidFill>
                <a:latin typeface="メイリオ" panose="020B0604030504040204" pitchFamily="50" charset="-128"/>
                <a:ea typeface="メイリオ" panose="020B0604030504040204" pitchFamily="50" charset="-128"/>
              </a:rPr>
              <a:t>３ 三「事象や行為を表す語句について理解しているかどうかをみる」問題</a:t>
            </a:r>
            <a:endParaRPr lang="en-US" altLang="ja-JP" b="1" dirty="0">
              <a:solidFill>
                <a:schemeClr val="tx1"/>
              </a:solidFill>
              <a:latin typeface="メイリオ" panose="020B0604030504040204" pitchFamily="50" charset="-128"/>
              <a:ea typeface="メイリオ" panose="020B0604030504040204" pitchFamily="50" charset="-128"/>
            </a:endParaRPr>
          </a:p>
          <a:p>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2200" b="1" dirty="0">
                <a:solidFill>
                  <a:srgbClr val="FF0000"/>
                </a:solidFill>
                <a:latin typeface="メイリオ" panose="020B0604030504040204" pitchFamily="50" charset="-128"/>
                <a:ea typeface="メイリオ" panose="020B0604030504040204" pitchFamily="50" charset="-128"/>
              </a:rPr>
              <a:t>「語彙」の事項を取り上げて指導する際、語句の意味調べに終始していませんか。</a:t>
            </a:r>
          </a:p>
          <a:p>
            <a:r>
              <a:rPr lang="ja-JP" altLang="en-US" sz="1600" dirty="0">
                <a:solidFill>
                  <a:schemeClr val="tx1"/>
                </a:solidFill>
                <a:latin typeface="メイリオ" panose="020B0604030504040204" pitchFamily="50" charset="-128"/>
                <a:ea typeface="メイリオ" panose="020B0604030504040204" pitchFamily="50" charset="-128"/>
              </a:rPr>
              <a:t>　</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b="1" dirty="0">
                <a:solidFill>
                  <a:schemeClr val="tx1"/>
                </a:solidFill>
                <a:latin typeface="メイリオ" panose="020B0604030504040204" pitchFamily="50" charset="-128"/>
                <a:ea typeface="メイリオ" panose="020B0604030504040204" pitchFamily="50" charset="-128"/>
              </a:rPr>
              <a:t>　</a:t>
            </a:r>
            <a:r>
              <a:rPr lang="ja-JP" altLang="en-US" sz="1600" b="1" dirty="0">
                <a:solidFill>
                  <a:srgbClr val="0070C0"/>
                </a:solidFill>
                <a:latin typeface="メイリオ" panose="020B0604030504040204" pitchFamily="50" charset="-128"/>
                <a:ea typeface="メイリオ" panose="020B0604030504040204" pitchFamily="50" charset="-128"/>
              </a:rPr>
              <a:t>「授業改善のヒント」では、語彙の指導を行う際、個別の語句を関連付け、「語句のまとまり」として「語彙」に関する概念的な理解を促すような場面を取り上げています。</a:t>
            </a:r>
            <a:endParaRPr lang="en-US" altLang="ja-JP" sz="1600" b="1" dirty="0">
              <a:solidFill>
                <a:srgbClr val="0070C0"/>
              </a:solidFill>
              <a:latin typeface="メイリオ" panose="020B0604030504040204" pitchFamily="50" charset="-128"/>
              <a:ea typeface="メイリオ" panose="020B0604030504040204" pitchFamily="50" charset="-128"/>
            </a:endParaRPr>
          </a:p>
        </p:txBody>
      </p:sp>
      <p:sp>
        <p:nvSpPr>
          <p:cNvPr id="5" name="正方形/長方形 4">
            <a:extLst>
              <a:ext uri="{FF2B5EF4-FFF2-40B4-BE49-F238E27FC236}">
                <a16:creationId xmlns:a16="http://schemas.microsoft.com/office/drawing/2014/main" id="{3BCFC2CF-0686-BAE3-8371-17208CD58BDC}"/>
              </a:ext>
            </a:extLst>
          </p:cNvPr>
          <p:cNvSpPr/>
          <p:nvPr/>
        </p:nvSpPr>
        <p:spPr>
          <a:xfrm>
            <a:off x="2173964" y="900931"/>
            <a:ext cx="243773" cy="242856"/>
          </a:xfrm>
          <a:prstGeom prst="rect">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4B56A966-46F8-D1BA-9A8C-0C13A805A3C7}"/>
              </a:ext>
            </a:extLst>
          </p:cNvPr>
          <p:cNvSpPr/>
          <p:nvPr/>
        </p:nvSpPr>
        <p:spPr>
          <a:xfrm>
            <a:off x="3700647" y="3919611"/>
            <a:ext cx="243773" cy="242856"/>
          </a:xfrm>
          <a:prstGeom prst="rect">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9503742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txBox="1">
            <a:spLocks/>
          </p:cNvSpPr>
          <p:nvPr/>
        </p:nvSpPr>
        <p:spPr>
          <a:xfrm>
            <a:off x="107504" y="32762"/>
            <a:ext cx="8928992" cy="646184"/>
          </a:xfrm>
          <a:prstGeom prst="rect">
            <a:avLst/>
          </a:prstGeom>
          <a:solidFill>
            <a:srgbClr val="002060"/>
          </a:solidFill>
        </p:spPr>
        <p:txBody>
          <a:bodyPr vert="horz" wrap="square" lIns="91440" tIns="144000" rIns="91440" bIns="45720"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28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国語　３ 三　第１学年</a:t>
            </a:r>
            <a:r>
              <a:rPr lang="en-US" altLang="ja-JP" sz="28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8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知識及び技能</a:t>
            </a:r>
            <a:r>
              <a:rPr lang="en-US" altLang="ja-JP" sz="28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8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（１）ウ</a:t>
            </a:r>
          </a:p>
        </p:txBody>
      </p:sp>
      <p:sp>
        <p:nvSpPr>
          <p:cNvPr id="5" name="テキスト ボックス 4"/>
          <p:cNvSpPr txBox="1"/>
          <p:nvPr/>
        </p:nvSpPr>
        <p:spPr>
          <a:xfrm>
            <a:off x="-16973" y="776898"/>
            <a:ext cx="9161482" cy="400110"/>
          </a:xfrm>
          <a:prstGeom prst="rect">
            <a:avLst/>
          </a:prstGeom>
          <a:noFill/>
        </p:spPr>
        <p:txBody>
          <a:bodyPr wrap="none" rtlCol="0">
            <a:spAutoFit/>
          </a:bodyPr>
          <a:lstStyle/>
          <a:p>
            <a:r>
              <a:rPr kumimoji="1" lang="en-US" altLang="ja-JP" sz="2000" b="1" dirty="0">
                <a:latin typeface="メイリオ" panose="020B0604030504040204" pitchFamily="50" charset="-128"/>
                <a:ea typeface="メイリオ" panose="020B0604030504040204" pitchFamily="50" charset="-128"/>
              </a:rPr>
              <a:t>【</a:t>
            </a:r>
            <a:r>
              <a:rPr kumimoji="1" lang="ja-JP" altLang="en-US" sz="2000" b="1" dirty="0">
                <a:latin typeface="メイリオ" panose="020B0604030504040204" pitchFamily="50" charset="-128"/>
                <a:ea typeface="メイリオ" panose="020B0604030504040204" pitchFamily="50" charset="-128"/>
              </a:rPr>
              <a:t>出題の趣旨</a:t>
            </a:r>
            <a:r>
              <a:rPr kumimoji="1" lang="en-US" altLang="ja-JP" sz="2000" b="1" dirty="0">
                <a:latin typeface="メイリオ" panose="020B0604030504040204" pitchFamily="50" charset="-128"/>
                <a:ea typeface="メイリオ" panose="020B0604030504040204" pitchFamily="50" charset="-128"/>
              </a:rPr>
              <a:t>】</a:t>
            </a:r>
            <a:r>
              <a:rPr lang="ja-JP" altLang="en-US" sz="2000" b="1" dirty="0">
                <a:latin typeface="メイリオ" panose="020B0604030504040204" pitchFamily="50" charset="-128"/>
                <a:ea typeface="メイリオ" panose="020B0604030504040204" pitchFamily="50" charset="-128"/>
              </a:rPr>
              <a:t>事象や行為を表す語句について理解しているかどうかをみる。</a:t>
            </a:r>
            <a:endParaRPr kumimoji="1" lang="ja-JP" altLang="en-US" sz="2000" b="1" dirty="0">
              <a:latin typeface="メイリオ" panose="020B0604030504040204" pitchFamily="50" charset="-128"/>
              <a:ea typeface="メイリオ" panose="020B0604030504040204" pitchFamily="50" charset="-128"/>
            </a:endParaRPr>
          </a:p>
        </p:txBody>
      </p:sp>
      <p:sp>
        <p:nvSpPr>
          <p:cNvPr id="12" name="角丸四角形 7">
            <a:extLst>
              <a:ext uri="{FF2B5EF4-FFF2-40B4-BE49-F238E27FC236}">
                <a16:creationId xmlns:a16="http://schemas.microsoft.com/office/drawing/2014/main" id="{0836D8C7-8DCC-1E5F-6CFC-342D79D23890}"/>
              </a:ext>
            </a:extLst>
          </p:cNvPr>
          <p:cNvSpPr/>
          <p:nvPr/>
        </p:nvSpPr>
        <p:spPr>
          <a:xfrm>
            <a:off x="521548" y="5429991"/>
            <a:ext cx="2592288" cy="1214814"/>
          </a:xfrm>
          <a:prstGeom prst="roundRect">
            <a:avLst>
              <a:gd name="adj" fmla="val 7999"/>
            </a:avLst>
          </a:prstGeom>
          <a:solidFill>
            <a:schemeClr val="accent6">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r>
              <a:rPr lang="ja-JP" altLang="en-US" sz="2400" dirty="0">
                <a:solidFill>
                  <a:srgbClr val="000000"/>
                </a:solidFill>
                <a:latin typeface="メイリオ" panose="020B0604030504040204" pitchFamily="50" charset="-128"/>
                <a:ea typeface="メイリオ" panose="020B0604030504040204" pitchFamily="50" charset="-128"/>
              </a:rPr>
              <a:t>広島県　</a:t>
            </a:r>
            <a:r>
              <a:rPr lang="en-US" altLang="ja-JP" sz="2400" dirty="0">
                <a:solidFill>
                  <a:schemeClr val="tx1"/>
                </a:solidFill>
                <a:latin typeface="メイリオ" panose="020B0604030504040204" pitchFamily="50" charset="-128"/>
                <a:ea typeface="メイリオ" panose="020B0604030504040204" pitchFamily="50" charset="-128"/>
              </a:rPr>
              <a:t>62.0</a:t>
            </a:r>
            <a:r>
              <a:rPr lang="ja-JP" altLang="en-US" sz="2400" dirty="0">
                <a:solidFill>
                  <a:schemeClr val="tx1"/>
                </a:solidFill>
                <a:latin typeface="メイリオ" panose="020B0604030504040204" pitchFamily="50" charset="-128"/>
                <a:ea typeface="メイリオ" panose="020B0604030504040204" pitchFamily="50" charset="-128"/>
              </a:rPr>
              <a:t>％</a:t>
            </a:r>
            <a:endParaRPr lang="en-US" altLang="ja-JP" sz="2400" dirty="0">
              <a:solidFill>
                <a:schemeClr val="tx1"/>
              </a:solidFill>
              <a:latin typeface="メイリオ" panose="020B0604030504040204" pitchFamily="50" charset="-128"/>
              <a:ea typeface="メイリオ" panose="020B0604030504040204" pitchFamily="50" charset="-128"/>
            </a:endParaRPr>
          </a:p>
          <a:p>
            <a:r>
              <a:rPr lang="ja-JP" altLang="en-US" sz="2400" dirty="0">
                <a:solidFill>
                  <a:schemeClr val="tx1"/>
                </a:solidFill>
                <a:latin typeface="メイリオ" panose="020B0604030504040204" pitchFamily="50" charset="-128"/>
                <a:ea typeface="メイリオ" panose="020B0604030504040204" pitchFamily="50" charset="-128"/>
              </a:rPr>
              <a:t>全　国　</a:t>
            </a:r>
            <a:r>
              <a:rPr lang="en-US" altLang="ja-JP" sz="2400" dirty="0">
                <a:solidFill>
                  <a:schemeClr val="tx1"/>
                </a:solidFill>
                <a:latin typeface="メイリオ" panose="020B0604030504040204" pitchFamily="50" charset="-128"/>
                <a:ea typeface="メイリオ" panose="020B0604030504040204" pitchFamily="50" charset="-128"/>
              </a:rPr>
              <a:t>61.0</a:t>
            </a:r>
            <a:r>
              <a:rPr lang="ja-JP" altLang="en-US" sz="2400" dirty="0">
                <a:solidFill>
                  <a:schemeClr val="tx1"/>
                </a:solidFill>
                <a:latin typeface="メイリオ" panose="020B0604030504040204" pitchFamily="50" charset="-128"/>
                <a:ea typeface="メイリオ" panose="020B0604030504040204" pitchFamily="50" charset="-128"/>
              </a:rPr>
              <a:t>％</a:t>
            </a:r>
            <a:endParaRPr lang="en-US" altLang="ja-JP" sz="2400" dirty="0">
              <a:solidFill>
                <a:schemeClr val="tx1"/>
              </a:solidFill>
              <a:latin typeface="メイリオ" panose="020B0604030504040204" pitchFamily="50" charset="-128"/>
              <a:ea typeface="メイリオ" panose="020B0604030504040204" pitchFamily="50" charset="-128"/>
            </a:endParaRPr>
          </a:p>
          <a:p>
            <a:r>
              <a:rPr kumimoji="1" lang="ja-JP" altLang="en-US" sz="2400" dirty="0">
                <a:solidFill>
                  <a:schemeClr val="tx1"/>
                </a:solidFill>
                <a:latin typeface="メイリオ" panose="020B0604030504040204" pitchFamily="50" charset="-128"/>
                <a:ea typeface="メイリオ" panose="020B0604030504040204" pitchFamily="50" charset="-128"/>
              </a:rPr>
              <a:t>　差　  </a:t>
            </a:r>
            <a:r>
              <a:rPr kumimoji="1" lang="ja-JP" altLang="en-US" sz="2400" b="1" dirty="0">
                <a:solidFill>
                  <a:srgbClr val="FF0000"/>
                </a:solidFill>
                <a:latin typeface="メイリオ" panose="020B0604030504040204" pitchFamily="50" charset="-128"/>
                <a:ea typeface="メイリオ" panose="020B0604030504040204" pitchFamily="50" charset="-128"/>
              </a:rPr>
              <a:t>＋</a:t>
            </a:r>
            <a:r>
              <a:rPr lang="ja-JP" altLang="en-US" sz="2400" b="1" dirty="0">
                <a:solidFill>
                  <a:srgbClr val="FF0000"/>
                </a:solidFill>
                <a:latin typeface="メイリオ" panose="020B0604030504040204" pitchFamily="50" charset="-128"/>
                <a:ea typeface="メイリオ" panose="020B0604030504040204" pitchFamily="50" charset="-128"/>
              </a:rPr>
              <a:t>１</a:t>
            </a:r>
            <a:r>
              <a:rPr lang="en-US" altLang="ja-JP" sz="2400" b="1" dirty="0">
                <a:solidFill>
                  <a:srgbClr val="FF0000"/>
                </a:solidFill>
                <a:latin typeface="メイリオ" panose="020B0604030504040204" pitchFamily="50" charset="-128"/>
                <a:ea typeface="メイリオ" panose="020B0604030504040204" pitchFamily="50" charset="-128"/>
              </a:rPr>
              <a:t>.0</a:t>
            </a:r>
            <a:r>
              <a:rPr kumimoji="1" lang="ja-JP" altLang="en-US" sz="2400" b="1" dirty="0">
                <a:solidFill>
                  <a:srgbClr val="FF0000"/>
                </a:solidFill>
                <a:latin typeface="メイリオ" panose="020B0604030504040204" pitchFamily="50" charset="-128"/>
                <a:ea typeface="メイリオ" panose="020B0604030504040204" pitchFamily="50" charset="-128"/>
              </a:rPr>
              <a:t>㌽</a:t>
            </a:r>
            <a:endParaRPr kumimoji="1" lang="ja-JP" altLang="en-US" sz="2400" b="1" dirty="0">
              <a:solidFill>
                <a:srgbClr val="FF0000"/>
              </a:solidFill>
            </a:endParaRPr>
          </a:p>
        </p:txBody>
      </p:sp>
      <p:sp>
        <p:nvSpPr>
          <p:cNvPr id="2" name="正方形/長方形 1">
            <a:extLst>
              <a:ext uri="{FF2B5EF4-FFF2-40B4-BE49-F238E27FC236}">
                <a16:creationId xmlns:a16="http://schemas.microsoft.com/office/drawing/2014/main" id="{7AC2F631-B13A-9B3B-38DF-FDE29F476194}"/>
              </a:ext>
            </a:extLst>
          </p:cNvPr>
          <p:cNvSpPr/>
          <p:nvPr/>
        </p:nvSpPr>
        <p:spPr>
          <a:xfrm>
            <a:off x="1642174" y="177586"/>
            <a:ext cx="351036" cy="371094"/>
          </a:xfrm>
          <a:prstGeom prst="rect">
            <a:avLst/>
          </a:prstGeom>
          <a:no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 name="図 3">
            <a:extLst>
              <a:ext uri="{FF2B5EF4-FFF2-40B4-BE49-F238E27FC236}">
                <a16:creationId xmlns:a16="http://schemas.microsoft.com/office/drawing/2014/main" id="{FBF23FA1-9649-C810-5CDE-778C29BEC63B}"/>
              </a:ext>
            </a:extLst>
          </p:cNvPr>
          <p:cNvPicPr>
            <a:picLocks noChangeAspect="1"/>
          </p:cNvPicPr>
          <p:nvPr/>
        </p:nvPicPr>
        <p:blipFill>
          <a:blip r:embed="rId3"/>
          <a:stretch>
            <a:fillRect/>
          </a:stretch>
        </p:blipFill>
        <p:spPr>
          <a:xfrm>
            <a:off x="8388424" y="1177006"/>
            <a:ext cx="558919" cy="5648232"/>
          </a:xfrm>
          <a:prstGeom prst="rect">
            <a:avLst/>
          </a:prstGeom>
        </p:spPr>
      </p:pic>
      <p:grpSp>
        <p:nvGrpSpPr>
          <p:cNvPr id="9" name="グループ化 8">
            <a:extLst>
              <a:ext uri="{FF2B5EF4-FFF2-40B4-BE49-F238E27FC236}">
                <a16:creationId xmlns:a16="http://schemas.microsoft.com/office/drawing/2014/main" id="{0955BD15-5EEB-B803-BAC8-E178892B0108}"/>
              </a:ext>
            </a:extLst>
          </p:cNvPr>
          <p:cNvGrpSpPr/>
          <p:nvPr/>
        </p:nvGrpSpPr>
        <p:grpSpPr>
          <a:xfrm>
            <a:off x="3126144" y="1405124"/>
            <a:ext cx="1445856" cy="5404856"/>
            <a:chOff x="6660232" y="1290918"/>
            <a:chExt cx="1445856" cy="5404856"/>
          </a:xfrm>
        </p:grpSpPr>
        <p:pic>
          <p:nvPicPr>
            <p:cNvPr id="8" name="図 7">
              <a:extLst>
                <a:ext uri="{FF2B5EF4-FFF2-40B4-BE49-F238E27FC236}">
                  <a16:creationId xmlns:a16="http://schemas.microsoft.com/office/drawing/2014/main" id="{3C745778-AF30-2173-37D9-A00364B177B7}"/>
                </a:ext>
              </a:extLst>
            </p:cNvPr>
            <p:cNvPicPr>
              <a:picLocks noChangeAspect="1"/>
            </p:cNvPicPr>
            <p:nvPr/>
          </p:nvPicPr>
          <p:blipFill>
            <a:blip r:embed="rId4"/>
            <a:stretch>
              <a:fillRect/>
            </a:stretch>
          </p:blipFill>
          <p:spPr>
            <a:xfrm>
              <a:off x="6660232" y="1290918"/>
              <a:ext cx="1445856" cy="5404856"/>
            </a:xfrm>
            <a:prstGeom prst="rect">
              <a:avLst/>
            </a:prstGeom>
          </p:spPr>
        </p:pic>
        <p:sp>
          <p:nvSpPr>
            <p:cNvPr id="3" name="楕円 2">
              <a:extLst>
                <a:ext uri="{FF2B5EF4-FFF2-40B4-BE49-F238E27FC236}">
                  <a16:creationId xmlns:a16="http://schemas.microsoft.com/office/drawing/2014/main" id="{EE8762AF-2D32-CB2B-4BCF-28C51C1C60C8}"/>
                </a:ext>
              </a:extLst>
            </p:cNvPr>
            <p:cNvSpPr/>
            <p:nvPr/>
          </p:nvSpPr>
          <p:spPr>
            <a:xfrm>
              <a:off x="6942042" y="1476857"/>
              <a:ext cx="216024" cy="216024"/>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0" name="グループ化 19">
            <a:extLst>
              <a:ext uri="{FF2B5EF4-FFF2-40B4-BE49-F238E27FC236}">
                <a16:creationId xmlns:a16="http://schemas.microsoft.com/office/drawing/2014/main" id="{43D4C843-306C-9BF6-C0C6-221BFF455735}"/>
              </a:ext>
            </a:extLst>
          </p:cNvPr>
          <p:cNvGrpSpPr/>
          <p:nvPr/>
        </p:nvGrpSpPr>
        <p:grpSpPr>
          <a:xfrm>
            <a:off x="4805364" y="1405124"/>
            <a:ext cx="3439044" cy="5120220"/>
            <a:chOff x="4805364" y="1405124"/>
            <a:chExt cx="3439044" cy="5120220"/>
          </a:xfrm>
        </p:grpSpPr>
        <p:grpSp>
          <p:nvGrpSpPr>
            <p:cNvPr id="15" name="グループ化 14">
              <a:extLst>
                <a:ext uri="{FF2B5EF4-FFF2-40B4-BE49-F238E27FC236}">
                  <a16:creationId xmlns:a16="http://schemas.microsoft.com/office/drawing/2014/main" id="{09598E8F-033F-9921-14F5-274A4E3D692E}"/>
                </a:ext>
              </a:extLst>
            </p:cNvPr>
            <p:cNvGrpSpPr/>
            <p:nvPr/>
          </p:nvGrpSpPr>
          <p:grpSpPr>
            <a:xfrm>
              <a:off x="4805364" y="1405124"/>
              <a:ext cx="3439044" cy="5120220"/>
              <a:chOff x="4805364" y="1405124"/>
              <a:chExt cx="3439044" cy="5120220"/>
            </a:xfrm>
          </p:grpSpPr>
          <p:sp>
            <p:nvSpPr>
              <p:cNvPr id="7" name="テキスト ボックス 6">
                <a:extLst>
                  <a:ext uri="{FF2B5EF4-FFF2-40B4-BE49-F238E27FC236}">
                    <a16:creationId xmlns:a16="http://schemas.microsoft.com/office/drawing/2014/main" id="{8EEACC87-5AC5-F328-17DC-EA351AA53956}"/>
                  </a:ext>
                </a:extLst>
              </p:cNvPr>
              <p:cNvSpPr txBox="1"/>
              <p:nvPr/>
            </p:nvSpPr>
            <p:spPr>
              <a:xfrm>
                <a:off x="4805364" y="1405124"/>
                <a:ext cx="3439044" cy="5120220"/>
              </a:xfrm>
              <a:prstGeom prst="rect">
                <a:avLst/>
              </a:prstGeom>
              <a:noFill/>
              <a:ln w="9525">
                <a:solidFill>
                  <a:schemeClr val="tx1"/>
                </a:solidFill>
              </a:ln>
            </p:spPr>
            <p:txBody>
              <a:bodyPr vert="eaVert" wrap="square" rtlCol="0">
                <a:noAutofit/>
              </a:bodyPr>
              <a:lstStyle/>
              <a:p>
                <a:endParaRPr kumimoji="1" lang="ja-JP" altLang="en-US" dirty="0"/>
              </a:p>
            </p:txBody>
          </p:sp>
          <p:pic>
            <p:nvPicPr>
              <p:cNvPr id="11" name="図 10">
                <a:extLst>
                  <a:ext uri="{FF2B5EF4-FFF2-40B4-BE49-F238E27FC236}">
                    <a16:creationId xmlns:a16="http://schemas.microsoft.com/office/drawing/2014/main" id="{AE47B7B3-8141-AC03-D4EA-9473AFD38283}"/>
                  </a:ext>
                </a:extLst>
              </p:cNvPr>
              <p:cNvPicPr>
                <a:picLocks noChangeAspect="1"/>
              </p:cNvPicPr>
              <p:nvPr/>
            </p:nvPicPr>
            <p:blipFill>
              <a:blip r:embed="rId5"/>
              <a:stretch>
                <a:fillRect/>
              </a:stretch>
            </p:blipFill>
            <p:spPr>
              <a:xfrm>
                <a:off x="7452320" y="2780928"/>
                <a:ext cx="285778" cy="1993803"/>
              </a:xfrm>
              <a:prstGeom prst="rect">
                <a:avLst/>
              </a:prstGeom>
            </p:spPr>
          </p:pic>
          <p:sp>
            <p:nvSpPr>
              <p:cNvPr id="14" name="正方形/長方形 13">
                <a:extLst>
                  <a:ext uri="{FF2B5EF4-FFF2-40B4-BE49-F238E27FC236}">
                    <a16:creationId xmlns:a16="http://schemas.microsoft.com/office/drawing/2014/main" id="{6F6FB232-70A6-61DC-BFF4-50B045E7E840}"/>
                  </a:ext>
                </a:extLst>
              </p:cNvPr>
              <p:cNvSpPr/>
              <p:nvPr/>
            </p:nvSpPr>
            <p:spPr>
              <a:xfrm>
                <a:off x="6444208" y="1844824"/>
                <a:ext cx="720080" cy="4392488"/>
              </a:xfrm>
              <a:prstGeom prst="rect">
                <a:avLst/>
              </a:prstGeom>
              <a:solidFill>
                <a:schemeClr val="bg1"/>
              </a:solidFill>
              <a:ln w="9525">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19" name="図 18">
              <a:extLst>
                <a:ext uri="{FF2B5EF4-FFF2-40B4-BE49-F238E27FC236}">
                  <a16:creationId xmlns:a16="http://schemas.microsoft.com/office/drawing/2014/main" id="{98EF1C5A-10D9-FAF1-1A02-0C27394DEA7B}"/>
                </a:ext>
              </a:extLst>
            </p:cNvPr>
            <p:cNvPicPr>
              <a:picLocks noChangeAspect="1"/>
            </p:cNvPicPr>
            <p:nvPr/>
          </p:nvPicPr>
          <p:blipFill>
            <a:blip r:embed="rId6"/>
            <a:stretch>
              <a:fillRect/>
            </a:stretch>
          </p:blipFill>
          <p:spPr>
            <a:xfrm>
              <a:off x="4936983" y="4709498"/>
              <a:ext cx="211081" cy="1705537"/>
            </a:xfrm>
            <a:prstGeom prst="rect">
              <a:avLst/>
            </a:prstGeom>
          </p:spPr>
        </p:pic>
      </p:grpSp>
      <p:pic>
        <p:nvPicPr>
          <p:cNvPr id="10" name="Picture 6" descr="女性教師のイラスト（職業）">
            <a:extLst>
              <a:ext uri="{FF2B5EF4-FFF2-40B4-BE49-F238E27FC236}">
                <a16:creationId xmlns:a16="http://schemas.microsoft.com/office/drawing/2014/main" id="{6FCC202B-9565-B4AC-2679-3F6A454BED36}"/>
              </a:ext>
            </a:extLst>
          </p:cNvPr>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a:stretch/>
        </p:blipFill>
        <p:spPr bwMode="auto">
          <a:xfrm>
            <a:off x="175512" y="4774731"/>
            <a:ext cx="674466" cy="595820"/>
          </a:xfrm>
          <a:prstGeom prst="rect">
            <a:avLst/>
          </a:prstGeom>
          <a:noFill/>
          <a:extLst>
            <a:ext uri="{909E8E84-426E-40DD-AFC4-6F175D3DCCD1}">
              <a14:hiddenFill xmlns:a14="http://schemas.microsoft.com/office/drawing/2010/main">
                <a:solidFill>
                  <a:srgbClr val="FFFFFF"/>
                </a:solidFill>
              </a14:hiddenFill>
            </a:ext>
          </a:extLst>
        </p:spPr>
      </p:pic>
      <p:sp>
        <p:nvSpPr>
          <p:cNvPr id="16" name="吹き出し: 角を丸めた四角形 15">
            <a:extLst>
              <a:ext uri="{FF2B5EF4-FFF2-40B4-BE49-F238E27FC236}">
                <a16:creationId xmlns:a16="http://schemas.microsoft.com/office/drawing/2014/main" id="{6639D6A7-CAA0-7788-3A99-0E653AA19607}"/>
              </a:ext>
            </a:extLst>
          </p:cNvPr>
          <p:cNvSpPr/>
          <p:nvPr/>
        </p:nvSpPr>
        <p:spPr>
          <a:xfrm>
            <a:off x="951555" y="1353998"/>
            <a:ext cx="2022925" cy="3987372"/>
          </a:xfrm>
          <a:prstGeom prst="wedgeRoundRectCallout">
            <a:avLst>
              <a:gd name="adj1" fmla="val -55990"/>
              <a:gd name="adj2" fmla="val 37745"/>
              <a:gd name="adj3" fmla="val 16667"/>
            </a:avLst>
          </a:prstGeom>
          <a:no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vert="eaVert" lIns="0" tIns="0" rIns="0" bIns="0" rtlCol="0" anchor="ctr"/>
          <a:lstStyle/>
          <a:p>
            <a:pPr>
              <a:lnSpc>
                <a:spcPct val="150000"/>
              </a:lnSpc>
            </a:pPr>
            <a:r>
              <a:rPr kumimoji="1" lang="ja-JP" altLang="en-US" sz="1600" b="1" dirty="0">
                <a:solidFill>
                  <a:schemeClr val="tx1"/>
                </a:solidFill>
                <a:latin typeface="メイリオ" panose="020B0604030504040204" pitchFamily="50" charset="-128"/>
                <a:ea typeface="メイリオ" panose="020B0604030504040204" pitchFamily="50" charset="-128"/>
              </a:rPr>
              <a:t>　事象や行為を表す語句の量を増やすだけでなく、話や文章の中で使いこなせる語句を増やすとともに、語句の意味や使い方に対する認識を深め、語感を磨き、語彙の質を高める指導ができていますか。</a:t>
            </a:r>
          </a:p>
        </p:txBody>
      </p:sp>
    </p:spTree>
    <p:extLst>
      <p:ext uri="{BB962C8B-B14F-4D97-AF65-F5344CB8AC3E}">
        <p14:creationId xmlns:p14="http://schemas.microsoft.com/office/powerpoint/2010/main" val="177675271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四角形: 角を丸くする 7">
            <a:extLst>
              <a:ext uri="{FF2B5EF4-FFF2-40B4-BE49-F238E27FC236}">
                <a16:creationId xmlns:a16="http://schemas.microsoft.com/office/drawing/2014/main" id="{15640F4F-8C3A-C10D-D16F-08278D201D69}"/>
              </a:ext>
            </a:extLst>
          </p:cNvPr>
          <p:cNvSpPr/>
          <p:nvPr/>
        </p:nvSpPr>
        <p:spPr>
          <a:xfrm>
            <a:off x="107504" y="4112413"/>
            <a:ext cx="1332147" cy="1304751"/>
          </a:xfrm>
          <a:prstGeom prst="roundRect">
            <a:avLst>
              <a:gd name="adj" fmla="val 9049"/>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en-US" altLang="ja-JP" sz="1200" b="1" dirty="0">
              <a:solidFill>
                <a:schemeClr val="tx2"/>
              </a:solidFill>
              <a:latin typeface="メイリオ" panose="020B0604030504040204" pitchFamily="50" charset="-128"/>
              <a:ea typeface="メイリオ" panose="020B0604030504040204" pitchFamily="50" charset="-128"/>
            </a:endParaRPr>
          </a:p>
          <a:p>
            <a:endParaRPr lang="en-US" altLang="ja-JP" sz="1200" b="1" dirty="0">
              <a:solidFill>
                <a:schemeClr val="tx2"/>
              </a:solidFill>
              <a:latin typeface="メイリオ" panose="020B0604030504040204" pitchFamily="50" charset="-128"/>
              <a:ea typeface="メイリオ" panose="020B0604030504040204" pitchFamily="50" charset="-128"/>
            </a:endParaRPr>
          </a:p>
          <a:p>
            <a:endParaRPr kumimoji="1" lang="en-US" altLang="ja-JP" sz="1600" b="1" dirty="0">
              <a:solidFill>
                <a:schemeClr val="tx2"/>
              </a:solidFill>
              <a:latin typeface="メイリオ" panose="020B0604030504040204" pitchFamily="50" charset="-128"/>
              <a:ea typeface="メイリオ" panose="020B0604030504040204" pitchFamily="50" charset="-128"/>
            </a:endParaRPr>
          </a:p>
          <a:p>
            <a:endParaRPr lang="en-US" altLang="ja-JP" sz="1600" b="1" dirty="0">
              <a:solidFill>
                <a:schemeClr val="tx2"/>
              </a:solidFill>
              <a:latin typeface="メイリオ" panose="020B0604030504040204" pitchFamily="50" charset="-128"/>
              <a:ea typeface="メイリオ" panose="020B0604030504040204" pitchFamily="50" charset="-128"/>
            </a:endParaRPr>
          </a:p>
          <a:p>
            <a:endParaRPr kumimoji="1" lang="en-US" altLang="ja-JP" sz="1600" b="1" dirty="0">
              <a:solidFill>
                <a:schemeClr val="tx2"/>
              </a:solidFill>
              <a:latin typeface="メイリオ" panose="020B0604030504040204" pitchFamily="50" charset="-128"/>
              <a:ea typeface="メイリオ" panose="020B0604030504040204" pitchFamily="50" charset="-128"/>
            </a:endParaRPr>
          </a:p>
          <a:p>
            <a:pPr algn="ctr"/>
            <a:r>
              <a:rPr lang="ja-JP" altLang="en-US" sz="3200" b="1" dirty="0">
                <a:solidFill>
                  <a:schemeClr val="tx2"/>
                </a:solidFill>
                <a:latin typeface="メイリオ" panose="020B0604030504040204" pitchFamily="50" charset="-128"/>
                <a:ea typeface="メイリオ" panose="020B0604030504040204" pitchFamily="50" charset="-128"/>
              </a:rPr>
              <a:t>４</a:t>
            </a:r>
            <a:endParaRPr lang="en-US" altLang="ja-JP" sz="3200" b="1" dirty="0">
              <a:solidFill>
                <a:schemeClr val="tx2"/>
              </a:solidFill>
              <a:latin typeface="メイリオ" panose="020B0604030504040204" pitchFamily="50" charset="-128"/>
              <a:ea typeface="メイリオ" panose="020B0604030504040204" pitchFamily="50" charset="-128"/>
            </a:endParaRPr>
          </a:p>
          <a:p>
            <a:endParaRPr kumimoji="1" lang="en-US" altLang="ja-JP" sz="1200" b="1" dirty="0">
              <a:solidFill>
                <a:schemeClr val="tx2"/>
              </a:solidFill>
              <a:latin typeface="メイリオ" panose="020B0604030504040204" pitchFamily="50" charset="-128"/>
              <a:ea typeface="メイリオ" panose="020B0604030504040204" pitchFamily="50" charset="-128"/>
            </a:endParaRPr>
          </a:p>
          <a:p>
            <a:endParaRPr kumimoji="1" lang="en-US" altLang="ja-JP" sz="1200" b="1" dirty="0">
              <a:solidFill>
                <a:schemeClr val="tx2"/>
              </a:solidFill>
              <a:latin typeface="メイリオ" panose="020B0604030504040204" pitchFamily="50" charset="-128"/>
              <a:ea typeface="メイリオ" panose="020B0604030504040204" pitchFamily="50" charset="-128"/>
            </a:endParaRPr>
          </a:p>
        </p:txBody>
      </p:sp>
      <p:graphicFrame>
        <p:nvGraphicFramePr>
          <p:cNvPr id="7" name="表 6">
            <a:extLst>
              <a:ext uri="{FF2B5EF4-FFF2-40B4-BE49-F238E27FC236}">
                <a16:creationId xmlns:a16="http://schemas.microsoft.com/office/drawing/2014/main" id="{B58AABE6-F214-64C5-DA38-D7B0C409A0BB}"/>
              </a:ext>
            </a:extLst>
          </p:cNvPr>
          <p:cNvGraphicFramePr>
            <a:graphicFrameLocks noGrp="1"/>
          </p:cNvGraphicFramePr>
          <p:nvPr>
            <p:extLst>
              <p:ext uri="{D42A27DB-BD31-4B8C-83A1-F6EECF244321}">
                <p14:modId xmlns:p14="http://schemas.microsoft.com/office/powerpoint/2010/main" val="3492104967"/>
              </p:ext>
            </p:extLst>
          </p:nvPr>
        </p:nvGraphicFramePr>
        <p:xfrm>
          <a:off x="143507" y="1131895"/>
          <a:ext cx="8892991" cy="2858902"/>
        </p:xfrm>
        <a:graphic>
          <a:graphicData uri="http://schemas.openxmlformats.org/drawingml/2006/table">
            <a:tbl>
              <a:tblPr firstRow="1" bandRow="1">
                <a:tableStyleId>{5940675A-B579-460E-94D1-54222C63F5DA}</a:tableStyleId>
              </a:tblPr>
              <a:tblGrid>
                <a:gridCol w="396044">
                  <a:extLst>
                    <a:ext uri="{9D8B030D-6E8A-4147-A177-3AD203B41FA5}">
                      <a16:colId xmlns:a16="http://schemas.microsoft.com/office/drawing/2014/main" val="497881674"/>
                    </a:ext>
                  </a:extLst>
                </a:gridCol>
                <a:gridCol w="5328592">
                  <a:extLst>
                    <a:ext uri="{9D8B030D-6E8A-4147-A177-3AD203B41FA5}">
                      <a16:colId xmlns:a16="http://schemas.microsoft.com/office/drawing/2014/main" val="3061564528"/>
                    </a:ext>
                  </a:extLst>
                </a:gridCol>
                <a:gridCol w="633671">
                  <a:extLst>
                    <a:ext uri="{9D8B030D-6E8A-4147-A177-3AD203B41FA5}">
                      <a16:colId xmlns:a16="http://schemas.microsoft.com/office/drawing/2014/main" val="3024050227"/>
                    </a:ext>
                  </a:extLst>
                </a:gridCol>
                <a:gridCol w="633671">
                  <a:extLst>
                    <a:ext uri="{9D8B030D-6E8A-4147-A177-3AD203B41FA5}">
                      <a16:colId xmlns:a16="http://schemas.microsoft.com/office/drawing/2014/main" val="3508318739"/>
                    </a:ext>
                  </a:extLst>
                </a:gridCol>
                <a:gridCol w="633671">
                  <a:extLst>
                    <a:ext uri="{9D8B030D-6E8A-4147-A177-3AD203B41FA5}">
                      <a16:colId xmlns:a16="http://schemas.microsoft.com/office/drawing/2014/main" val="2557356096"/>
                    </a:ext>
                  </a:extLst>
                </a:gridCol>
                <a:gridCol w="633671">
                  <a:extLst>
                    <a:ext uri="{9D8B030D-6E8A-4147-A177-3AD203B41FA5}">
                      <a16:colId xmlns:a16="http://schemas.microsoft.com/office/drawing/2014/main" val="193483412"/>
                    </a:ext>
                  </a:extLst>
                </a:gridCol>
                <a:gridCol w="633671">
                  <a:extLst>
                    <a:ext uri="{9D8B030D-6E8A-4147-A177-3AD203B41FA5}">
                      <a16:colId xmlns:a16="http://schemas.microsoft.com/office/drawing/2014/main" val="345310821"/>
                    </a:ext>
                  </a:extLst>
                </a:gridCol>
              </a:tblGrid>
              <a:tr h="1030102">
                <a:tc gridSpan="2">
                  <a:txBody>
                    <a:bodyPr/>
                    <a:lstStyle/>
                    <a:p>
                      <a:r>
                        <a:rPr kumimoji="1" lang="ja-JP" altLang="en-US" sz="1400" dirty="0"/>
                        <a:t>　　　　　　</a:t>
                      </a:r>
                    </a:p>
                  </a:txBody>
                  <a:tcPr/>
                </a:tc>
                <a:tc hMerge="1">
                  <a:txBody>
                    <a:bodyPr/>
                    <a:lstStyle/>
                    <a:p>
                      <a:endParaRPr kumimoji="1" lang="ja-JP" altLang="en-US"/>
                    </a:p>
                  </a:txBody>
                  <a:tcP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正　答</a:t>
                      </a:r>
                    </a:p>
                  </a:txBody>
                  <a:tcPr vert="eaVert" anchor="ct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全国（％）</a:t>
                      </a:r>
                    </a:p>
                  </a:txBody>
                  <a:tcPr vert="eaVert" anchor="ct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県（％）</a:t>
                      </a:r>
                    </a:p>
                  </a:txBody>
                  <a:tcPr vert="eaVert" anchor="ct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自校（％）</a:t>
                      </a:r>
                    </a:p>
                  </a:txBody>
                  <a:tcPr vert="eaVert" anchor="ct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自校（人）</a:t>
                      </a:r>
                    </a:p>
                  </a:txBody>
                  <a:tcPr vert="eaVert" anchor="ctr"/>
                </a:tc>
                <a:extLst>
                  <a:ext uri="{0D108BD9-81ED-4DB2-BD59-A6C34878D82A}">
                    <a16:rowId xmlns:a16="http://schemas.microsoft.com/office/drawing/2014/main" val="620879162"/>
                  </a:ext>
                </a:extLst>
              </a:tr>
              <a:tr h="211177">
                <a:tc>
                  <a:txBody>
                    <a:bodyPr/>
                    <a:lstStyle/>
                    <a:p>
                      <a:pPr algn="ctr"/>
                      <a:r>
                        <a:rPr kumimoji="1" lang="ja-JP" altLang="en-US" sz="1400" dirty="0"/>
                        <a:t>１</a:t>
                      </a:r>
                    </a:p>
                  </a:txBody>
                  <a:tcPr anchor="ctr">
                    <a:solidFill>
                      <a:schemeClr val="accent6">
                        <a:lumMod val="20000"/>
                        <a:lumOff val="80000"/>
                      </a:schemeClr>
                    </a:solidFill>
                  </a:tcPr>
                </a:tc>
                <a:tc>
                  <a:txBody>
                    <a:bodyPr/>
                    <a:lstStyle/>
                    <a:p>
                      <a:pPr algn="just"/>
                      <a:r>
                        <a:rPr kumimoji="1" lang="ja-JP" altLang="en-US" sz="1400" dirty="0"/>
                        <a:t>１　と解答しているもの</a:t>
                      </a:r>
                    </a:p>
                  </a:txBody>
                  <a:tcPr>
                    <a:solidFill>
                      <a:schemeClr val="accent6">
                        <a:lumMod val="20000"/>
                        <a:lumOff val="80000"/>
                      </a:schemeClr>
                    </a:solidFill>
                  </a:tcPr>
                </a:tc>
                <a:tc>
                  <a:txBody>
                    <a:bodyPr/>
                    <a:lstStyle/>
                    <a:p>
                      <a:pPr algn="ctr"/>
                      <a:endParaRPr kumimoji="1" lang="ja-JP" altLang="en-US" sz="1400" dirty="0"/>
                    </a:p>
                  </a:txBody>
                  <a:tcPr anchor="ctr">
                    <a:solidFill>
                      <a:schemeClr val="accent6">
                        <a:lumMod val="20000"/>
                        <a:lumOff val="80000"/>
                      </a:schemeClr>
                    </a:solidFill>
                  </a:tcPr>
                </a:tc>
                <a:tc>
                  <a:txBody>
                    <a:bodyPr/>
                    <a:lstStyle/>
                    <a:p>
                      <a:pPr marL="0" indent="0" algn="r"/>
                      <a:r>
                        <a:rPr kumimoji="1" lang="en-US" altLang="ja-JP" sz="1400" b="1" dirty="0">
                          <a:solidFill>
                            <a:schemeClr val="tx1"/>
                          </a:solidFill>
                        </a:rPr>
                        <a:t>3.7</a:t>
                      </a:r>
                      <a:endParaRPr kumimoji="1" lang="ja-JP" altLang="en-US" sz="1400" b="1" dirty="0">
                        <a:solidFill>
                          <a:schemeClr val="tx1"/>
                        </a:solidFill>
                      </a:endParaRPr>
                    </a:p>
                  </a:txBody>
                  <a:tcPr anchor="ctr">
                    <a:solidFill>
                      <a:schemeClr val="accent6">
                        <a:lumMod val="20000"/>
                        <a:lumOff val="80000"/>
                      </a:schemeClr>
                    </a:solidFill>
                  </a:tcPr>
                </a:tc>
                <a:tc>
                  <a:txBody>
                    <a:bodyPr/>
                    <a:lstStyle/>
                    <a:p>
                      <a:pPr marL="0" indent="0" algn="r"/>
                      <a:r>
                        <a:rPr kumimoji="1" lang="en-US" altLang="ja-JP" sz="1400" b="1" dirty="0">
                          <a:solidFill>
                            <a:schemeClr val="tx1"/>
                          </a:solidFill>
                        </a:rPr>
                        <a:t>3.7</a:t>
                      </a:r>
                      <a:endParaRPr kumimoji="1" lang="ja-JP" altLang="en-US" sz="1400" b="1" dirty="0">
                        <a:solidFill>
                          <a:schemeClr val="tx1"/>
                        </a:solidFill>
                      </a:endParaRPr>
                    </a:p>
                  </a:txBody>
                  <a:tcPr anchor="ctr">
                    <a:solidFill>
                      <a:schemeClr val="accent6">
                        <a:lumMod val="20000"/>
                        <a:lumOff val="80000"/>
                      </a:schemeClr>
                    </a:solidFill>
                  </a:tcPr>
                </a:tc>
                <a:tc>
                  <a:txBody>
                    <a:bodyPr/>
                    <a:lstStyle/>
                    <a:p>
                      <a:pPr algn="ctr"/>
                      <a:endParaRPr kumimoji="1" lang="ja-JP" altLang="en-US" sz="1400" dirty="0"/>
                    </a:p>
                  </a:txBody>
                  <a:tcPr anchor="ctr">
                    <a:solidFill>
                      <a:schemeClr val="accent6">
                        <a:lumMod val="20000"/>
                        <a:lumOff val="80000"/>
                      </a:schemeClr>
                    </a:solidFill>
                  </a:tcPr>
                </a:tc>
                <a:tc>
                  <a:txBody>
                    <a:bodyPr/>
                    <a:lstStyle/>
                    <a:p>
                      <a:pPr algn="ctr"/>
                      <a:endParaRPr kumimoji="1" lang="ja-JP" altLang="en-US" sz="1400" dirty="0"/>
                    </a:p>
                  </a:txBody>
                  <a:tcPr anchor="ctr">
                    <a:solidFill>
                      <a:schemeClr val="accent6">
                        <a:lumMod val="20000"/>
                        <a:lumOff val="80000"/>
                      </a:schemeClr>
                    </a:solidFill>
                  </a:tcPr>
                </a:tc>
                <a:extLst>
                  <a:ext uri="{0D108BD9-81ED-4DB2-BD59-A6C34878D82A}">
                    <a16:rowId xmlns:a16="http://schemas.microsoft.com/office/drawing/2014/main" val="8223435"/>
                  </a:ext>
                </a:extLst>
              </a:tr>
              <a:tr h="211177">
                <a:tc>
                  <a:txBody>
                    <a:bodyPr/>
                    <a:lstStyle/>
                    <a:p>
                      <a:pPr marL="0" indent="0" algn="ctr"/>
                      <a:r>
                        <a:rPr kumimoji="1" lang="ja-JP" altLang="en-US" sz="1400" dirty="0"/>
                        <a:t>２</a:t>
                      </a:r>
                    </a:p>
                  </a:txBody>
                  <a:tcPr anchor="ctr"/>
                </a:tc>
                <a:tc>
                  <a:txBody>
                    <a:bodyPr/>
                    <a:lstStyle/>
                    <a:p>
                      <a:pPr algn="just"/>
                      <a:r>
                        <a:rPr kumimoji="1" lang="ja-JP" altLang="en-US" sz="1400" dirty="0"/>
                        <a:t>２　と解答しているもの</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1" dirty="0">
                          <a:solidFill>
                            <a:schemeClr val="tx1"/>
                          </a:solidFill>
                        </a:rPr>
                        <a:t>8.7</a:t>
                      </a:r>
                      <a:endParaRPr kumimoji="1" lang="ja-JP" altLang="en-US" sz="1400" b="1" dirty="0">
                        <a:solidFill>
                          <a:schemeClr val="tx1"/>
                        </a:solidFill>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1" dirty="0">
                          <a:solidFill>
                            <a:schemeClr val="tx1"/>
                          </a:solidFill>
                        </a:rPr>
                        <a:t>8.6</a:t>
                      </a:r>
                      <a:endParaRPr kumimoji="1" lang="ja-JP" altLang="en-US" sz="1400" b="1" dirty="0">
                        <a:solidFill>
                          <a:schemeClr val="tx1"/>
                        </a:solidFill>
                      </a:endParaRPr>
                    </a:p>
                  </a:txBody>
                  <a:tcPr anchor="ctr"/>
                </a:tc>
                <a:tc>
                  <a:txBody>
                    <a:bodyPr/>
                    <a:lstStyle/>
                    <a:p>
                      <a:pPr algn="ctr"/>
                      <a:endParaRPr kumimoji="1" lang="ja-JP" altLang="en-US" sz="1400" dirty="0"/>
                    </a:p>
                  </a:txBody>
                  <a:tcPr anchor="ctr"/>
                </a:tc>
                <a:tc>
                  <a:txBody>
                    <a:bodyPr/>
                    <a:lstStyle/>
                    <a:p>
                      <a:pPr algn="ctr"/>
                      <a:endParaRPr kumimoji="1" lang="ja-JP" altLang="en-US" sz="1400" dirty="0"/>
                    </a:p>
                  </a:txBody>
                  <a:tcPr anchor="ctr"/>
                </a:tc>
                <a:extLst>
                  <a:ext uri="{0D108BD9-81ED-4DB2-BD59-A6C34878D82A}">
                    <a16:rowId xmlns:a16="http://schemas.microsoft.com/office/drawing/2014/main" val="219737149"/>
                  </a:ext>
                </a:extLst>
              </a:tr>
              <a:tr h="192841">
                <a:tc>
                  <a:txBody>
                    <a:bodyPr/>
                    <a:lstStyle/>
                    <a:p>
                      <a:pPr algn="ctr"/>
                      <a:r>
                        <a:rPr kumimoji="1" lang="ja-JP" altLang="en-US" sz="1400" dirty="0"/>
                        <a:t>３</a:t>
                      </a:r>
                    </a:p>
                  </a:txBody>
                  <a:tcPr anchor="ctr">
                    <a:solidFill>
                      <a:schemeClr val="accent5">
                        <a:lumMod val="20000"/>
                        <a:lumOff val="80000"/>
                      </a:schemeClr>
                    </a:solidFill>
                  </a:tcPr>
                </a:tc>
                <a:tc>
                  <a:txBody>
                    <a:bodyPr/>
                    <a:lstStyle/>
                    <a:p>
                      <a:pPr algn="just"/>
                      <a:r>
                        <a:rPr kumimoji="1" lang="ja-JP" altLang="en-US" sz="1400" dirty="0"/>
                        <a:t>３　と解答しているもの</a:t>
                      </a:r>
                    </a:p>
                  </a:txBody>
                  <a:tcPr>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a:t>
                      </a:r>
                    </a:p>
                  </a:txBody>
                  <a:tcPr anchor="ctr">
                    <a:solidFill>
                      <a:schemeClr val="accent5">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1" dirty="0">
                          <a:solidFill>
                            <a:schemeClr val="tx1"/>
                          </a:solidFill>
                        </a:rPr>
                        <a:t>61.0</a:t>
                      </a:r>
                    </a:p>
                  </a:txBody>
                  <a:tcPr anchor="ctr">
                    <a:solidFill>
                      <a:schemeClr val="accent5">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1" dirty="0">
                          <a:solidFill>
                            <a:schemeClr val="tx1"/>
                          </a:solidFill>
                        </a:rPr>
                        <a:t>62.0</a:t>
                      </a:r>
                    </a:p>
                  </a:txBody>
                  <a:tcPr anchor="ctr">
                    <a:solidFill>
                      <a:schemeClr val="accent5">
                        <a:lumMod val="20000"/>
                        <a:lumOff val="80000"/>
                      </a:schemeClr>
                    </a:solidFill>
                  </a:tcPr>
                </a:tc>
                <a:tc>
                  <a:txBody>
                    <a:bodyPr/>
                    <a:lstStyle/>
                    <a:p>
                      <a:pPr algn="ctr"/>
                      <a:endParaRPr kumimoji="1" lang="ja-JP" altLang="en-US" sz="1400" dirty="0"/>
                    </a:p>
                  </a:txBody>
                  <a:tcPr anchor="ctr">
                    <a:solidFill>
                      <a:schemeClr val="accent5">
                        <a:lumMod val="20000"/>
                        <a:lumOff val="80000"/>
                      </a:schemeClr>
                    </a:solidFill>
                  </a:tcPr>
                </a:tc>
                <a:tc>
                  <a:txBody>
                    <a:bodyPr/>
                    <a:lstStyle/>
                    <a:p>
                      <a:pPr algn="ctr"/>
                      <a:endParaRPr kumimoji="1" lang="ja-JP" altLang="en-US" sz="1400" dirty="0"/>
                    </a:p>
                  </a:txBody>
                  <a:tcPr anchor="ctr">
                    <a:solidFill>
                      <a:schemeClr val="accent5">
                        <a:lumMod val="20000"/>
                        <a:lumOff val="80000"/>
                      </a:schemeClr>
                    </a:solidFill>
                  </a:tcPr>
                </a:tc>
                <a:extLst>
                  <a:ext uri="{0D108BD9-81ED-4DB2-BD59-A6C34878D82A}">
                    <a16:rowId xmlns:a16="http://schemas.microsoft.com/office/drawing/2014/main" val="1580398011"/>
                  </a:ext>
                </a:extLst>
              </a:tr>
              <a:tr h="211177">
                <a:tc>
                  <a:txBody>
                    <a:bodyPr/>
                    <a:lstStyle/>
                    <a:p>
                      <a:pPr algn="ctr"/>
                      <a:r>
                        <a:rPr kumimoji="1" lang="ja-JP" altLang="en-US" sz="1400" dirty="0"/>
                        <a:t>４</a:t>
                      </a:r>
                    </a:p>
                  </a:txBody>
                  <a:tcPr anchor="ctr">
                    <a:solidFill>
                      <a:schemeClr val="accent2">
                        <a:lumMod val="20000"/>
                        <a:lumOff val="80000"/>
                      </a:schemeClr>
                    </a:solidFill>
                  </a:tcPr>
                </a:tc>
                <a:tc>
                  <a:txBody>
                    <a:bodyPr/>
                    <a:lstStyle/>
                    <a:p>
                      <a:pPr algn="just"/>
                      <a:r>
                        <a:rPr kumimoji="1" lang="ja-JP" altLang="en-US" sz="1400" dirty="0"/>
                        <a:t>４　と解答しているもの</a:t>
                      </a:r>
                    </a:p>
                  </a:txBody>
                  <a:tcP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nchor="ctr">
                    <a:solidFill>
                      <a:schemeClr val="accent2">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1" dirty="0">
                          <a:solidFill>
                            <a:schemeClr val="tx1"/>
                          </a:solidFill>
                        </a:rPr>
                        <a:t>25.7</a:t>
                      </a:r>
                    </a:p>
                  </a:txBody>
                  <a:tcPr anchor="ctr">
                    <a:solidFill>
                      <a:schemeClr val="accent2">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1" dirty="0">
                          <a:solidFill>
                            <a:schemeClr val="tx1"/>
                          </a:solidFill>
                        </a:rPr>
                        <a:t>24.9</a:t>
                      </a:r>
                    </a:p>
                  </a:txBody>
                  <a:tcPr anchor="ctr">
                    <a:solidFill>
                      <a:schemeClr val="accent2">
                        <a:lumMod val="20000"/>
                        <a:lumOff val="80000"/>
                      </a:schemeClr>
                    </a:solidFill>
                  </a:tcPr>
                </a:tc>
                <a:tc>
                  <a:txBody>
                    <a:bodyPr/>
                    <a:lstStyle/>
                    <a:p>
                      <a:pPr algn="ctr"/>
                      <a:endParaRPr kumimoji="1" lang="ja-JP" altLang="en-US" sz="1400" dirty="0"/>
                    </a:p>
                  </a:txBody>
                  <a:tcPr anchor="ctr">
                    <a:solidFill>
                      <a:schemeClr val="accent2">
                        <a:lumMod val="20000"/>
                        <a:lumOff val="80000"/>
                      </a:schemeClr>
                    </a:solidFill>
                  </a:tcPr>
                </a:tc>
                <a:tc>
                  <a:txBody>
                    <a:bodyPr/>
                    <a:lstStyle/>
                    <a:p>
                      <a:pPr algn="ctr"/>
                      <a:endParaRPr kumimoji="1" lang="ja-JP" altLang="en-US" sz="1400" dirty="0"/>
                    </a:p>
                  </a:txBody>
                  <a:tcPr anchor="ctr">
                    <a:solidFill>
                      <a:schemeClr val="accent2">
                        <a:lumMod val="20000"/>
                        <a:lumOff val="80000"/>
                      </a:schemeClr>
                    </a:solidFill>
                  </a:tcPr>
                </a:tc>
                <a:extLst>
                  <a:ext uri="{0D108BD9-81ED-4DB2-BD59-A6C34878D82A}">
                    <a16:rowId xmlns:a16="http://schemas.microsoft.com/office/drawing/2014/main" val="3730291628"/>
                  </a:ext>
                </a:extLst>
              </a:tr>
              <a:tr h="211177">
                <a:tc>
                  <a:txBody>
                    <a:bodyPr/>
                    <a:lstStyle/>
                    <a:p>
                      <a:pPr algn="ctr"/>
                      <a:r>
                        <a:rPr kumimoji="1" lang="en-US" altLang="ja-JP" sz="1400" dirty="0"/>
                        <a:t>99</a:t>
                      </a:r>
                      <a:endParaRPr kumimoji="1" lang="ja-JP" altLang="en-US" sz="1400" dirty="0"/>
                    </a:p>
                  </a:txBody>
                  <a:tcPr anchor="ctr"/>
                </a:tc>
                <a:tc>
                  <a:txBody>
                    <a:bodyPr/>
                    <a:lstStyle/>
                    <a:p>
                      <a:pPr algn="just"/>
                      <a:r>
                        <a:rPr kumimoji="1" lang="ja-JP" altLang="en-US" sz="1400" dirty="0"/>
                        <a:t>上記以外の解答</a:t>
                      </a:r>
                    </a:p>
                  </a:txBody>
                  <a:tcPr/>
                </a:tc>
                <a:tc>
                  <a:txBody>
                    <a:bodyPr/>
                    <a:lstStyle/>
                    <a:p>
                      <a:pPr algn="ctr"/>
                      <a:endParaRPr kumimoji="1" lang="ja-JP" altLang="en-US" sz="1400"/>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1" dirty="0">
                          <a:solidFill>
                            <a:schemeClr val="tx1"/>
                          </a:solidFill>
                        </a:rPr>
                        <a:t>0.0</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1" dirty="0">
                          <a:solidFill>
                            <a:schemeClr val="tx1"/>
                          </a:solidFill>
                        </a:rPr>
                        <a:t>0.0</a:t>
                      </a:r>
                    </a:p>
                  </a:txBody>
                  <a:tcPr anchor="ctr"/>
                </a:tc>
                <a:tc>
                  <a:txBody>
                    <a:bodyPr/>
                    <a:lstStyle/>
                    <a:p>
                      <a:pPr algn="ctr"/>
                      <a:endParaRPr kumimoji="1" lang="ja-JP" altLang="en-US" sz="1400" dirty="0"/>
                    </a:p>
                  </a:txBody>
                  <a:tcPr anchor="ctr"/>
                </a:tc>
                <a:tc>
                  <a:txBody>
                    <a:bodyPr/>
                    <a:lstStyle/>
                    <a:p>
                      <a:pPr algn="ctr"/>
                      <a:endParaRPr kumimoji="1" lang="ja-JP" altLang="en-US" sz="1400" dirty="0"/>
                    </a:p>
                  </a:txBody>
                  <a:tcPr anchor="ctr"/>
                </a:tc>
                <a:extLst>
                  <a:ext uri="{0D108BD9-81ED-4DB2-BD59-A6C34878D82A}">
                    <a16:rowId xmlns:a16="http://schemas.microsoft.com/office/drawing/2014/main" val="2540675280"/>
                  </a:ext>
                </a:extLst>
              </a:tr>
              <a:tr h="231531">
                <a:tc>
                  <a:txBody>
                    <a:bodyPr/>
                    <a:lstStyle/>
                    <a:p>
                      <a:pPr algn="ctr"/>
                      <a:r>
                        <a:rPr kumimoji="1" lang="ja-JP" altLang="en-US" sz="1400" dirty="0"/>
                        <a:t>０</a:t>
                      </a:r>
                    </a:p>
                  </a:txBody>
                  <a:tcPr anchor="ctr"/>
                </a:tc>
                <a:tc>
                  <a:txBody>
                    <a:bodyPr/>
                    <a:lstStyle/>
                    <a:p>
                      <a:pPr algn="just"/>
                      <a:r>
                        <a:rPr kumimoji="1" lang="ja-JP" altLang="en-US" sz="1400" dirty="0"/>
                        <a:t>無解答</a:t>
                      </a:r>
                    </a:p>
                  </a:txBody>
                  <a:tcPr/>
                </a:tc>
                <a:tc>
                  <a:txBody>
                    <a:bodyPr/>
                    <a:lstStyle/>
                    <a:p>
                      <a:pPr algn="ctr"/>
                      <a:endParaRPr kumimoji="1" lang="ja-JP" altLang="en-US" sz="1400" dirty="0"/>
                    </a:p>
                  </a:txBody>
                  <a:tcPr anchor="ctr"/>
                </a:tc>
                <a:tc>
                  <a:txBody>
                    <a:bodyPr/>
                    <a:lstStyle/>
                    <a:p>
                      <a:pPr algn="r"/>
                      <a:r>
                        <a:rPr kumimoji="1" lang="en-US" altLang="ja-JP" sz="1400" b="1" dirty="0">
                          <a:solidFill>
                            <a:schemeClr val="tx1"/>
                          </a:solidFill>
                        </a:rPr>
                        <a:t>0.8</a:t>
                      </a:r>
                      <a:endParaRPr kumimoji="1" lang="ja-JP" altLang="en-US" sz="1400" b="1" dirty="0">
                        <a:solidFill>
                          <a:schemeClr val="tx1"/>
                        </a:solidFill>
                      </a:endParaRPr>
                    </a:p>
                  </a:txBody>
                  <a:tcPr anchor="ctr"/>
                </a:tc>
                <a:tc>
                  <a:txBody>
                    <a:bodyPr/>
                    <a:lstStyle/>
                    <a:p>
                      <a:pPr algn="r"/>
                      <a:r>
                        <a:rPr kumimoji="1" lang="en-US" altLang="ja-JP" sz="1400" b="1" dirty="0">
                          <a:solidFill>
                            <a:schemeClr val="tx1"/>
                          </a:solidFill>
                        </a:rPr>
                        <a:t>0.7</a:t>
                      </a:r>
                      <a:endParaRPr kumimoji="1" lang="ja-JP" altLang="en-US" sz="1400" b="1" dirty="0">
                        <a:solidFill>
                          <a:schemeClr val="tx1"/>
                        </a:solidFill>
                      </a:endParaRPr>
                    </a:p>
                  </a:txBody>
                  <a:tcPr anchor="ctr"/>
                </a:tc>
                <a:tc>
                  <a:txBody>
                    <a:bodyPr/>
                    <a:lstStyle/>
                    <a:p>
                      <a:pPr algn="ctr"/>
                      <a:endParaRPr kumimoji="1" lang="ja-JP" altLang="en-US" sz="1400" dirty="0"/>
                    </a:p>
                  </a:txBody>
                  <a:tcPr anchor="ctr"/>
                </a:tc>
                <a:tc>
                  <a:txBody>
                    <a:bodyPr/>
                    <a:lstStyle/>
                    <a:p>
                      <a:pPr algn="ctr"/>
                      <a:endParaRPr kumimoji="1" lang="ja-JP" altLang="en-US" sz="1400" dirty="0"/>
                    </a:p>
                  </a:txBody>
                  <a:tcPr anchor="ctr"/>
                </a:tc>
                <a:extLst>
                  <a:ext uri="{0D108BD9-81ED-4DB2-BD59-A6C34878D82A}">
                    <a16:rowId xmlns:a16="http://schemas.microsoft.com/office/drawing/2014/main" val="333400974"/>
                  </a:ext>
                </a:extLst>
              </a:tr>
            </a:tbl>
          </a:graphicData>
        </a:graphic>
      </p:graphicFrame>
      <p:sp>
        <p:nvSpPr>
          <p:cNvPr id="17" name="四角形: 角を丸くする 16">
            <a:extLst>
              <a:ext uri="{FF2B5EF4-FFF2-40B4-BE49-F238E27FC236}">
                <a16:creationId xmlns:a16="http://schemas.microsoft.com/office/drawing/2014/main" id="{6686C14F-CA56-7A80-9D2E-C9BFBB08F2FE}"/>
              </a:ext>
            </a:extLst>
          </p:cNvPr>
          <p:cNvSpPr/>
          <p:nvPr/>
        </p:nvSpPr>
        <p:spPr>
          <a:xfrm>
            <a:off x="107505" y="4121020"/>
            <a:ext cx="1332147" cy="423440"/>
          </a:xfrm>
          <a:prstGeom prst="roundRect">
            <a:avLst>
              <a:gd name="adj" fmla="val 25472"/>
            </a:avLst>
          </a:prstGeom>
          <a:solidFill>
            <a:srgbClr val="002060"/>
          </a:solidFill>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lnSpc>
                <a:spcPts val="1400"/>
              </a:lnSpc>
            </a:pPr>
            <a:r>
              <a:rPr lang="ja-JP" altLang="en-US" sz="1400" b="1" dirty="0">
                <a:solidFill>
                  <a:schemeClr val="bg1"/>
                </a:solidFill>
                <a:latin typeface="メイリオ" panose="020B0604030504040204" pitchFamily="50" charset="-128"/>
                <a:ea typeface="メイリオ" panose="020B0604030504040204" pitchFamily="50" charset="-128"/>
              </a:rPr>
              <a:t>反応率の</a:t>
            </a:r>
            <a:endParaRPr lang="en-US" altLang="ja-JP" sz="1400" b="1" dirty="0">
              <a:solidFill>
                <a:schemeClr val="bg1"/>
              </a:solidFill>
              <a:latin typeface="メイリオ" panose="020B0604030504040204" pitchFamily="50" charset="-128"/>
              <a:ea typeface="メイリオ" panose="020B0604030504040204" pitchFamily="50" charset="-128"/>
            </a:endParaRPr>
          </a:p>
          <a:p>
            <a:pPr algn="ctr">
              <a:lnSpc>
                <a:spcPts val="1400"/>
              </a:lnSpc>
            </a:pPr>
            <a:r>
              <a:rPr lang="ja-JP" altLang="en-US" sz="1400" b="1" dirty="0">
                <a:solidFill>
                  <a:schemeClr val="bg1"/>
                </a:solidFill>
                <a:latin typeface="メイリオ" panose="020B0604030504040204" pitchFamily="50" charset="-128"/>
                <a:ea typeface="メイリオ" panose="020B0604030504040204" pitchFamily="50" charset="-128"/>
              </a:rPr>
              <a:t>高い誤答</a:t>
            </a:r>
            <a:endParaRPr kumimoji="1" lang="ja-JP" altLang="en-US" sz="1400" b="1" dirty="0">
              <a:solidFill>
                <a:schemeClr val="bg1"/>
              </a:solidFill>
              <a:latin typeface="メイリオ" panose="020B0604030504040204" pitchFamily="50" charset="-128"/>
              <a:ea typeface="メイリオ" panose="020B0604030504040204" pitchFamily="50" charset="-128"/>
            </a:endParaRPr>
          </a:p>
        </p:txBody>
      </p:sp>
      <p:sp>
        <p:nvSpPr>
          <p:cNvPr id="19" name="四角形: 角を丸くする 18">
            <a:extLst>
              <a:ext uri="{FF2B5EF4-FFF2-40B4-BE49-F238E27FC236}">
                <a16:creationId xmlns:a16="http://schemas.microsoft.com/office/drawing/2014/main" id="{B759039E-BEA5-D969-86E7-87CB59718035}"/>
              </a:ext>
            </a:extLst>
          </p:cNvPr>
          <p:cNvSpPr/>
          <p:nvPr/>
        </p:nvSpPr>
        <p:spPr>
          <a:xfrm>
            <a:off x="2195736" y="4112412"/>
            <a:ext cx="6840760" cy="1908876"/>
          </a:xfrm>
          <a:prstGeom prst="roundRect">
            <a:avLst>
              <a:gd name="adj" fmla="val 9049"/>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just">
              <a:lnSpc>
                <a:spcPts val="1700"/>
              </a:lnSpc>
            </a:pPr>
            <a:r>
              <a:rPr lang="ja-JP" altLang="en-US" b="1" dirty="0">
                <a:solidFill>
                  <a:schemeClr val="tx2"/>
                </a:solidFill>
                <a:latin typeface="メイリオ" panose="020B0604030504040204" pitchFamily="50" charset="-128"/>
                <a:ea typeface="メイリオ" panose="020B0604030504040204" pitchFamily="50" charset="-128"/>
              </a:rPr>
              <a:t>　「しきりと」という言葉になじみがなく、意味の理解が不十分であったことが考えられます。</a:t>
            </a:r>
            <a:endParaRPr kumimoji="1" lang="en-US" altLang="ja-JP" b="1" dirty="0">
              <a:solidFill>
                <a:schemeClr val="tx2"/>
              </a:solidFill>
              <a:latin typeface="メイリオ" panose="020B0604030504040204" pitchFamily="50" charset="-128"/>
              <a:ea typeface="メイリオ" panose="020B0604030504040204" pitchFamily="50" charset="-128"/>
            </a:endParaRPr>
          </a:p>
          <a:p>
            <a:pPr algn="just">
              <a:lnSpc>
                <a:spcPts val="1700"/>
              </a:lnSpc>
            </a:pPr>
            <a:r>
              <a:rPr lang="ja-JP" altLang="en-US" b="1" dirty="0">
                <a:solidFill>
                  <a:schemeClr val="tx2"/>
                </a:solidFill>
                <a:latin typeface="メイリオ" panose="020B0604030504040204" pitchFamily="50" charset="-128"/>
                <a:ea typeface="メイリオ" panose="020B0604030504040204" pitchFamily="50" charset="-128"/>
              </a:rPr>
              <a:t>　語句の</a:t>
            </a:r>
            <a:r>
              <a:rPr kumimoji="1" lang="ja-JP" altLang="en-US" b="1" dirty="0">
                <a:solidFill>
                  <a:schemeClr val="tx2"/>
                </a:solidFill>
                <a:latin typeface="メイリオ" panose="020B0604030504040204" pitchFamily="50" charset="-128"/>
                <a:ea typeface="メイリオ" panose="020B0604030504040204" pitchFamily="50" charset="-128"/>
              </a:rPr>
              <a:t>意味を調べて終わるだけではなく、話や文章の中でどのように使用されているか、自分が理解したり表現したりする時にどのように用いればよいかについて考えさせるような学習活動が求められます。</a:t>
            </a:r>
          </a:p>
        </p:txBody>
      </p:sp>
      <p:sp>
        <p:nvSpPr>
          <p:cNvPr id="23" name="四角形: 角を丸くする 22">
            <a:extLst>
              <a:ext uri="{FF2B5EF4-FFF2-40B4-BE49-F238E27FC236}">
                <a16:creationId xmlns:a16="http://schemas.microsoft.com/office/drawing/2014/main" id="{D6539B7B-E764-8BB7-B3B4-B9D1382FE89B}"/>
              </a:ext>
            </a:extLst>
          </p:cNvPr>
          <p:cNvSpPr/>
          <p:nvPr/>
        </p:nvSpPr>
        <p:spPr>
          <a:xfrm>
            <a:off x="2195736" y="4114964"/>
            <a:ext cx="6840760" cy="414832"/>
          </a:xfrm>
          <a:prstGeom prst="roundRect">
            <a:avLst>
              <a:gd name="adj" fmla="val 25472"/>
            </a:avLst>
          </a:prstGeom>
          <a:solidFill>
            <a:srgbClr val="002060"/>
          </a:solidFill>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lnSpc>
                <a:spcPts val="2600"/>
              </a:lnSpc>
            </a:pPr>
            <a:r>
              <a:rPr lang="ja-JP" altLang="en-US" b="1" dirty="0">
                <a:solidFill>
                  <a:schemeClr val="bg1"/>
                </a:solidFill>
                <a:latin typeface="メイリオ" panose="020B0604030504040204" pitchFamily="50" charset="-128"/>
                <a:ea typeface="メイリオ" panose="020B0604030504040204" pitchFamily="50" charset="-128"/>
              </a:rPr>
              <a:t>こんなところにつまずいていませんか？</a:t>
            </a:r>
            <a:endParaRPr kumimoji="1" lang="ja-JP" altLang="en-US" b="1" dirty="0">
              <a:solidFill>
                <a:schemeClr val="bg1"/>
              </a:solidFill>
              <a:latin typeface="メイリオ" panose="020B0604030504040204" pitchFamily="50" charset="-128"/>
              <a:ea typeface="メイリオ" panose="020B0604030504040204" pitchFamily="50" charset="-128"/>
            </a:endParaRPr>
          </a:p>
        </p:txBody>
      </p:sp>
      <p:sp>
        <p:nvSpPr>
          <p:cNvPr id="2" name="タイトル 1">
            <a:extLst>
              <a:ext uri="{FF2B5EF4-FFF2-40B4-BE49-F238E27FC236}">
                <a16:creationId xmlns:a16="http://schemas.microsoft.com/office/drawing/2014/main" id="{6F0B837A-75DC-F085-D373-57E78B125384}"/>
              </a:ext>
            </a:extLst>
          </p:cNvPr>
          <p:cNvSpPr txBox="1">
            <a:spLocks/>
          </p:cNvSpPr>
          <p:nvPr/>
        </p:nvSpPr>
        <p:spPr>
          <a:xfrm>
            <a:off x="107504" y="32762"/>
            <a:ext cx="8928992" cy="646184"/>
          </a:xfrm>
          <a:prstGeom prst="rect">
            <a:avLst/>
          </a:prstGeom>
          <a:solidFill>
            <a:srgbClr val="002060"/>
          </a:solidFill>
        </p:spPr>
        <p:txBody>
          <a:bodyPr vert="horz" wrap="square" lIns="91440" tIns="144000" rIns="91440" bIns="45720"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28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国語　３ 三　第１学年</a:t>
            </a:r>
            <a:r>
              <a:rPr lang="en-US" altLang="ja-JP" sz="28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8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知識及び技能</a:t>
            </a:r>
            <a:r>
              <a:rPr lang="en-US" altLang="ja-JP" sz="28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8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（１）ウ</a:t>
            </a:r>
          </a:p>
        </p:txBody>
      </p:sp>
      <p:sp>
        <p:nvSpPr>
          <p:cNvPr id="12" name="矢印: 右 11">
            <a:extLst>
              <a:ext uri="{FF2B5EF4-FFF2-40B4-BE49-F238E27FC236}">
                <a16:creationId xmlns:a16="http://schemas.microsoft.com/office/drawing/2014/main" id="{121D5AE4-832A-1861-BF27-B3EE62C205F1}"/>
              </a:ext>
            </a:extLst>
          </p:cNvPr>
          <p:cNvSpPr/>
          <p:nvPr/>
        </p:nvSpPr>
        <p:spPr>
          <a:xfrm>
            <a:off x="1520661" y="4529796"/>
            <a:ext cx="594063" cy="590729"/>
          </a:xfrm>
          <a:prstGeom prst="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30CE1552-947B-F820-EF8B-C7CF4FDD52FC}"/>
              </a:ext>
            </a:extLst>
          </p:cNvPr>
          <p:cNvSpPr txBox="1"/>
          <p:nvPr/>
        </p:nvSpPr>
        <p:spPr>
          <a:xfrm>
            <a:off x="54233" y="4584777"/>
            <a:ext cx="936104" cy="276999"/>
          </a:xfrm>
          <a:prstGeom prst="rect">
            <a:avLst/>
          </a:prstGeom>
          <a:noFill/>
        </p:spPr>
        <p:txBody>
          <a:bodyPr wrap="square" rtlCol="0">
            <a:spAutoFit/>
          </a:bodyPr>
          <a:lstStyle/>
          <a:p>
            <a:pPr algn="ctr"/>
            <a:r>
              <a:rPr lang="ja-JP" altLang="en-US" sz="1200" b="1" dirty="0">
                <a:solidFill>
                  <a:schemeClr val="tx2"/>
                </a:solidFill>
                <a:latin typeface="メイリオ" panose="020B0604030504040204" pitchFamily="50" charset="-128"/>
                <a:ea typeface="メイリオ" panose="020B0604030504040204" pitchFamily="50" charset="-128"/>
              </a:rPr>
              <a:t>類型番号</a:t>
            </a:r>
          </a:p>
        </p:txBody>
      </p:sp>
      <p:sp>
        <p:nvSpPr>
          <p:cNvPr id="3" name="吹き出し: 角を丸めた四角形 2">
            <a:extLst>
              <a:ext uri="{FF2B5EF4-FFF2-40B4-BE49-F238E27FC236}">
                <a16:creationId xmlns:a16="http://schemas.microsoft.com/office/drawing/2014/main" id="{6F234CAB-C15C-02FC-3450-A0947330EF25}"/>
              </a:ext>
            </a:extLst>
          </p:cNvPr>
          <p:cNvSpPr/>
          <p:nvPr/>
        </p:nvSpPr>
        <p:spPr>
          <a:xfrm>
            <a:off x="2114724" y="6147060"/>
            <a:ext cx="5893242" cy="600981"/>
          </a:xfrm>
          <a:prstGeom prst="wedgeRoundRectCallout">
            <a:avLst>
              <a:gd name="adj1" fmla="val 54300"/>
              <a:gd name="adj2" fmla="val 17334"/>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dirty="0">
                <a:solidFill>
                  <a:schemeClr val="tx1"/>
                </a:solidFill>
                <a:latin typeface="メイリオ" panose="020B0604030504040204" pitchFamily="50" charset="-128"/>
                <a:ea typeface="メイリオ" panose="020B0604030504040204" pitchFamily="50" charset="-128"/>
              </a:rPr>
              <a:t>自校の反応率は、全国や広島県と比べてどうでしょうか。</a:t>
            </a:r>
            <a:endParaRPr lang="en-US" altLang="ja-JP" sz="1600" dirty="0">
              <a:solidFill>
                <a:schemeClr val="tx1"/>
              </a:solidFill>
              <a:latin typeface="メイリオ" panose="020B0604030504040204" pitchFamily="50" charset="-128"/>
              <a:ea typeface="メイリオ" panose="020B0604030504040204" pitchFamily="50" charset="-128"/>
            </a:endParaRPr>
          </a:p>
          <a:p>
            <a:pPr algn="ctr"/>
            <a:r>
              <a:rPr lang="ja-JP" altLang="en-US" sz="1600" dirty="0">
                <a:solidFill>
                  <a:schemeClr val="tx1"/>
                </a:solidFill>
                <a:latin typeface="メイリオ" panose="020B0604030504040204" pitchFamily="50" charset="-128"/>
                <a:ea typeface="メイリオ" panose="020B0604030504040204" pitchFamily="50" charset="-128"/>
              </a:rPr>
              <a:t>特徴的な傾向があれば、その要因も考えてみましょう。</a:t>
            </a:r>
          </a:p>
        </p:txBody>
      </p:sp>
      <p:sp>
        <p:nvSpPr>
          <p:cNvPr id="5" name="吹き出し: 角を丸めた四角形 4">
            <a:extLst>
              <a:ext uri="{FF2B5EF4-FFF2-40B4-BE49-F238E27FC236}">
                <a16:creationId xmlns:a16="http://schemas.microsoft.com/office/drawing/2014/main" id="{EA43F950-DB67-B337-EB2C-8CBC9F76E260}"/>
              </a:ext>
            </a:extLst>
          </p:cNvPr>
          <p:cNvSpPr/>
          <p:nvPr/>
        </p:nvSpPr>
        <p:spPr>
          <a:xfrm>
            <a:off x="6876256" y="677931"/>
            <a:ext cx="1951136" cy="414832"/>
          </a:xfrm>
          <a:prstGeom prst="wedgeRoundRectCallout">
            <a:avLst>
              <a:gd name="adj1" fmla="val 21633"/>
              <a:gd name="adj2" fmla="val 82100"/>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a:lnSpc>
                <a:spcPts val="1700"/>
              </a:lnSpc>
            </a:pPr>
            <a:r>
              <a:rPr lang="ja-JP" altLang="en-US" sz="1200" dirty="0">
                <a:solidFill>
                  <a:schemeClr val="tx1"/>
                </a:solidFill>
                <a:latin typeface="メイリオ" panose="020B0604030504040204" pitchFamily="50" charset="-128"/>
                <a:ea typeface="メイリオ" panose="020B0604030504040204" pitchFamily="50" charset="-128"/>
              </a:rPr>
              <a:t>自校の反応率と人数を</a:t>
            </a:r>
            <a:endParaRPr lang="en-US" altLang="ja-JP" sz="1200" dirty="0">
              <a:solidFill>
                <a:schemeClr val="tx1"/>
              </a:solidFill>
              <a:latin typeface="メイリオ" panose="020B0604030504040204" pitchFamily="50" charset="-128"/>
              <a:ea typeface="メイリオ" panose="020B0604030504040204" pitchFamily="50" charset="-128"/>
            </a:endParaRPr>
          </a:p>
          <a:p>
            <a:pPr algn="ctr">
              <a:lnSpc>
                <a:spcPts val="1100"/>
              </a:lnSpc>
            </a:pPr>
            <a:r>
              <a:rPr lang="ja-JP" altLang="en-US" sz="1200" dirty="0">
                <a:solidFill>
                  <a:schemeClr val="tx1"/>
                </a:solidFill>
                <a:latin typeface="メイリオ" panose="020B0604030504040204" pitchFamily="50" charset="-128"/>
                <a:ea typeface="メイリオ" panose="020B0604030504040204" pitchFamily="50" charset="-128"/>
              </a:rPr>
              <a:t>入力してみましょう。</a:t>
            </a:r>
          </a:p>
        </p:txBody>
      </p:sp>
      <p:pic>
        <p:nvPicPr>
          <p:cNvPr id="6" name="Picture 6" descr="女性教師のイラスト（職業）">
            <a:extLst>
              <a:ext uri="{FF2B5EF4-FFF2-40B4-BE49-F238E27FC236}">
                <a16:creationId xmlns:a16="http://schemas.microsoft.com/office/drawing/2014/main" id="{21E8B1C5-82D2-B468-88D4-FEE7D34428CD}"/>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a:off x="8233352" y="6092805"/>
            <a:ext cx="803144" cy="709493"/>
          </a:xfrm>
          <a:prstGeom prst="rect">
            <a:avLst/>
          </a:prstGeom>
          <a:noFill/>
          <a:extLst>
            <a:ext uri="{909E8E84-426E-40DD-AFC4-6F175D3DCCD1}">
              <a14:hiddenFill xmlns:a14="http://schemas.microsoft.com/office/drawing/2010/main">
                <a:solidFill>
                  <a:srgbClr val="FFFFFF"/>
                </a:solidFill>
              </a14:hiddenFill>
            </a:ext>
          </a:extLst>
        </p:spPr>
      </p:pic>
      <p:sp>
        <p:nvSpPr>
          <p:cNvPr id="4" name="正方形/長方形 3">
            <a:extLst>
              <a:ext uri="{FF2B5EF4-FFF2-40B4-BE49-F238E27FC236}">
                <a16:creationId xmlns:a16="http://schemas.microsoft.com/office/drawing/2014/main" id="{74C09413-96C7-FE18-2D27-346848B58BCC}"/>
              </a:ext>
            </a:extLst>
          </p:cNvPr>
          <p:cNvSpPr/>
          <p:nvPr/>
        </p:nvSpPr>
        <p:spPr>
          <a:xfrm>
            <a:off x="1642174" y="177586"/>
            <a:ext cx="351036" cy="371094"/>
          </a:xfrm>
          <a:prstGeom prst="rect">
            <a:avLst/>
          </a:prstGeom>
          <a:no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7220863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F6EEEDFE-F57E-5A43-44C8-9ADF9FE03F4A}"/>
              </a:ext>
            </a:extLst>
          </p:cNvPr>
          <p:cNvSpPr txBox="1"/>
          <p:nvPr/>
        </p:nvSpPr>
        <p:spPr>
          <a:xfrm>
            <a:off x="215900" y="3044933"/>
            <a:ext cx="2872576" cy="769441"/>
          </a:xfrm>
          <a:prstGeom prst="rect">
            <a:avLst/>
          </a:prstGeom>
          <a:noFill/>
          <a:ln>
            <a:solidFill>
              <a:schemeClr val="tx1"/>
            </a:solidFill>
          </a:ln>
        </p:spPr>
        <p:txBody>
          <a:bodyPr wrap="square" rtlCol="0">
            <a:spAutoFit/>
          </a:bodyPr>
          <a:lstStyle/>
          <a:p>
            <a:r>
              <a:rPr kumimoji="1" lang="ja-JP" altLang="en-US" sz="1100" dirty="0">
                <a:latin typeface="ＭＳ ゴシック" panose="020B0609070205080204" pitchFamily="49" charset="-128"/>
                <a:ea typeface="ＭＳ ゴシック" panose="020B0609070205080204" pitchFamily="49" charset="-128"/>
              </a:rPr>
              <a:t>◆彼は、</a:t>
            </a:r>
            <a:r>
              <a:rPr lang="ja-JP" altLang="en-US" sz="1100" u="sng" dirty="0">
                <a:latin typeface="ＭＳ ゴシック" panose="020B0609070205080204" pitchFamily="49" charset="-128"/>
                <a:ea typeface="ＭＳ ゴシック" panose="020B0609070205080204" pitchFamily="49" charset="-128"/>
              </a:rPr>
              <a:t>しきりと</a:t>
            </a:r>
            <a:r>
              <a:rPr lang="ja-JP" altLang="en-US" sz="1100" dirty="0">
                <a:latin typeface="ＭＳ ゴシック" panose="020B0609070205080204" pitchFamily="49" charset="-128"/>
                <a:ea typeface="ＭＳ ゴシック" panose="020B0609070205080204" pitchFamily="49" charset="-128"/>
              </a:rPr>
              <a:t>私に話しかけてきた。</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①彼は、</a:t>
            </a:r>
            <a:r>
              <a:rPr lang="ja-JP" altLang="en-US" sz="1100" u="sng" dirty="0">
                <a:latin typeface="ＭＳ ゴシック" panose="020B0609070205080204" pitchFamily="49" charset="-128"/>
                <a:ea typeface="ＭＳ ゴシック" panose="020B0609070205080204" pitchFamily="49" charset="-128"/>
              </a:rPr>
              <a:t>何度も</a:t>
            </a:r>
            <a:r>
              <a:rPr lang="ja-JP" altLang="en-US" sz="1100" dirty="0">
                <a:latin typeface="ＭＳ ゴシック" panose="020B0609070205080204" pitchFamily="49" charset="-128"/>
                <a:ea typeface="ＭＳ ゴシック" panose="020B0609070205080204" pitchFamily="49" charset="-128"/>
              </a:rPr>
              <a:t>私に話しかけてきた。</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②彼は、</a:t>
            </a:r>
            <a:r>
              <a:rPr lang="ja-JP" altLang="en-US" sz="1100" u="sng" dirty="0">
                <a:latin typeface="ＭＳ ゴシック" panose="020B0609070205080204" pitchFamily="49" charset="-128"/>
                <a:ea typeface="ＭＳ ゴシック" panose="020B0609070205080204" pitchFamily="49" charset="-128"/>
              </a:rPr>
              <a:t>立て続けに</a:t>
            </a:r>
            <a:r>
              <a:rPr lang="ja-JP" altLang="en-US" sz="1100" dirty="0">
                <a:latin typeface="ＭＳ ゴシック" panose="020B0609070205080204" pitchFamily="49" charset="-128"/>
                <a:ea typeface="ＭＳ ゴシック" panose="020B0609070205080204" pitchFamily="49" charset="-128"/>
              </a:rPr>
              <a:t>私に話しかけてきた。</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③彼は、</a:t>
            </a:r>
            <a:r>
              <a:rPr lang="ja-JP" altLang="en-US" sz="1100" u="sng" dirty="0">
                <a:latin typeface="ＭＳ ゴシック" panose="020B0609070205080204" pitchFamily="49" charset="-128"/>
                <a:ea typeface="ＭＳ ゴシック" panose="020B0609070205080204" pitchFamily="49" charset="-128"/>
              </a:rPr>
              <a:t>頻繁に</a:t>
            </a:r>
            <a:r>
              <a:rPr lang="ja-JP" altLang="en-US" sz="1100" dirty="0">
                <a:latin typeface="ＭＳ ゴシック" panose="020B0609070205080204" pitchFamily="49" charset="-128"/>
                <a:ea typeface="ＭＳ ゴシック" panose="020B0609070205080204" pitchFamily="49" charset="-128"/>
              </a:rPr>
              <a:t>私に話しかけてきた。</a:t>
            </a:r>
            <a:endParaRPr kumimoji="1" lang="en-US" altLang="ja-JP" sz="1100" dirty="0">
              <a:latin typeface="ＭＳ ゴシック" panose="020B0609070205080204" pitchFamily="49" charset="-128"/>
              <a:ea typeface="ＭＳ ゴシック" panose="020B0609070205080204" pitchFamily="49" charset="-128"/>
            </a:endParaRPr>
          </a:p>
        </p:txBody>
      </p:sp>
      <p:sp>
        <p:nvSpPr>
          <p:cNvPr id="6" name="タイトル 1"/>
          <p:cNvSpPr txBox="1">
            <a:spLocks/>
          </p:cNvSpPr>
          <p:nvPr/>
        </p:nvSpPr>
        <p:spPr>
          <a:xfrm>
            <a:off x="107504" y="32762"/>
            <a:ext cx="8928992" cy="646184"/>
          </a:xfrm>
          <a:prstGeom prst="rect">
            <a:avLst/>
          </a:prstGeom>
          <a:solidFill>
            <a:srgbClr val="002060"/>
          </a:solidFill>
        </p:spPr>
        <p:txBody>
          <a:bodyPr vert="horz" wrap="square" lIns="91440" tIns="144000" rIns="91440" bIns="45720"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28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国語　３ 三　第１学年</a:t>
            </a:r>
            <a:r>
              <a:rPr lang="en-US" altLang="ja-JP" sz="28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8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知識及び技能</a:t>
            </a:r>
            <a:r>
              <a:rPr lang="en-US" altLang="ja-JP" sz="28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8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（１）ウ</a:t>
            </a:r>
          </a:p>
        </p:txBody>
      </p:sp>
      <p:sp>
        <p:nvSpPr>
          <p:cNvPr id="4" name="四角形: 角を丸くする 3">
            <a:extLst>
              <a:ext uri="{FF2B5EF4-FFF2-40B4-BE49-F238E27FC236}">
                <a16:creationId xmlns:a16="http://schemas.microsoft.com/office/drawing/2014/main" id="{E24B5795-490E-DA3B-C6B5-FE0563EA1BE5}"/>
              </a:ext>
            </a:extLst>
          </p:cNvPr>
          <p:cNvSpPr/>
          <p:nvPr/>
        </p:nvSpPr>
        <p:spPr>
          <a:xfrm>
            <a:off x="231967" y="770765"/>
            <a:ext cx="8678942" cy="1545235"/>
          </a:xfrm>
          <a:prstGeom prst="roundRect">
            <a:avLst>
              <a:gd name="adj" fmla="val 9081"/>
            </a:avLst>
          </a:prstGeom>
          <a:solidFill>
            <a:schemeClr val="accent5">
              <a:lumMod val="20000"/>
              <a:lumOff val="80000"/>
            </a:schemeClr>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300"/>
              </a:lnSpc>
            </a:pPr>
            <a:endParaRPr lang="en-US" altLang="ja-JP" sz="1800" b="1" u="sng" dirty="0">
              <a:solidFill>
                <a:srgbClr val="002060"/>
              </a:solidFill>
              <a:latin typeface="メイリオ" panose="020B0604030504040204" pitchFamily="50" charset="-128"/>
              <a:ea typeface="メイリオ" panose="020B0604030504040204" pitchFamily="50" charset="-128"/>
            </a:endParaRPr>
          </a:p>
          <a:p>
            <a:pPr>
              <a:lnSpc>
                <a:spcPts val="3100"/>
              </a:lnSpc>
            </a:pPr>
            <a:endParaRPr lang="en-US" altLang="ja-JP" sz="1800" b="1" u="sng" dirty="0">
              <a:solidFill>
                <a:srgbClr val="002060"/>
              </a:solidFill>
              <a:latin typeface="メイリオ" panose="020B0604030504040204" pitchFamily="50" charset="-128"/>
              <a:ea typeface="メイリオ" panose="020B0604030504040204" pitchFamily="50" charset="-128"/>
            </a:endParaRPr>
          </a:p>
          <a:p>
            <a:r>
              <a:rPr lang="ja-JP" altLang="en-US" sz="1800" b="1" dirty="0">
                <a:solidFill>
                  <a:srgbClr val="002060"/>
                </a:solidFill>
                <a:latin typeface="メイリオ" panose="020B0604030504040204" pitchFamily="50" charset="-128"/>
                <a:ea typeface="メイリオ" panose="020B0604030504040204" pitchFamily="50" charset="-128"/>
              </a:rPr>
              <a:t>　</a:t>
            </a:r>
            <a:r>
              <a:rPr lang="ja-JP" altLang="en-US" b="1" dirty="0">
                <a:solidFill>
                  <a:srgbClr val="002060"/>
                </a:solidFill>
                <a:latin typeface="メイリオ" panose="020B0604030504040204" pitchFamily="50" charset="-128"/>
                <a:ea typeface="メイリオ" panose="020B0604030504040204" pitchFamily="50" charset="-128"/>
              </a:rPr>
              <a:t>個別の語句の意味、個別の語句の使い方など、個別の知識の集積で</a:t>
            </a:r>
            <a:endParaRPr lang="en-US" altLang="ja-JP" b="1" dirty="0">
              <a:solidFill>
                <a:srgbClr val="002060"/>
              </a:solidFill>
              <a:latin typeface="メイリオ" panose="020B0604030504040204" pitchFamily="50" charset="-128"/>
              <a:ea typeface="メイリオ" panose="020B0604030504040204" pitchFamily="50" charset="-128"/>
            </a:endParaRPr>
          </a:p>
          <a:p>
            <a:r>
              <a:rPr lang="ja-JP" altLang="en-US" b="1" dirty="0">
                <a:solidFill>
                  <a:srgbClr val="002060"/>
                </a:solidFill>
                <a:latin typeface="メイリオ" panose="020B0604030504040204" pitchFamily="50" charset="-128"/>
                <a:ea typeface="メイリオ" panose="020B0604030504040204" pitchFamily="50" charset="-128"/>
              </a:rPr>
              <a:t>終わるのではなく、それらを関連付け、「語句のまとまり」としての</a:t>
            </a:r>
            <a:endParaRPr lang="en-US" altLang="ja-JP" b="1" dirty="0">
              <a:solidFill>
                <a:srgbClr val="002060"/>
              </a:solidFill>
              <a:latin typeface="メイリオ" panose="020B0604030504040204" pitchFamily="50" charset="-128"/>
              <a:ea typeface="メイリオ" panose="020B0604030504040204" pitchFamily="50" charset="-128"/>
            </a:endParaRPr>
          </a:p>
          <a:p>
            <a:r>
              <a:rPr lang="ja-JP" altLang="en-US" b="1" dirty="0">
                <a:solidFill>
                  <a:srgbClr val="002060"/>
                </a:solidFill>
                <a:latin typeface="メイリオ" panose="020B0604030504040204" pitchFamily="50" charset="-128"/>
                <a:ea typeface="メイリオ" panose="020B0604030504040204" pitchFamily="50" charset="-128"/>
              </a:rPr>
              <a:t>「語彙」に関する概念的な理解を深められるように意図的・計画的に</a:t>
            </a:r>
            <a:endParaRPr lang="en-US" altLang="ja-JP" b="1" dirty="0">
              <a:solidFill>
                <a:srgbClr val="002060"/>
              </a:solidFill>
              <a:latin typeface="メイリオ" panose="020B0604030504040204" pitchFamily="50" charset="-128"/>
              <a:ea typeface="メイリオ" panose="020B0604030504040204" pitchFamily="50" charset="-128"/>
            </a:endParaRPr>
          </a:p>
          <a:p>
            <a:r>
              <a:rPr kumimoji="1" lang="ja-JP" altLang="en-US" b="1" dirty="0">
                <a:solidFill>
                  <a:srgbClr val="002060"/>
                </a:solidFill>
                <a:latin typeface="メイリオ" panose="020B0604030504040204" pitchFamily="50" charset="-128"/>
                <a:ea typeface="メイリオ" panose="020B0604030504040204" pitchFamily="50" charset="-128"/>
              </a:rPr>
              <a:t>指導しましょう。</a:t>
            </a:r>
            <a:endParaRPr kumimoji="1" lang="ja-JP" altLang="en-US" b="1" dirty="0"/>
          </a:p>
        </p:txBody>
      </p:sp>
      <p:sp>
        <p:nvSpPr>
          <p:cNvPr id="2" name="四角形: 角を丸くする 1">
            <a:extLst>
              <a:ext uri="{FF2B5EF4-FFF2-40B4-BE49-F238E27FC236}">
                <a16:creationId xmlns:a16="http://schemas.microsoft.com/office/drawing/2014/main" id="{43642A1B-470B-2D46-55AE-55924CD4A121}"/>
              </a:ext>
            </a:extLst>
          </p:cNvPr>
          <p:cNvSpPr/>
          <p:nvPr/>
        </p:nvSpPr>
        <p:spPr>
          <a:xfrm>
            <a:off x="251521" y="774387"/>
            <a:ext cx="3775611" cy="394339"/>
          </a:xfrm>
          <a:prstGeom prst="roundRect">
            <a:avLst>
              <a:gd name="adj" fmla="val 25472"/>
            </a:avLst>
          </a:prstGeom>
          <a:solidFill>
            <a:srgbClr val="002060"/>
          </a:solidFill>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こんな授業を！授業改善のヒント</a:t>
            </a:r>
          </a:p>
        </p:txBody>
      </p:sp>
      <p:sp>
        <p:nvSpPr>
          <p:cNvPr id="25" name="吹き出し: 角を丸めた四角形 24">
            <a:extLst>
              <a:ext uri="{FF2B5EF4-FFF2-40B4-BE49-F238E27FC236}">
                <a16:creationId xmlns:a16="http://schemas.microsoft.com/office/drawing/2014/main" id="{717CDB90-9AC0-F8D8-8855-C350036B9C4A}"/>
              </a:ext>
            </a:extLst>
          </p:cNvPr>
          <p:cNvSpPr/>
          <p:nvPr/>
        </p:nvSpPr>
        <p:spPr>
          <a:xfrm>
            <a:off x="3652626" y="3074686"/>
            <a:ext cx="5258282" cy="284371"/>
          </a:xfrm>
          <a:prstGeom prst="wedgeRoundRectCallout">
            <a:avLst>
              <a:gd name="adj1" fmla="val -51583"/>
              <a:gd name="adj2" fmla="val -5786"/>
              <a:gd name="adj3" fmla="val 16667"/>
            </a:avLst>
          </a:prstGeom>
          <a:solidFill>
            <a:schemeClr val="accent6">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400"/>
              </a:lnSpc>
            </a:pPr>
            <a:r>
              <a:rPr lang="ja-JP" altLang="en-US" sz="1200" dirty="0">
                <a:latin typeface="メイリオ" panose="020B0604030504040204" pitchFamily="50" charset="-128"/>
                <a:ea typeface="メイリオ" panose="020B0604030504040204" pitchFamily="50" charset="-128"/>
              </a:rPr>
              <a:t>辞書を引くと、「何度も」や「立て続けに」という語句が出てきました。</a:t>
            </a:r>
          </a:p>
        </p:txBody>
      </p:sp>
      <p:sp>
        <p:nvSpPr>
          <p:cNvPr id="11" name="吹き出し: 角を丸めた四角形 10">
            <a:extLst>
              <a:ext uri="{FF2B5EF4-FFF2-40B4-BE49-F238E27FC236}">
                <a16:creationId xmlns:a16="http://schemas.microsoft.com/office/drawing/2014/main" id="{DEF2077E-43A7-A802-F27A-C49D6E4FCA1B}"/>
              </a:ext>
            </a:extLst>
          </p:cNvPr>
          <p:cNvSpPr/>
          <p:nvPr/>
        </p:nvSpPr>
        <p:spPr>
          <a:xfrm>
            <a:off x="772913" y="2480384"/>
            <a:ext cx="8137995" cy="453041"/>
          </a:xfrm>
          <a:prstGeom prst="wedgeRoundRectCallout">
            <a:avLst>
              <a:gd name="adj1" fmla="val -51414"/>
              <a:gd name="adj2" fmla="val -9636"/>
              <a:gd name="adj3" fmla="val 16667"/>
            </a:avLst>
          </a:prstGeom>
          <a:solidFill>
            <a:schemeClr val="accent3">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600"/>
              </a:lnSpc>
            </a:pPr>
            <a:r>
              <a:rPr kumimoji="1" lang="ja-JP" altLang="en-US" sz="1200" dirty="0">
                <a:latin typeface="メイリオ" panose="020B0604030504040204" pitchFamily="50" charset="-128"/>
                <a:ea typeface="メイリオ" panose="020B0604030504040204" pitchFamily="50" charset="-128"/>
              </a:rPr>
              <a:t>「しきりと</a:t>
            </a:r>
            <a:r>
              <a:rPr lang="ja-JP" altLang="en-US" sz="1200" dirty="0">
                <a:latin typeface="メイリオ" panose="020B0604030504040204" pitchFamily="50" charset="-128"/>
                <a:ea typeface="メイリオ" panose="020B0604030504040204" pitchFamily="50" charset="-128"/>
              </a:rPr>
              <a:t>」の意味の一つとして、「しばしば、」、「ひっきりなしに」という意味がありますね。同じような意味を表す語句には、どのようなものがありますか。</a:t>
            </a:r>
            <a:endParaRPr kumimoji="1" lang="en-US" altLang="ja-JP" sz="1200" dirty="0">
              <a:latin typeface="メイリオ" panose="020B0604030504040204" pitchFamily="50" charset="-128"/>
              <a:ea typeface="メイリオ" panose="020B0604030504040204" pitchFamily="50" charset="-128"/>
            </a:endParaRPr>
          </a:p>
        </p:txBody>
      </p:sp>
      <p:grpSp>
        <p:nvGrpSpPr>
          <p:cNvPr id="50" name="グループ化 49">
            <a:extLst>
              <a:ext uri="{FF2B5EF4-FFF2-40B4-BE49-F238E27FC236}">
                <a16:creationId xmlns:a16="http://schemas.microsoft.com/office/drawing/2014/main" id="{5254D8E3-41C7-2910-2260-91DEB905C443}"/>
              </a:ext>
            </a:extLst>
          </p:cNvPr>
          <p:cNvGrpSpPr/>
          <p:nvPr/>
        </p:nvGrpSpPr>
        <p:grpSpPr>
          <a:xfrm>
            <a:off x="7524328" y="1101389"/>
            <a:ext cx="1280297" cy="956551"/>
            <a:chOff x="7540175" y="1135537"/>
            <a:chExt cx="1280297" cy="956551"/>
          </a:xfrm>
        </p:grpSpPr>
        <p:pic>
          <p:nvPicPr>
            <p:cNvPr id="12" name="図 11">
              <a:extLst>
                <a:ext uri="{FF2B5EF4-FFF2-40B4-BE49-F238E27FC236}">
                  <a16:creationId xmlns:a16="http://schemas.microsoft.com/office/drawing/2014/main" id="{43C409EC-5235-8A79-4697-8C395690AE92}"/>
                </a:ext>
              </a:extLst>
            </p:cNvPr>
            <p:cNvPicPr>
              <a:picLocks noChangeAspect="1"/>
            </p:cNvPicPr>
            <p:nvPr/>
          </p:nvPicPr>
          <p:blipFill>
            <a:blip r:embed="rId3"/>
            <a:stretch>
              <a:fillRect/>
            </a:stretch>
          </p:blipFill>
          <p:spPr>
            <a:xfrm>
              <a:off x="7577894" y="1135537"/>
              <a:ext cx="1164437" cy="731583"/>
            </a:xfrm>
            <a:prstGeom prst="rect">
              <a:avLst/>
            </a:prstGeom>
          </p:spPr>
        </p:pic>
        <p:sp>
          <p:nvSpPr>
            <p:cNvPr id="16" name="四角形: 角を丸くする 15">
              <a:extLst>
                <a:ext uri="{FF2B5EF4-FFF2-40B4-BE49-F238E27FC236}">
                  <a16:creationId xmlns:a16="http://schemas.microsoft.com/office/drawing/2014/main" id="{84C5B4AC-C20C-E7C8-56A8-FE55C7DD2661}"/>
                </a:ext>
              </a:extLst>
            </p:cNvPr>
            <p:cNvSpPr/>
            <p:nvPr/>
          </p:nvSpPr>
          <p:spPr>
            <a:xfrm>
              <a:off x="7540175" y="1168726"/>
              <a:ext cx="1280297" cy="923362"/>
            </a:xfrm>
            <a:prstGeom prst="roundRect">
              <a:avLst>
                <a:gd name="adj" fmla="val 26363"/>
              </a:avLst>
            </a:prstGeom>
            <a:noFill/>
            <a:ln>
              <a:solidFill>
                <a:schemeClr val="accent1"/>
              </a:solidFill>
            </a:ln>
          </p:spPr>
          <p:style>
            <a:lnRef idx="2">
              <a:schemeClr val="accent6"/>
            </a:lnRef>
            <a:fillRef idx="1">
              <a:schemeClr val="lt1"/>
            </a:fillRef>
            <a:effectRef idx="0">
              <a:schemeClr val="accent6"/>
            </a:effectRef>
            <a:fontRef idx="minor">
              <a:schemeClr val="dk1"/>
            </a:fontRef>
          </p:style>
          <p:txBody>
            <a:bodyPr tIns="0" bIns="0" rtlCol="0" anchor="b"/>
            <a:lstStyle/>
            <a:p>
              <a:pPr algn="ctr"/>
              <a:r>
                <a:rPr kumimoji="1" lang="ja-JP" altLang="en-US" sz="1200" b="1" dirty="0">
                  <a:solidFill>
                    <a:schemeClr val="tx1"/>
                  </a:solidFill>
                </a:rPr>
                <a:t>スタディログ</a:t>
              </a:r>
            </a:p>
          </p:txBody>
        </p:sp>
      </p:grpSp>
      <p:sp>
        <p:nvSpPr>
          <p:cNvPr id="17" name="正方形/長方形 16">
            <a:extLst>
              <a:ext uri="{FF2B5EF4-FFF2-40B4-BE49-F238E27FC236}">
                <a16:creationId xmlns:a16="http://schemas.microsoft.com/office/drawing/2014/main" id="{DD785C39-B132-6C22-69CB-F56352581C0D}"/>
              </a:ext>
            </a:extLst>
          </p:cNvPr>
          <p:cNvSpPr/>
          <p:nvPr/>
        </p:nvSpPr>
        <p:spPr>
          <a:xfrm>
            <a:off x="1659108" y="177586"/>
            <a:ext cx="351036" cy="371094"/>
          </a:xfrm>
          <a:prstGeom prst="rect">
            <a:avLst/>
          </a:prstGeom>
          <a:no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吹き出し: 角を丸めた四角形 19">
            <a:extLst>
              <a:ext uri="{FF2B5EF4-FFF2-40B4-BE49-F238E27FC236}">
                <a16:creationId xmlns:a16="http://schemas.microsoft.com/office/drawing/2014/main" id="{3BECD960-FD84-3EDF-48F1-544118AD59AB}"/>
              </a:ext>
            </a:extLst>
          </p:cNvPr>
          <p:cNvSpPr/>
          <p:nvPr/>
        </p:nvSpPr>
        <p:spPr>
          <a:xfrm>
            <a:off x="3636660" y="3510732"/>
            <a:ext cx="5274248" cy="248347"/>
          </a:xfrm>
          <a:prstGeom prst="wedgeRoundRectCallout">
            <a:avLst>
              <a:gd name="adj1" fmla="val -52222"/>
              <a:gd name="adj2" fmla="val -6159"/>
              <a:gd name="adj3" fmla="val 16667"/>
            </a:avLst>
          </a:prstGeom>
          <a:solidFill>
            <a:schemeClr val="accent6">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400"/>
              </a:lnSpc>
            </a:pPr>
            <a:r>
              <a:rPr lang="ja-JP" altLang="en-US" sz="1200" dirty="0">
                <a:latin typeface="メイリオ" panose="020B0604030504040204" pitchFamily="50" charset="-128"/>
                <a:ea typeface="メイリオ" panose="020B0604030504040204" pitchFamily="50" charset="-128"/>
              </a:rPr>
              <a:t>あと、「頻繁に」も同じような意味だと思います。</a:t>
            </a:r>
          </a:p>
        </p:txBody>
      </p:sp>
      <p:pic>
        <p:nvPicPr>
          <p:cNvPr id="21" name="Picture 2" descr="先生の男の子のイラスト（将来の夢）">
            <a:extLst>
              <a:ext uri="{FF2B5EF4-FFF2-40B4-BE49-F238E27FC236}">
                <a16:creationId xmlns:a16="http://schemas.microsoft.com/office/drawing/2014/main" id="{CF0258D3-02E8-5CF4-F1F2-9315F09A4CD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5148" y="5151106"/>
            <a:ext cx="459544" cy="459544"/>
          </a:xfrm>
          <a:prstGeom prst="rect">
            <a:avLst/>
          </a:prstGeom>
          <a:noFill/>
          <a:extLst>
            <a:ext uri="{909E8E84-426E-40DD-AFC4-6F175D3DCCD1}">
              <a14:hiddenFill xmlns:a14="http://schemas.microsoft.com/office/drawing/2010/main">
                <a:solidFill>
                  <a:srgbClr val="FFFFFF"/>
                </a:solidFill>
              </a14:hiddenFill>
            </a:ext>
          </a:extLst>
        </p:spPr>
      </p:pic>
      <p:sp>
        <p:nvSpPr>
          <p:cNvPr id="23" name="吹き出し: 角を丸めた四角形 22">
            <a:extLst>
              <a:ext uri="{FF2B5EF4-FFF2-40B4-BE49-F238E27FC236}">
                <a16:creationId xmlns:a16="http://schemas.microsoft.com/office/drawing/2014/main" id="{47CC57A0-8FAB-83A6-B872-F32A3DA92F7A}"/>
              </a:ext>
            </a:extLst>
          </p:cNvPr>
          <p:cNvSpPr/>
          <p:nvPr/>
        </p:nvSpPr>
        <p:spPr>
          <a:xfrm>
            <a:off x="827484" y="5152801"/>
            <a:ext cx="8075824" cy="436439"/>
          </a:xfrm>
          <a:prstGeom prst="wedgeRoundRectCallout">
            <a:avLst>
              <a:gd name="adj1" fmla="val -51795"/>
              <a:gd name="adj2" fmla="val -15462"/>
              <a:gd name="adj3" fmla="val 16667"/>
            </a:avLst>
          </a:prstGeom>
          <a:solidFill>
            <a:schemeClr val="accent3">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600"/>
              </a:lnSpc>
            </a:pPr>
            <a:r>
              <a:rPr lang="ja-JP" altLang="en-US" sz="1200" dirty="0">
                <a:latin typeface="メイリオ" panose="020B0604030504040204" pitchFamily="50" charset="-128"/>
                <a:ea typeface="メイリオ" panose="020B0604030504040204" pitchFamily="50" charset="-128"/>
              </a:rPr>
              <a:t>素晴らしいです。辞書で示されている意味が同じの語句でも、ニュアンスが異なることがあるということや、その違いは具体的な例文で考えてみるといいということに気付いたんですね。では、「頻繁に」はどうですか？</a:t>
            </a:r>
            <a:endParaRPr kumimoji="1" lang="en-US" altLang="ja-JP" sz="1200" dirty="0">
              <a:latin typeface="メイリオ" panose="020B0604030504040204" pitchFamily="50" charset="-128"/>
              <a:ea typeface="メイリオ" panose="020B0604030504040204" pitchFamily="50" charset="-128"/>
            </a:endParaRPr>
          </a:p>
        </p:txBody>
      </p:sp>
      <p:pic>
        <p:nvPicPr>
          <p:cNvPr id="24" name="Picture 4" descr="学ランを着た男子学生のイラスト（冬服・学生服）">
            <a:extLst>
              <a:ext uri="{FF2B5EF4-FFF2-40B4-BE49-F238E27FC236}">
                <a16:creationId xmlns:a16="http://schemas.microsoft.com/office/drawing/2014/main" id="{F750E369-7FB3-DEB4-8A9B-9ACC52A3F47F}"/>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a:stretch/>
        </p:blipFill>
        <p:spPr bwMode="auto">
          <a:xfrm>
            <a:off x="202102" y="3933449"/>
            <a:ext cx="570811" cy="439254"/>
          </a:xfrm>
          <a:prstGeom prst="rect">
            <a:avLst/>
          </a:prstGeom>
          <a:noFill/>
          <a:extLst>
            <a:ext uri="{909E8E84-426E-40DD-AFC4-6F175D3DCCD1}">
              <a14:hiddenFill xmlns:a14="http://schemas.microsoft.com/office/drawing/2010/main">
                <a:solidFill>
                  <a:srgbClr val="FFFFFF"/>
                </a:solidFill>
              </a14:hiddenFill>
            </a:ext>
          </a:extLst>
        </p:spPr>
      </p:pic>
      <p:sp>
        <p:nvSpPr>
          <p:cNvPr id="27" name="吹き出し: 角を丸めた四角形 26">
            <a:extLst>
              <a:ext uri="{FF2B5EF4-FFF2-40B4-BE49-F238E27FC236}">
                <a16:creationId xmlns:a16="http://schemas.microsoft.com/office/drawing/2014/main" id="{AF8BE07D-9DD9-93A2-E170-3F68EF817453}"/>
              </a:ext>
            </a:extLst>
          </p:cNvPr>
          <p:cNvSpPr/>
          <p:nvPr/>
        </p:nvSpPr>
        <p:spPr>
          <a:xfrm>
            <a:off x="827484" y="3924105"/>
            <a:ext cx="8089038" cy="428728"/>
          </a:xfrm>
          <a:prstGeom prst="wedgeRoundRectCallout">
            <a:avLst>
              <a:gd name="adj1" fmla="val -51605"/>
              <a:gd name="adj2" fmla="val -13552"/>
              <a:gd name="adj3" fmla="val 16667"/>
            </a:avLst>
          </a:prstGeom>
          <a:solidFill>
            <a:schemeClr val="accent6">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400"/>
              </a:lnSpc>
            </a:pPr>
            <a:r>
              <a:rPr lang="ja-JP" altLang="en-US" sz="1200" dirty="0">
                <a:latin typeface="メイリオ" panose="020B0604030504040204" pitchFamily="50" charset="-128"/>
                <a:ea typeface="メイリオ" panose="020B0604030504040204" pitchFamily="50" charset="-128"/>
              </a:rPr>
              <a:t>先生、不思議だなと思うことがあります。同じ意味の語句なのに、「立て続けに」を使うと、「「私」が彼にしつこく話しかけられて嫌だった。」というマイナスな感情が強くなりませんか。</a:t>
            </a:r>
            <a:endParaRPr lang="en-US" altLang="ja-JP" sz="1200" dirty="0">
              <a:latin typeface="メイリオ" panose="020B0604030504040204" pitchFamily="50" charset="-128"/>
              <a:ea typeface="メイリオ" panose="020B0604030504040204" pitchFamily="50" charset="-128"/>
            </a:endParaRPr>
          </a:p>
        </p:txBody>
      </p:sp>
      <p:sp>
        <p:nvSpPr>
          <p:cNvPr id="31" name="吹き出し: 角を丸めた四角形 30">
            <a:extLst>
              <a:ext uri="{FF2B5EF4-FFF2-40B4-BE49-F238E27FC236}">
                <a16:creationId xmlns:a16="http://schemas.microsoft.com/office/drawing/2014/main" id="{526801F6-7E45-2D00-E5BB-3CCB422C6FEC}"/>
              </a:ext>
            </a:extLst>
          </p:cNvPr>
          <p:cNvSpPr/>
          <p:nvPr/>
        </p:nvSpPr>
        <p:spPr>
          <a:xfrm>
            <a:off x="832727" y="4439506"/>
            <a:ext cx="8078181" cy="645678"/>
          </a:xfrm>
          <a:prstGeom prst="wedgeRoundRectCallout">
            <a:avLst>
              <a:gd name="adj1" fmla="val -51909"/>
              <a:gd name="adj2" fmla="val -14923"/>
              <a:gd name="adj3" fmla="val 16667"/>
            </a:avLst>
          </a:prstGeom>
          <a:solidFill>
            <a:schemeClr val="accent6">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400"/>
              </a:lnSpc>
            </a:pPr>
            <a:r>
              <a:rPr lang="ja-JP" altLang="en-US" sz="1200" dirty="0">
                <a:latin typeface="メイリオ" panose="020B0604030504040204" pitchFamily="50" charset="-128"/>
                <a:ea typeface="メイリオ" panose="020B0604030504040204" pitchFamily="50" charset="-128"/>
              </a:rPr>
              <a:t>確かに。「彼が、立て続けに私に話しかけてきてうれしかった。」という文は変だもんね。言葉の意味って、辞書で調べて理解できたと思っていたけど、具体的な例文で考えてみると、本当の語句の意味の違いが分かってくるような気がしてきました。こうして考えると、発見があっておもしろい！！</a:t>
            </a:r>
          </a:p>
        </p:txBody>
      </p:sp>
      <p:pic>
        <p:nvPicPr>
          <p:cNvPr id="32" name="Picture 6" descr="セーラー服を着た女子学生のイラスト（冬服・学生服）">
            <a:extLst>
              <a:ext uri="{FF2B5EF4-FFF2-40B4-BE49-F238E27FC236}">
                <a16:creationId xmlns:a16="http://schemas.microsoft.com/office/drawing/2014/main" id="{279AFAB2-D0C9-5125-D48F-0E709C83149C}"/>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a:stretch/>
        </p:blipFill>
        <p:spPr bwMode="auto">
          <a:xfrm>
            <a:off x="316826" y="4532615"/>
            <a:ext cx="344356" cy="405544"/>
          </a:xfrm>
          <a:prstGeom prst="rect">
            <a:avLst/>
          </a:prstGeom>
          <a:noFill/>
          <a:extLst>
            <a:ext uri="{909E8E84-426E-40DD-AFC4-6F175D3DCCD1}">
              <a14:hiddenFill xmlns:a14="http://schemas.microsoft.com/office/drawing/2010/main">
                <a:solidFill>
                  <a:srgbClr val="FFFFFF"/>
                </a:solidFill>
              </a14:hiddenFill>
            </a:ext>
          </a:extLst>
        </p:spPr>
      </p:pic>
      <p:sp>
        <p:nvSpPr>
          <p:cNvPr id="33" name="吹き出し: 角を丸めた四角形 32">
            <a:extLst>
              <a:ext uri="{FF2B5EF4-FFF2-40B4-BE49-F238E27FC236}">
                <a16:creationId xmlns:a16="http://schemas.microsoft.com/office/drawing/2014/main" id="{D62FC273-99F4-265E-98DF-5A33E494C478}"/>
              </a:ext>
            </a:extLst>
          </p:cNvPr>
          <p:cNvSpPr/>
          <p:nvPr/>
        </p:nvSpPr>
        <p:spPr>
          <a:xfrm>
            <a:off x="839287" y="5692646"/>
            <a:ext cx="8089038" cy="400650"/>
          </a:xfrm>
          <a:prstGeom prst="wedgeRoundRectCallout">
            <a:avLst>
              <a:gd name="adj1" fmla="val -51751"/>
              <a:gd name="adj2" fmla="val -20622"/>
              <a:gd name="adj3" fmla="val 16667"/>
            </a:avLst>
          </a:prstGeom>
          <a:solidFill>
            <a:schemeClr val="accent6">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400"/>
              </a:lnSpc>
            </a:pPr>
            <a:r>
              <a:rPr lang="ja-JP" altLang="en-US" sz="1200" dirty="0">
                <a:latin typeface="メイリオ" panose="020B0604030504040204" pitchFamily="50" charset="-128"/>
                <a:ea typeface="メイリオ" panose="020B0604030504040204" pitchFamily="50" charset="-128"/>
              </a:rPr>
              <a:t>「頻繁に」になると、友達同士の会話ではあまり使わないと思います。少し硬い表現になるから、公の場や目上の人との会話で使うのがよさそうだと思います。</a:t>
            </a:r>
          </a:p>
        </p:txBody>
      </p:sp>
      <p:pic>
        <p:nvPicPr>
          <p:cNvPr id="10" name="Picture 2" descr="先生の男の子のイラスト（将来の夢）">
            <a:extLst>
              <a:ext uri="{FF2B5EF4-FFF2-40B4-BE49-F238E27FC236}">
                <a16:creationId xmlns:a16="http://schemas.microsoft.com/office/drawing/2014/main" id="{1BE4E88D-9AF7-0534-2D1D-5A8A403C1E9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368" y="2480384"/>
            <a:ext cx="459544" cy="459544"/>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4" descr="学ランを着た男子学生のイラスト（冬服・学生服）">
            <a:extLst>
              <a:ext uri="{FF2B5EF4-FFF2-40B4-BE49-F238E27FC236}">
                <a16:creationId xmlns:a16="http://schemas.microsoft.com/office/drawing/2014/main" id="{6250700A-6FF6-5038-EF12-72EA9C470D99}"/>
              </a:ext>
            </a:extLst>
          </p:cNvPr>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a:stretch/>
        </p:blipFill>
        <p:spPr bwMode="auto">
          <a:xfrm>
            <a:off x="3106694" y="3002735"/>
            <a:ext cx="527713" cy="406089"/>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6" descr="セーラー服を着た女子学生のイラスト（冬服・学生服）">
            <a:extLst>
              <a:ext uri="{FF2B5EF4-FFF2-40B4-BE49-F238E27FC236}">
                <a16:creationId xmlns:a16="http://schemas.microsoft.com/office/drawing/2014/main" id="{B476B429-8F79-2F53-0853-F9DE3FFABD8E}"/>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a:stretch/>
        </p:blipFill>
        <p:spPr bwMode="auto">
          <a:xfrm>
            <a:off x="3236219" y="3478134"/>
            <a:ext cx="293808" cy="346014"/>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2" descr="先生の男の子のイラスト（将来の夢）">
            <a:extLst>
              <a:ext uri="{FF2B5EF4-FFF2-40B4-BE49-F238E27FC236}">
                <a16:creationId xmlns:a16="http://schemas.microsoft.com/office/drawing/2014/main" id="{8B1AA97C-0CAC-A4AB-3D6E-D0819EB642C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15899" y="6209816"/>
            <a:ext cx="459544" cy="459544"/>
          </a:xfrm>
          <a:prstGeom prst="rect">
            <a:avLst/>
          </a:prstGeom>
          <a:noFill/>
          <a:extLst>
            <a:ext uri="{909E8E84-426E-40DD-AFC4-6F175D3DCCD1}">
              <a14:hiddenFill xmlns:a14="http://schemas.microsoft.com/office/drawing/2010/main">
                <a:solidFill>
                  <a:srgbClr val="FFFFFF"/>
                </a:solidFill>
              </a14:hiddenFill>
            </a:ext>
          </a:extLst>
        </p:spPr>
      </p:pic>
      <p:sp>
        <p:nvSpPr>
          <p:cNvPr id="34" name="吹き出し: 角を丸めた四角形 33">
            <a:extLst>
              <a:ext uri="{FF2B5EF4-FFF2-40B4-BE49-F238E27FC236}">
                <a16:creationId xmlns:a16="http://schemas.microsoft.com/office/drawing/2014/main" id="{5F22AEA6-C5FF-7676-8374-963546B25C32}"/>
              </a:ext>
            </a:extLst>
          </p:cNvPr>
          <p:cNvSpPr/>
          <p:nvPr/>
        </p:nvSpPr>
        <p:spPr>
          <a:xfrm>
            <a:off x="852207" y="6212175"/>
            <a:ext cx="8075824" cy="436439"/>
          </a:xfrm>
          <a:prstGeom prst="wedgeRoundRectCallout">
            <a:avLst>
              <a:gd name="adj1" fmla="val -51795"/>
              <a:gd name="adj2" fmla="val -15462"/>
              <a:gd name="adj3" fmla="val 16667"/>
            </a:avLst>
          </a:prstGeom>
          <a:solidFill>
            <a:schemeClr val="accent3">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nSpc>
                <a:spcPts val="1600"/>
              </a:lnSpc>
            </a:pPr>
            <a:r>
              <a:rPr lang="ja-JP" altLang="en-US" sz="1200" dirty="0">
                <a:latin typeface="メイリオ" panose="020B0604030504040204" pitchFamily="50" charset="-128"/>
                <a:ea typeface="メイリオ" panose="020B0604030504040204" pitchFamily="50" charset="-128"/>
              </a:rPr>
              <a:t>なるほど、そうですね。では、みなさん今日の授業で気付いたことや理解したことを、スタディログなどにまとめておきましょう。イラストなども使いながら、自分なりにまとめておくといいですね。</a:t>
            </a:r>
            <a:endParaRPr kumimoji="1" lang="en-US" altLang="ja-JP" sz="1200" dirty="0">
              <a:latin typeface="メイリオ" panose="020B0604030504040204" pitchFamily="50" charset="-128"/>
              <a:ea typeface="メイリオ" panose="020B0604030504040204" pitchFamily="50" charset="-128"/>
            </a:endParaRPr>
          </a:p>
        </p:txBody>
      </p:sp>
      <p:grpSp>
        <p:nvGrpSpPr>
          <p:cNvPr id="9" name="グループ化 8">
            <a:extLst>
              <a:ext uri="{FF2B5EF4-FFF2-40B4-BE49-F238E27FC236}">
                <a16:creationId xmlns:a16="http://schemas.microsoft.com/office/drawing/2014/main" id="{23AA1EE7-C93A-5AED-4DC1-ABC7EDEAF04F}"/>
              </a:ext>
            </a:extLst>
          </p:cNvPr>
          <p:cNvGrpSpPr/>
          <p:nvPr/>
        </p:nvGrpSpPr>
        <p:grpSpPr>
          <a:xfrm>
            <a:off x="251521" y="5682961"/>
            <a:ext cx="344356" cy="400652"/>
            <a:chOff x="-1181039" y="414239"/>
            <a:chExt cx="484581" cy="634880"/>
          </a:xfrm>
        </p:grpSpPr>
        <p:pic>
          <p:nvPicPr>
            <p:cNvPr id="1026" name="Picture 2">
              <a:extLst>
                <a:ext uri="{FF2B5EF4-FFF2-40B4-BE49-F238E27FC236}">
                  <a16:creationId xmlns:a16="http://schemas.microsoft.com/office/drawing/2014/main" id="{262E93CD-0C8F-64BC-6A4F-75BD9F2B3FAE}"/>
                </a:ext>
              </a:extLst>
            </p:cNvPr>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a:stretch/>
          </p:blipFill>
          <p:spPr bwMode="auto">
            <a:xfrm>
              <a:off x="-1125042" y="414239"/>
              <a:ext cx="428584" cy="49448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a:extLst>
                <a:ext uri="{FF2B5EF4-FFF2-40B4-BE49-F238E27FC236}">
                  <a16:creationId xmlns:a16="http://schemas.microsoft.com/office/drawing/2014/main" id="{A5C58961-68B1-BA14-D7DC-86BE09BAEC90}"/>
                </a:ext>
              </a:extLst>
            </p:cNvPr>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a:stretch/>
          </p:blipFill>
          <p:spPr bwMode="auto">
            <a:xfrm>
              <a:off x="-1117471" y="811959"/>
              <a:ext cx="307025" cy="23716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セーラー服の女子学生のイラスト（くるぶしソックス）">
              <a:extLst>
                <a:ext uri="{FF2B5EF4-FFF2-40B4-BE49-F238E27FC236}">
                  <a16:creationId xmlns:a16="http://schemas.microsoft.com/office/drawing/2014/main" id="{BC2E4F54-8471-F123-7D4C-536B8C6A1CBC}"/>
                </a:ext>
              </a:extLst>
            </p:cNvPr>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a:stretch/>
          </p:blipFill>
          <p:spPr bwMode="auto">
            <a:xfrm>
              <a:off x="-1181039" y="971868"/>
              <a:ext cx="456744" cy="76438"/>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69807652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2178DA76-68FB-3ADA-22C9-950FC2F3A97E}"/>
              </a:ext>
            </a:extLst>
          </p:cNvPr>
          <p:cNvSpPr txBox="1">
            <a:spLocks/>
          </p:cNvSpPr>
          <p:nvPr/>
        </p:nvSpPr>
        <p:spPr>
          <a:xfrm>
            <a:off x="107504" y="44624"/>
            <a:ext cx="8928992" cy="622460"/>
          </a:xfrm>
          <a:prstGeom prst="rect">
            <a:avLst/>
          </a:prstGeom>
          <a:solidFill>
            <a:srgbClr val="002060"/>
          </a:solidFill>
        </p:spPr>
        <p:txBody>
          <a:bodyPr vert="horz" wrap="square" lIns="91440" tIns="144000" rIns="91440" bIns="45720"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28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国語　３ 四　第１学年 「</a:t>
            </a:r>
            <a:r>
              <a:rPr lang="en-US" altLang="ja-JP" sz="28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C </a:t>
            </a:r>
            <a:r>
              <a:rPr lang="ja-JP" altLang="en-US" sz="28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読むこと」（１）ウ</a:t>
            </a:r>
          </a:p>
        </p:txBody>
      </p:sp>
      <p:sp>
        <p:nvSpPr>
          <p:cNvPr id="18" name="テキスト ボックス 17">
            <a:extLst>
              <a:ext uri="{FF2B5EF4-FFF2-40B4-BE49-F238E27FC236}">
                <a16:creationId xmlns:a16="http://schemas.microsoft.com/office/drawing/2014/main" id="{A6F376A1-823F-3E3C-6CB7-0D8792E1815A}"/>
              </a:ext>
            </a:extLst>
          </p:cNvPr>
          <p:cNvSpPr txBox="1"/>
          <p:nvPr/>
        </p:nvSpPr>
        <p:spPr>
          <a:xfrm>
            <a:off x="-16973" y="704890"/>
            <a:ext cx="8905002" cy="707886"/>
          </a:xfrm>
          <a:prstGeom prst="rect">
            <a:avLst/>
          </a:prstGeom>
          <a:noFill/>
        </p:spPr>
        <p:txBody>
          <a:bodyPr wrap="none" rtlCol="0">
            <a:spAutoFit/>
          </a:bodyPr>
          <a:lstStyle/>
          <a:p>
            <a:r>
              <a:rPr kumimoji="1" lang="en-US" altLang="ja-JP" sz="2000" b="1" dirty="0">
                <a:latin typeface="メイリオ" panose="020B0604030504040204" pitchFamily="50" charset="-128"/>
                <a:ea typeface="メイリオ" panose="020B0604030504040204" pitchFamily="50" charset="-128"/>
              </a:rPr>
              <a:t>【</a:t>
            </a:r>
            <a:r>
              <a:rPr kumimoji="1" lang="ja-JP" altLang="en-US" sz="2000" b="1" dirty="0">
                <a:latin typeface="メイリオ" panose="020B0604030504040204" pitchFamily="50" charset="-128"/>
                <a:ea typeface="メイリオ" panose="020B0604030504040204" pitchFamily="50" charset="-128"/>
              </a:rPr>
              <a:t>出題の趣旨</a:t>
            </a:r>
            <a:r>
              <a:rPr kumimoji="1" lang="en-US" altLang="ja-JP" sz="2000" b="1" dirty="0">
                <a:latin typeface="メイリオ" panose="020B0604030504040204" pitchFamily="50" charset="-128"/>
                <a:ea typeface="メイリオ" panose="020B0604030504040204" pitchFamily="50" charset="-128"/>
              </a:rPr>
              <a:t>】</a:t>
            </a:r>
            <a:r>
              <a:rPr lang="ja-JP" altLang="en-US" sz="2000" b="1" dirty="0">
                <a:latin typeface="メイリオ" panose="020B0604030504040204" pitchFamily="50" charset="-128"/>
                <a:ea typeface="メイリオ" panose="020B0604030504040204" pitchFamily="50" charset="-128"/>
              </a:rPr>
              <a:t>文章の構成や展開について、根拠を明確にして考えることが</a:t>
            </a:r>
            <a:endParaRPr lang="en-US" altLang="ja-JP" sz="2000" b="1" dirty="0">
              <a:latin typeface="メイリオ" panose="020B0604030504040204" pitchFamily="50" charset="-128"/>
              <a:ea typeface="メイリオ" panose="020B0604030504040204" pitchFamily="50" charset="-128"/>
            </a:endParaRPr>
          </a:p>
          <a:p>
            <a:r>
              <a:rPr lang="en-US" altLang="ja-JP" sz="2000" b="1" dirty="0">
                <a:latin typeface="メイリオ" panose="020B0604030504040204" pitchFamily="50" charset="-128"/>
                <a:ea typeface="メイリオ" panose="020B0604030504040204" pitchFamily="50" charset="-128"/>
              </a:rPr>
              <a:t>                     </a:t>
            </a:r>
            <a:r>
              <a:rPr lang="ja-JP" altLang="en-US" sz="2000" b="1" dirty="0">
                <a:latin typeface="メイリオ" panose="020B0604030504040204" pitchFamily="50" charset="-128"/>
                <a:ea typeface="メイリオ" panose="020B0604030504040204" pitchFamily="50" charset="-128"/>
              </a:rPr>
              <a:t>できるかどうかをみる。</a:t>
            </a:r>
            <a:endParaRPr kumimoji="1" lang="ja-JP" altLang="en-US" sz="2000" b="1" dirty="0">
              <a:latin typeface="メイリオ" panose="020B0604030504040204" pitchFamily="50" charset="-128"/>
              <a:ea typeface="メイリオ" panose="020B0604030504040204" pitchFamily="50" charset="-128"/>
            </a:endParaRPr>
          </a:p>
        </p:txBody>
      </p:sp>
      <p:sp>
        <p:nvSpPr>
          <p:cNvPr id="25" name="角丸四角形 7">
            <a:extLst>
              <a:ext uri="{FF2B5EF4-FFF2-40B4-BE49-F238E27FC236}">
                <a16:creationId xmlns:a16="http://schemas.microsoft.com/office/drawing/2014/main" id="{193153C1-353E-87C7-F195-AC78FD320B0C}"/>
              </a:ext>
            </a:extLst>
          </p:cNvPr>
          <p:cNvSpPr/>
          <p:nvPr/>
        </p:nvSpPr>
        <p:spPr>
          <a:xfrm>
            <a:off x="373586" y="5123319"/>
            <a:ext cx="2592288" cy="1214814"/>
          </a:xfrm>
          <a:prstGeom prst="roundRect">
            <a:avLst>
              <a:gd name="adj" fmla="val 7999"/>
            </a:avLst>
          </a:prstGeom>
          <a:solidFill>
            <a:schemeClr val="accent6">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r>
              <a:rPr lang="ja-JP" altLang="en-US" sz="2400" dirty="0">
                <a:solidFill>
                  <a:srgbClr val="000000"/>
                </a:solidFill>
                <a:latin typeface="メイリオ" panose="020B0604030504040204" pitchFamily="50" charset="-128"/>
                <a:ea typeface="メイリオ" panose="020B0604030504040204" pitchFamily="50" charset="-128"/>
              </a:rPr>
              <a:t>広島県　</a:t>
            </a:r>
            <a:r>
              <a:rPr lang="en-US" altLang="ja-JP" sz="2400" dirty="0">
                <a:solidFill>
                  <a:schemeClr val="tx1"/>
                </a:solidFill>
                <a:latin typeface="メイリオ" panose="020B0604030504040204" pitchFamily="50" charset="-128"/>
                <a:ea typeface="メイリオ" panose="020B0604030504040204" pitchFamily="50" charset="-128"/>
              </a:rPr>
              <a:t>18.6</a:t>
            </a:r>
            <a:r>
              <a:rPr lang="ja-JP" altLang="en-US" sz="2400" dirty="0">
                <a:solidFill>
                  <a:schemeClr val="tx1"/>
                </a:solidFill>
                <a:latin typeface="メイリオ" panose="020B0604030504040204" pitchFamily="50" charset="-128"/>
                <a:ea typeface="メイリオ" panose="020B0604030504040204" pitchFamily="50" charset="-128"/>
              </a:rPr>
              <a:t>％</a:t>
            </a:r>
            <a:endParaRPr lang="en-US" altLang="ja-JP" sz="2400" dirty="0">
              <a:solidFill>
                <a:schemeClr val="tx1"/>
              </a:solidFill>
              <a:latin typeface="メイリオ" panose="020B0604030504040204" pitchFamily="50" charset="-128"/>
              <a:ea typeface="メイリオ" panose="020B0604030504040204" pitchFamily="50" charset="-128"/>
            </a:endParaRPr>
          </a:p>
          <a:p>
            <a:r>
              <a:rPr lang="ja-JP" altLang="en-US" sz="2400" dirty="0">
                <a:solidFill>
                  <a:schemeClr val="tx1"/>
                </a:solidFill>
                <a:latin typeface="メイリオ" panose="020B0604030504040204" pitchFamily="50" charset="-128"/>
                <a:ea typeface="メイリオ" panose="020B0604030504040204" pitchFamily="50" charset="-128"/>
              </a:rPr>
              <a:t>全　国　</a:t>
            </a:r>
            <a:r>
              <a:rPr lang="en-US" altLang="ja-JP" sz="2400" dirty="0">
                <a:solidFill>
                  <a:schemeClr val="tx1"/>
                </a:solidFill>
                <a:latin typeface="メイリオ" panose="020B0604030504040204" pitchFamily="50" charset="-128"/>
                <a:ea typeface="メイリオ" panose="020B0604030504040204" pitchFamily="50" charset="-128"/>
              </a:rPr>
              <a:t>17.1</a:t>
            </a:r>
            <a:r>
              <a:rPr lang="ja-JP" altLang="en-US" sz="2400" dirty="0">
                <a:solidFill>
                  <a:schemeClr val="tx1"/>
                </a:solidFill>
                <a:latin typeface="メイリオ" panose="020B0604030504040204" pitchFamily="50" charset="-128"/>
                <a:ea typeface="メイリオ" panose="020B0604030504040204" pitchFamily="50" charset="-128"/>
              </a:rPr>
              <a:t>％</a:t>
            </a:r>
            <a:endParaRPr lang="en-US" altLang="ja-JP" sz="2400" dirty="0">
              <a:solidFill>
                <a:schemeClr val="tx1"/>
              </a:solidFill>
              <a:latin typeface="メイリオ" panose="020B0604030504040204" pitchFamily="50" charset="-128"/>
              <a:ea typeface="メイリオ" panose="020B0604030504040204" pitchFamily="50" charset="-128"/>
            </a:endParaRPr>
          </a:p>
          <a:p>
            <a:r>
              <a:rPr kumimoji="1" lang="ja-JP" altLang="en-US" sz="2400" dirty="0">
                <a:solidFill>
                  <a:schemeClr val="tx1"/>
                </a:solidFill>
                <a:latin typeface="メイリオ" panose="020B0604030504040204" pitchFamily="50" charset="-128"/>
                <a:ea typeface="メイリオ" panose="020B0604030504040204" pitchFamily="50" charset="-128"/>
              </a:rPr>
              <a:t>　差　  </a:t>
            </a:r>
            <a:r>
              <a:rPr lang="ja-JP" altLang="en-US" sz="2400" b="1" dirty="0">
                <a:solidFill>
                  <a:srgbClr val="FF0000"/>
                </a:solidFill>
                <a:latin typeface="メイリオ" panose="020B0604030504040204" pitchFamily="50" charset="-128"/>
                <a:ea typeface="メイリオ" panose="020B0604030504040204" pitchFamily="50" charset="-128"/>
              </a:rPr>
              <a:t>＋</a:t>
            </a:r>
            <a:r>
              <a:rPr kumimoji="1" lang="en-US" altLang="ja-JP" sz="2400" b="1" dirty="0">
                <a:solidFill>
                  <a:srgbClr val="FF0000"/>
                </a:solidFill>
                <a:latin typeface="メイリオ" panose="020B0604030504040204" pitchFamily="50" charset="-128"/>
                <a:ea typeface="メイリオ" panose="020B0604030504040204" pitchFamily="50" charset="-128"/>
              </a:rPr>
              <a:t>1</a:t>
            </a:r>
            <a:r>
              <a:rPr lang="en-US" altLang="ja-JP" sz="2400" b="1" dirty="0">
                <a:solidFill>
                  <a:srgbClr val="FF0000"/>
                </a:solidFill>
                <a:latin typeface="メイリオ" panose="020B0604030504040204" pitchFamily="50" charset="-128"/>
                <a:ea typeface="メイリオ" panose="020B0604030504040204" pitchFamily="50" charset="-128"/>
              </a:rPr>
              <a:t>.5</a:t>
            </a:r>
            <a:r>
              <a:rPr kumimoji="1" lang="ja-JP" altLang="en-US" sz="2400" b="1" dirty="0">
                <a:solidFill>
                  <a:srgbClr val="FF0000"/>
                </a:solidFill>
                <a:latin typeface="メイリオ" panose="020B0604030504040204" pitchFamily="50" charset="-128"/>
                <a:ea typeface="メイリオ" panose="020B0604030504040204" pitchFamily="50" charset="-128"/>
              </a:rPr>
              <a:t>㌽</a:t>
            </a:r>
            <a:endParaRPr kumimoji="1" lang="ja-JP" altLang="en-US" sz="2400" b="1" dirty="0">
              <a:solidFill>
                <a:srgbClr val="FF0000"/>
              </a:solidFill>
            </a:endParaRPr>
          </a:p>
        </p:txBody>
      </p:sp>
      <p:sp>
        <p:nvSpPr>
          <p:cNvPr id="2" name="正方形/長方形 1">
            <a:extLst>
              <a:ext uri="{FF2B5EF4-FFF2-40B4-BE49-F238E27FC236}">
                <a16:creationId xmlns:a16="http://schemas.microsoft.com/office/drawing/2014/main" id="{69D11852-9A93-BD2E-BAA8-3FB5B65759F5}"/>
              </a:ext>
            </a:extLst>
          </p:cNvPr>
          <p:cNvSpPr/>
          <p:nvPr/>
        </p:nvSpPr>
        <p:spPr>
          <a:xfrm>
            <a:off x="305297" y="6363573"/>
            <a:ext cx="2623654" cy="461665"/>
          </a:xfrm>
          <a:prstGeom prst="rect">
            <a:avLst/>
          </a:prstGeom>
          <a:noFill/>
        </p:spPr>
        <p:txBody>
          <a:bodyPr wrap="square" lIns="91440" tIns="45720" rIns="91440" bIns="45720">
            <a:spAutoFit/>
          </a:bodyPr>
          <a:lstStyle/>
          <a:p>
            <a:pPr algn="ctr"/>
            <a:r>
              <a:rPr lang="ja-JP" altLang="en-US" sz="2400" b="1" cap="none" spc="0" dirty="0">
                <a:ln w="0"/>
                <a:solidFill>
                  <a:srgbClr val="FF0000"/>
                </a:solidFill>
                <a:latin typeface="メイリオ" panose="020B0604030504040204" pitchFamily="50" charset="-128"/>
                <a:ea typeface="メイリオ" panose="020B0604030504040204" pitchFamily="50" charset="-128"/>
              </a:rPr>
              <a:t>無解答　</a:t>
            </a:r>
            <a:r>
              <a:rPr lang="en-US" altLang="ja-JP" sz="2400" b="1" dirty="0">
                <a:ln w="0"/>
                <a:solidFill>
                  <a:srgbClr val="FF0000"/>
                </a:solidFill>
                <a:latin typeface="メイリオ" panose="020B0604030504040204" pitchFamily="50" charset="-128"/>
                <a:ea typeface="メイリオ" panose="020B0604030504040204" pitchFamily="50" charset="-128"/>
              </a:rPr>
              <a:t>23.4</a:t>
            </a:r>
            <a:r>
              <a:rPr lang="ja-JP" altLang="en-US" sz="2400" b="1" cap="none" spc="0" dirty="0">
                <a:ln w="0"/>
                <a:solidFill>
                  <a:srgbClr val="FF0000"/>
                </a:solidFill>
                <a:latin typeface="メイリオ" panose="020B0604030504040204" pitchFamily="50" charset="-128"/>
                <a:ea typeface="メイリオ" panose="020B0604030504040204" pitchFamily="50" charset="-128"/>
              </a:rPr>
              <a:t>％</a:t>
            </a:r>
          </a:p>
        </p:txBody>
      </p:sp>
      <p:sp>
        <p:nvSpPr>
          <p:cNvPr id="3" name="正方形/長方形 2">
            <a:extLst>
              <a:ext uri="{FF2B5EF4-FFF2-40B4-BE49-F238E27FC236}">
                <a16:creationId xmlns:a16="http://schemas.microsoft.com/office/drawing/2014/main" id="{A404C760-2EEE-A20C-8E93-62B57DD32876}"/>
              </a:ext>
            </a:extLst>
          </p:cNvPr>
          <p:cNvSpPr/>
          <p:nvPr/>
        </p:nvSpPr>
        <p:spPr>
          <a:xfrm>
            <a:off x="1763688" y="170307"/>
            <a:ext cx="351036" cy="371094"/>
          </a:xfrm>
          <a:prstGeom prst="rect">
            <a:avLst/>
          </a:prstGeom>
          <a:no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 name="図 3">
            <a:extLst>
              <a:ext uri="{FF2B5EF4-FFF2-40B4-BE49-F238E27FC236}">
                <a16:creationId xmlns:a16="http://schemas.microsoft.com/office/drawing/2014/main" id="{BEB011A7-6791-F72B-0658-7D4373AEF43D}"/>
              </a:ext>
            </a:extLst>
          </p:cNvPr>
          <p:cNvPicPr>
            <a:picLocks noChangeAspect="1"/>
          </p:cNvPicPr>
          <p:nvPr/>
        </p:nvPicPr>
        <p:blipFill>
          <a:blip r:embed="rId3"/>
          <a:stretch>
            <a:fillRect/>
          </a:stretch>
        </p:blipFill>
        <p:spPr>
          <a:xfrm>
            <a:off x="8388424" y="1177006"/>
            <a:ext cx="558919" cy="5648232"/>
          </a:xfrm>
          <a:prstGeom prst="rect">
            <a:avLst/>
          </a:prstGeom>
        </p:spPr>
      </p:pic>
      <p:pic>
        <p:nvPicPr>
          <p:cNvPr id="6" name="図 5">
            <a:extLst>
              <a:ext uri="{FF2B5EF4-FFF2-40B4-BE49-F238E27FC236}">
                <a16:creationId xmlns:a16="http://schemas.microsoft.com/office/drawing/2014/main" id="{B1C98185-DB15-768D-761C-0573D753916F}"/>
              </a:ext>
            </a:extLst>
          </p:cNvPr>
          <p:cNvPicPr>
            <a:picLocks noChangeAspect="1"/>
          </p:cNvPicPr>
          <p:nvPr/>
        </p:nvPicPr>
        <p:blipFill>
          <a:blip r:embed="rId4"/>
          <a:stretch>
            <a:fillRect/>
          </a:stretch>
        </p:blipFill>
        <p:spPr>
          <a:xfrm>
            <a:off x="5301195" y="1317635"/>
            <a:ext cx="998670" cy="5366973"/>
          </a:xfrm>
          <a:prstGeom prst="rect">
            <a:avLst/>
          </a:prstGeom>
        </p:spPr>
      </p:pic>
      <p:grpSp>
        <p:nvGrpSpPr>
          <p:cNvPr id="5" name="グループ化 4">
            <a:extLst>
              <a:ext uri="{FF2B5EF4-FFF2-40B4-BE49-F238E27FC236}">
                <a16:creationId xmlns:a16="http://schemas.microsoft.com/office/drawing/2014/main" id="{B40518F6-234A-B3B3-807C-C46006789BCF}"/>
              </a:ext>
            </a:extLst>
          </p:cNvPr>
          <p:cNvGrpSpPr/>
          <p:nvPr/>
        </p:nvGrpSpPr>
        <p:grpSpPr>
          <a:xfrm>
            <a:off x="6372198" y="1459214"/>
            <a:ext cx="1886410" cy="5120220"/>
            <a:chOff x="6129722" y="1405124"/>
            <a:chExt cx="2114687" cy="5120220"/>
          </a:xfrm>
        </p:grpSpPr>
        <p:grpSp>
          <p:nvGrpSpPr>
            <p:cNvPr id="7" name="グループ化 6">
              <a:extLst>
                <a:ext uri="{FF2B5EF4-FFF2-40B4-BE49-F238E27FC236}">
                  <a16:creationId xmlns:a16="http://schemas.microsoft.com/office/drawing/2014/main" id="{9BCE5250-7DB0-2A32-EA26-454F4FEBB614}"/>
                </a:ext>
              </a:extLst>
            </p:cNvPr>
            <p:cNvGrpSpPr/>
            <p:nvPr/>
          </p:nvGrpSpPr>
          <p:grpSpPr>
            <a:xfrm>
              <a:off x="6129722" y="1405124"/>
              <a:ext cx="2114687" cy="5120220"/>
              <a:chOff x="6129722" y="1405124"/>
              <a:chExt cx="2114687" cy="5120220"/>
            </a:xfrm>
          </p:grpSpPr>
          <p:sp>
            <p:nvSpPr>
              <p:cNvPr id="9" name="テキスト ボックス 8">
                <a:extLst>
                  <a:ext uri="{FF2B5EF4-FFF2-40B4-BE49-F238E27FC236}">
                    <a16:creationId xmlns:a16="http://schemas.microsoft.com/office/drawing/2014/main" id="{CBE4E9E9-D547-768C-9559-CB7EB72A1CFD}"/>
                  </a:ext>
                </a:extLst>
              </p:cNvPr>
              <p:cNvSpPr txBox="1"/>
              <p:nvPr/>
            </p:nvSpPr>
            <p:spPr>
              <a:xfrm>
                <a:off x="6129722" y="1405124"/>
                <a:ext cx="2114687" cy="5120220"/>
              </a:xfrm>
              <a:prstGeom prst="rect">
                <a:avLst/>
              </a:prstGeom>
              <a:noFill/>
              <a:ln w="9525">
                <a:solidFill>
                  <a:schemeClr val="tx1"/>
                </a:solidFill>
              </a:ln>
            </p:spPr>
            <p:txBody>
              <a:bodyPr vert="eaVert" wrap="square" rtlCol="0">
                <a:noAutofit/>
              </a:bodyPr>
              <a:lstStyle/>
              <a:p>
                <a:endParaRPr kumimoji="1" lang="ja-JP" altLang="en-US" dirty="0"/>
              </a:p>
            </p:txBody>
          </p:sp>
          <p:pic>
            <p:nvPicPr>
              <p:cNvPr id="10" name="図 9">
                <a:extLst>
                  <a:ext uri="{FF2B5EF4-FFF2-40B4-BE49-F238E27FC236}">
                    <a16:creationId xmlns:a16="http://schemas.microsoft.com/office/drawing/2014/main" id="{84D3BED6-FC56-8A49-65D4-B84370D0EFE3}"/>
                  </a:ext>
                </a:extLst>
              </p:cNvPr>
              <p:cNvPicPr>
                <a:picLocks noChangeAspect="1"/>
              </p:cNvPicPr>
              <p:nvPr/>
            </p:nvPicPr>
            <p:blipFill>
              <a:blip r:embed="rId5"/>
              <a:stretch>
                <a:fillRect/>
              </a:stretch>
            </p:blipFill>
            <p:spPr>
              <a:xfrm>
                <a:off x="7728405" y="2780928"/>
                <a:ext cx="285778" cy="1993803"/>
              </a:xfrm>
              <a:prstGeom prst="rect">
                <a:avLst/>
              </a:prstGeom>
            </p:spPr>
          </p:pic>
          <p:sp>
            <p:nvSpPr>
              <p:cNvPr id="11" name="正方形/長方形 10">
                <a:extLst>
                  <a:ext uri="{FF2B5EF4-FFF2-40B4-BE49-F238E27FC236}">
                    <a16:creationId xmlns:a16="http://schemas.microsoft.com/office/drawing/2014/main" id="{566FB6B2-7574-4366-26AD-05F78D31BEF7}"/>
                  </a:ext>
                </a:extLst>
              </p:cNvPr>
              <p:cNvSpPr/>
              <p:nvPr/>
            </p:nvSpPr>
            <p:spPr>
              <a:xfrm>
                <a:off x="7093628" y="1574710"/>
                <a:ext cx="485025" cy="4868448"/>
              </a:xfrm>
              <a:prstGeom prst="rect">
                <a:avLst/>
              </a:prstGeom>
              <a:solidFill>
                <a:schemeClr val="bg1"/>
              </a:solidFill>
              <a:ln w="9525">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8" name="図 7">
              <a:extLst>
                <a:ext uri="{FF2B5EF4-FFF2-40B4-BE49-F238E27FC236}">
                  <a16:creationId xmlns:a16="http://schemas.microsoft.com/office/drawing/2014/main" id="{3B3A75AF-B781-8D40-C652-AD600AD5480F}"/>
                </a:ext>
              </a:extLst>
            </p:cNvPr>
            <p:cNvPicPr>
              <a:picLocks noChangeAspect="1"/>
            </p:cNvPicPr>
            <p:nvPr/>
          </p:nvPicPr>
          <p:blipFill>
            <a:blip r:embed="rId6"/>
            <a:stretch>
              <a:fillRect/>
            </a:stretch>
          </p:blipFill>
          <p:spPr>
            <a:xfrm>
              <a:off x="6208101" y="4737621"/>
              <a:ext cx="211081" cy="1705537"/>
            </a:xfrm>
            <a:prstGeom prst="rect">
              <a:avLst/>
            </a:prstGeom>
          </p:spPr>
        </p:pic>
      </p:grpSp>
      <p:sp>
        <p:nvSpPr>
          <p:cNvPr id="14" name="正方形/長方形 13">
            <a:extLst>
              <a:ext uri="{FF2B5EF4-FFF2-40B4-BE49-F238E27FC236}">
                <a16:creationId xmlns:a16="http://schemas.microsoft.com/office/drawing/2014/main" id="{C5007D15-ABDF-5A8B-4F80-A1ED3B8C3BAE}"/>
              </a:ext>
            </a:extLst>
          </p:cNvPr>
          <p:cNvSpPr/>
          <p:nvPr/>
        </p:nvSpPr>
        <p:spPr>
          <a:xfrm>
            <a:off x="1331640" y="3790648"/>
            <a:ext cx="222340" cy="252562"/>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58F3C813-943C-A5EA-078A-DD2C9C998987}"/>
              </a:ext>
            </a:extLst>
          </p:cNvPr>
          <p:cNvSpPr txBox="1"/>
          <p:nvPr/>
        </p:nvSpPr>
        <p:spPr>
          <a:xfrm>
            <a:off x="807184" y="1570697"/>
            <a:ext cx="1036736" cy="3338429"/>
          </a:xfrm>
          <a:prstGeom prst="rect">
            <a:avLst/>
          </a:prstGeom>
          <a:noFill/>
          <a:ln>
            <a:solidFill>
              <a:schemeClr val="tx1"/>
            </a:solidFill>
          </a:ln>
        </p:spPr>
        <p:txBody>
          <a:bodyPr vert="eaVert" wrap="square" rtlCol="0">
            <a:noAutofit/>
          </a:bodyPr>
          <a:lstStyle/>
          <a:p>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関連する問題</a:t>
            </a:r>
            <a:r>
              <a:rPr lang="en-US" altLang="ja-JP" sz="1400" dirty="0">
                <a:latin typeface="メイリオ" panose="020B0604030504040204" pitchFamily="50" charset="-128"/>
                <a:ea typeface="メイリオ" panose="020B0604030504040204" pitchFamily="50" charset="-128"/>
              </a:rPr>
              <a:t>》</a:t>
            </a:r>
          </a:p>
          <a:p>
            <a:r>
              <a:rPr lang="ja-JP" altLang="en-US" sz="1400" dirty="0">
                <a:latin typeface="メイリオ" panose="020B0604030504040204" pitchFamily="50" charset="-128"/>
                <a:ea typeface="メイリオ" panose="020B0604030504040204" pitchFamily="50" charset="-128"/>
              </a:rPr>
              <a:t>・令和４年　小学校 国語　２　二</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「人物像や物語の全体像を具体的に想像することができるかどうかをみる」問題。</a:t>
            </a:r>
            <a:endParaRPr lang="en-US" altLang="ja-JP" sz="1400" dirty="0">
              <a:latin typeface="メイリオ" panose="020B0604030504040204" pitchFamily="50" charset="-128"/>
              <a:ea typeface="メイリオ" panose="020B0604030504040204" pitchFamily="50" charset="-128"/>
            </a:endParaRPr>
          </a:p>
          <a:p>
            <a:pPr>
              <a:lnSpc>
                <a:spcPts val="2500"/>
              </a:lnSpc>
            </a:pPr>
            <a:r>
              <a:rPr lang="ja-JP" altLang="en-US" sz="1600" b="1" dirty="0">
                <a:highlight>
                  <a:srgbClr val="FFFF00"/>
                </a:highlight>
                <a:latin typeface="メイリオ" panose="020B0604030504040204" pitchFamily="50" charset="-128"/>
                <a:ea typeface="メイリオ" panose="020B0604030504040204" pitchFamily="50" charset="-128"/>
              </a:rPr>
              <a:t>　</a:t>
            </a:r>
            <a:endParaRPr lang="en-US" altLang="ja-JP" sz="1600" b="1" dirty="0">
              <a:highlight>
                <a:srgbClr val="FFFF00"/>
              </a:highlight>
              <a:latin typeface="メイリオ" panose="020B0604030504040204" pitchFamily="50" charset="-128"/>
              <a:ea typeface="メイリオ" panose="020B0604030504040204" pitchFamily="50" charset="-128"/>
            </a:endParaRPr>
          </a:p>
          <a:p>
            <a:pPr>
              <a:lnSpc>
                <a:spcPts val="2500"/>
              </a:lnSpc>
            </a:pPr>
            <a:endParaRPr lang="en-US" altLang="ja-JP" sz="1600" b="1" dirty="0">
              <a:latin typeface="メイリオ" panose="020B0604030504040204" pitchFamily="50" charset="-128"/>
              <a:ea typeface="メイリオ" panose="020B0604030504040204" pitchFamily="50" charset="-128"/>
            </a:endParaRPr>
          </a:p>
          <a:p>
            <a:pPr>
              <a:lnSpc>
                <a:spcPts val="2500"/>
              </a:lnSpc>
            </a:pPr>
            <a:endParaRPr lang="en-US" altLang="ja-JP" sz="1600" b="1" dirty="0">
              <a:latin typeface="メイリオ" panose="020B0604030504040204" pitchFamily="50" charset="-128"/>
              <a:ea typeface="メイリオ" panose="020B0604030504040204" pitchFamily="50" charset="-128"/>
            </a:endParaRPr>
          </a:p>
        </p:txBody>
      </p:sp>
      <p:pic>
        <p:nvPicPr>
          <p:cNvPr id="21" name="Picture 6" descr="女性教師のイラスト（職業）">
            <a:extLst>
              <a:ext uri="{FF2B5EF4-FFF2-40B4-BE49-F238E27FC236}">
                <a16:creationId xmlns:a16="http://schemas.microsoft.com/office/drawing/2014/main" id="{BA0EC8A3-1ADD-22EE-C2D8-7148AA773A9B}"/>
              </a:ext>
            </a:extLst>
          </p:cNvPr>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a:stretch/>
        </p:blipFill>
        <p:spPr bwMode="auto">
          <a:xfrm>
            <a:off x="3168340" y="5301208"/>
            <a:ext cx="674466" cy="595820"/>
          </a:xfrm>
          <a:prstGeom prst="rect">
            <a:avLst/>
          </a:prstGeom>
          <a:noFill/>
          <a:extLst>
            <a:ext uri="{909E8E84-426E-40DD-AFC4-6F175D3DCCD1}">
              <a14:hiddenFill xmlns:a14="http://schemas.microsoft.com/office/drawing/2010/main">
                <a:solidFill>
                  <a:srgbClr val="FFFFFF"/>
                </a:solidFill>
              </a14:hiddenFill>
            </a:ext>
          </a:extLst>
        </p:spPr>
      </p:pic>
      <p:sp>
        <p:nvSpPr>
          <p:cNvPr id="22" name="吹き出し: 角を丸めた四角形 21">
            <a:extLst>
              <a:ext uri="{FF2B5EF4-FFF2-40B4-BE49-F238E27FC236}">
                <a16:creationId xmlns:a16="http://schemas.microsoft.com/office/drawing/2014/main" id="{318CB6C7-4751-442A-BDFD-B083EAC52F2D}"/>
              </a:ext>
            </a:extLst>
          </p:cNvPr>
          <p:cNvSpPr/>
          <p:nvPr/>
        </p:nvSpPr>
        <p:spPr>
          <a:xfrm>
            <a:off x="341319" y="1473875"/>
            <a:ext cx="4302690" cy="3532075"/>
          </a:xfrm>
          <a:prstGeom prst="wedgeRoundRectCallout">
            <a:avLst>
              <a:gd name="adj1" fmla="val 23121"/>
              <a:gd name="adj2" fmla="val 55846"/>
              <a:gd name="adj3" fmla="val 16667"/>
            </a:avLst>
          </a:prstGeom>
          <a:no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vert="eaVert" lIns="0" tIns="0" rIns="0" bIns="0" rtlCol="0" anchor="t"/>
          <a:lstStyle/>
          <a:p>
            <a:pPr>
              <a:lnSpc>
                <a:spcPct val="150000"/>
              </a:lnSpc>
            </a:pPr>
            <a:r>
              <a:rPr kumimoji="1" lang="ja-JP" altLang="en-US" sz="1600" b="1" dirty="0">
                <a:solidFill>
                  <a:schemeClr val="tx1"/>
                </a:solidFill>
                <a:latin typeface="メイリオ" panose="020B0604030504040204" pitchFamily="50" charset="-128"/>
                <a:ea typeface="メイリオ" panose="020B0604030504040204" pitchFamily="50" charset="-128"/>
              </a:rPr>
              <a:t>　文章全体や部分における構成や展開を把握させた上で、なぜそのような構成や展開になっているのか、そのことがどのような効果につながるのかなどについて、生徒に、根拠を明確にして自分なりの意味付けをさせていますか。</a:t>
            </a:r>
          </a:p>
        </p:txBody>
      </p:sp>
    </p:spTree>
    <p:extLst>
      <p:ext uri="{BB962C8B-B14F-4D97-AF65-F5344CB8AC3E}">
        <p14:creationId xmlns:p14="http://schemas.microsoft.com/office/powerpoint/2010/main" val="232981487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txBox="1">
            <a:spLocks/>
          </p:cNvSpPr>
          <p:nvPr/>
        </p:nvSpPr>
        <p:spPr>
          <a:xfrm>
            <a:off x="107504" y="106179"/>
            <a:ext cx="8928992" cy="499349"/>
          </a:xfrm>
          <a:prstGeom prst="rect">
            <a:avLst/>
          </a:prstGeom>
          <a:solidFill>
            <a:srgbClr val="002060"/>
          </a:solidFill>
        </p:spPr>
        <p:txBody>
          <a:bodyPr vert="horz" wrap="square" lIns="91440" tIns="144000" rIns="91440" bIns="45720"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20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国語　３ 四　第１学年 「</a:t>
            </a:r>
            <a:r>
              <a:rPr lang="en-US" altLang="ja-JP" sz="20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C </a:t>
            </a:r>
            <a:r>
              <a:rPr lang="ja-JP" altLang="en-US" sz="20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読むこと」（１）ウ</a:t>
            </a:r>
            <a:r>
              <a:rPr lang="ja-JP" altLang="en-US" sz="2000" b="1" spc="-150"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0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解答類型分析シート</a:t>
            </a:r>
            <a:endParaRPr lang="ja-JP" altLang="en-US" sz="2000" b="1" spc="-150"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7" name="表 6">
            <a:extLst>
              <a:ext uri="{FF2B5EF4-FFF2-40B4-BE49-F238E27FC236}">
                <a16:creationId xmlns:a16="http://schemas.microsoft.com/office/drawing/2014/main" id="{B58AABE6-F214-64C5-DA38-D7B0C409A0BB}"/>
              </a:ext>
            </a:extLst>
          </p:cNvPr>
          <p:cNvGraphicFramePr>
            <a:graphicFrameLocks noGrp="1"/>
          </p:cNvGraphicFramePr>
          <p:nvPr>
            <p:extLst>
              <p:ext uri="{D42A27DB-BD31-4B8C-83A1-F6EECF244321}">
                <p14:modId xmlns:p14="http://schemas.microsoft.com/office/powerpoint/2010/main" val="3737328412"/>
              </p:ext>
            </p:extLst>
          </p:nvPr>
        </p:nvGraphicFramePr>
        <p:xfrm>
          <a:off x="143508" y="742714"/>
          <a:ext cx="8892988" cy="3901440"/>
        </p:xfrm>
        <a:graphic>
          <a:graphicData uri="http://schemas.openxmlformats.org/drawingml/2006/table">
            <a:tbl>
              <a:tblPr firstRow="1" bandRow="1">
                <a:tableStyleId>{5940675A-B579-460E-94D1-54222C63F5DA}</a:tableStyleId>
              </a:tblPr>
              <a:tblGrid>
                <a:gridCol w="396044">
                  <a:extLst>
                    <a:ext uri="{9D8B030D-6E8A-4147-A177-3AD203B41FA5}">
                      <a16:colId xmlns:a16="http://schemas.microsoft.com/office/drawing/2014/main" val="497881674"/>
                    </a:ext>
                  </a:extLst>
                </a:gridCol>
                <a:gridCol w="6624736">
                  <a:extLst>
                    <a:ext uri="{9D8B030D-6E8A-4147-A177-3AD203B41FA5}">
                      <a16:colId xmlns:a16="http://schemas.microsoft.com/office/drawing/2014/main" val="3061564528"/>
                    </a:ext>
                  </a:extLst>
                </a:gridCol>
                <a:gridCol w="216024">
                  <a:extLst>
                    <a:ext uri="{9D8B030D-6E8A-4147-A177-3AD203B41FA5}">
                      <a16:colId xmlns:a16="http://schemas.microsoft.com/office/drawing/2014/main" val="3024050227"/>
                    </a:ext>
                  </a:extLst>
                </a:gridCol>
                <a:gridCol w="414046">
                  <a:extLst>
                    <a:ext uri="{9D8B030D-6E8A-4147-A177-3AD203B41FA5}">
                      <a16:colId xmlns:a16="http://schemas.microsoft.com/office/drawing/2014/main" val="3508318739"/>
                    </a:ext>
                  </a:extLst>
                </a:gridCol>
                <a:gridCol w="414046">
                  <a:extLst>
                    <a:ext uri="{9D8B030D-6E8A-4147-A177-3AD203B41FA5}">
                      <a16:colId xmlns:a16="http://schemas.microsoft.com/office/drawing/2014/main" val="2557356096"/>
                    </a:ext>
                  </a:extLst>
                </a:gridCol>
                <a:gridCol w="414046">
                  <a:extLst>
                    <a:ext uri="{9D8B030D-6E8A-4147-A177-3AD203B41FA5}">
                      <a16:colId xmlns:a16="http://schemas.microsoft.com/office/drawing/2014/main" val="193483412"/>
                    </a:ext>
                  </a:extLst>
                </a:gridCol>
                <a:gridCol w="414046">
                  <a:extLst>
                    <a:ext uri="{9D8B030D-6E8A-4147-A177-3AD203B41FA5}">
                      <a16:colId xmlns:a16="http://schemas.microsoft.com/office/drawing/2014/main" val="345310821"/>
                    </a:ext>
                  </a:extLst>
                </a:gridCol>
              </a:tblGrid>
              <a:tr h="779603">
                <a:tc gridSpan="2">
                  <a:txBody>
                    <a:bodyPr/>
                    <a:lstStyle/>
                    <a:p>
                      <a:r>
                        <a:rPr kumimoji="1" lang="ja-JP" altLang="en-US" sz="1100" dirty="0"/>
                        <a:t>（正答の条件）</a:t>
                      </a:r>
                    </a:p>
                    <a:p>
                      <a:r>
                        <a:rPr kumimoji="1" lang="ja-JP" altLang="en-US" sz="1100" dirty="0"/>
                        <a:t>次の条件を満たして解答している。</a:t>
                      </a:r>
                    </a:p>
                    <a:p>
                      <a:r>
                        <a:rPr kumimoji="1" lang="ja-JP" altLang="en-US" sz="1100" dirty="0"/>
                        <a:t>①どのような効果があるかを書いている。</a:t>
                      </a:r>
                    </a:p>
                    <a:p>
                      <a:r>
                        <a:rPr kumimoji="1" lang="ja-JP" altLang="en-US" sz="1100" dirty="0"/>
                        <a:t>② ①のように考えた理由を、</a:t>
                      </a:r>
                      <a:r>
                        <a:rPr kumimoji="1" lang="en-US" altLang="ja-JP" sz="1100" dirty="0"/>
                        <a:t>｢</a:t>
                      </a:r>
                      <a:r>
                        <a:rPr kumimoji="1" lang="ja-JP" altLang="en-US" sz="1100" dirty="0"/>
                        <a:t>　　　　　　　の部分のような</a:t>
                      </a:r>
                      <a:r>
                        <a:rPr kumimoji="1" lang="en-US" altLang="ja-JP" sz="1100" dirty="0"/>
                        <a:t>『</a:t>
                      </a:r>
                      <a:r>
                        <a:rPr kumimoji="1" lang="ja-JP" altLang="en-US" sz="1100" dirty="0"/>
                        <a:t>あとに続く話</a:t>
                      </a:r>
                      <a:r>
                        <a:rPr kumimoji="1" lang="en-US" altLang="ja-JP" sz="1100" dirty="0"/>
                        <a:t>』</a:t>
                      </a:r>
                      <a:r>
                        <a:rPr kumimoji="1" lang="ja-JP" altLang="en-US" sz="1100" dirty="0"/>
                        <a:t>が、</a:t>
                      </a:r>
                      <a:r>
                        <a:rPr kumimoji="1" lang="en-US" altLang="ja-JP" sz="1100" dirty="0"/>
                        <a:t>『</a:t>
                      </a:r>
                      <a:r>
                        <a:rPr kumimoji="1" lang="ja-JP" altLang="en-US" sz="1100" dirty="0"/>
                        <a:t>一榎木の実</a:t>
                      </a:r>
                      <a:r>
                        <a:rPr kumimoji="1" lang="en-US" altLang="ja-JP" sz="1100" dirty="0"/>
                        <a:t>』</a:t>
                      </a:r>
                      <a:r>
                        <a:rPr kumimoji="1" lang="ja-JP" altLang="en-US" sz="1100" dirty="0"/>
                        <a:t>にはあるが、</a:t>
                      </a:r>
                      <a:r>
                        <a:rPr kumimoji="1" lang="en-US" altLang="ja-JP" sz="1100" dirty="0"/>
                        <a:t>『</a:t>
                      </a:r>
                      <a:r>
                        <a:rPr kumimoji="1" lang="ja-JP" altLang="en-US" sz="1100" dirty="0"/>
                        <a:t>二釣の話</a:t>
                      </a:r>
                      <a:r>
                        <a:rPr kumimoji="1" lang="en-US" altLang="ja-JP" sz="1100" dirty="0"/>
                        <a:t>』</a:t>
                      </a:r>
                      <a:r>
                        <a:rPr kumimoji="1" lang="ja-JP" altLang="en-US" sz="1100" dirty="0"/>
                        <a:t>に　 </a:t>
                      </a:r>
                      <a:endParaRPr kumimoji="1" lang="en-US" altLang="ja-JP" sz="1100" dirty="0"/>
                    </a:p>
                    <a:p>
                      <a:r>
                        <a:rPr kumimoji="1" lang="ja-JP" altLang="en-US" sz="1100" dirty="0"/>
                        <a:t>　　はない」という展開を踏まえて書いている。</a:t>
                      </a:r>
                    </a:p>
                    <a:p>
                      <a:r>
                        <a:rPr kumimoji="1" lang="ja-JP" altLang="en-US" sz="1100" dirty="0"/>
                        <a:t>③ ②について、物語の内容を適切に取り上げて書いている。</a:t>
                      </a:r>
                      <a:endParaRPr kumimoji="1" lang="en-US" altLang="ja-JP" sz="1100" dirty="0"/>
                    </a:p>
                    <a:p>
                      <a:endParaRPr kumimoji="1" lang="en-US" altLang="ja-JP" sz="1100" dirty="0"/>
                    </a:p>
                    <a:p>
                      <a:r>
                        <a:rPr kumimoji="1" lang="ja-JP" altLang="en-US" sz="1100" dirty="0"/>
                        <a:t>（正答例）</a:t>
                      </a:r>
                    </a:p>
                    <a:p>
                      <a:r>
                        <a:rPr kumimoji="1" lang="ja-JP" altLang="en-US" sz="1100" dirty="0"/>
                        <a:t>・読者の意表を突く効果がある。なぜなら、「一榎木の実」には、失敗した兄弟が、お爺さんのおかげで成功する場面が</a:t>
                      </a:r>
                      <a:endParaRPr kumimoji="1" lang="en-US" altLang="ja-JP" sz="1100" dirty="0"/>
                    </a:p>
                    <a:p>
                      <a:r>
                        <a:rPr kumimoji="1" lang="ja-JP" altLang="en-US" sz="1100" dirty="0"/>
                        <a:t>　書かれているため、「二釣の話」も同じような展開になると予想して読み進める読者が多いと思うからだ。</a:t>
                      </a:r>
                    </a:p>
                    <a:p>
                      <a:r>
                        <a:rPr kumimoji="1" lang="ja-JP" altLang="en-US" sz="1100" dirty="0"/>
                        <a:t>・気長な兄と気の短い弟は、「一榎木の実」では、失敗したあとお爺さんのおかげで成功するが、「二釣の話」で、また</a:t>
                      </a:r>
                      <a:endParaRPr kumimoji="1" lang="en-US" altLang="ja-JP" sz="1100" dirty="0"/>
                    </a:p>
                    <a:p>
                      <a:r>
                        <a:rPr kumimoji="1" lang="ja-JP" altLang="en-US" sz="1100" dirty="0"/>
                        <a:t>　同じ原因で失敗する。このような展開によって、人の性格はなかなか変わらないということが強調されている。</a:t>
                      </a:r>
                    </a:p>
                    <a:p>
                      <a:r>
                        <a:rPr kumimoji="1" lang="ja-JP" altLang="en-US" sz="1100" dirty="0"/>
                        <a:t>・読者に物語の続きを想像させる効果がある。なぜなら、「一榎木の実」では、お爺さんの教えによって、二人は好い実</a:t>
                      </a:r>
                      <a:endParaRPr kumimoji="1" lang="en-US" altLang="ja-JP" sz="1100" dirty="0"/>
                    </a:p>
                    <a:p>
                      <a:r>
                        <a:rPr kumimoji="1" lang="ja-JP" altLang="en-US" sz="1100" dirty="0"/>
                        <a:t>　を拾うことができたが、「二釣の話」では、魚は釣れず、お爺さんに失敗の原因を指摘されただけで話が終わっている</a:t>
                      </a:r>
                      <a:endParaRPr kumimoji="1" lang="en-US" altLang="ja-JP" sz="1100" dirty="0"/>
                    </a:p>
                    <a:p>
                      <a:r>
                        <a:rPr kumimoji="1" lang="ja-JP" altLang="en-US" sz="1100" dirty="0"/>
                        <a:t>　ので、その後、二人が目的を達成できたのかどうかが気になるからだ。</a:t>
                      </a:r>
                    </a:p>
                  </a:txBody>
                  <a:tcPr/>
                </a:tc>
                <a:tc hMerge="1">
                  <a:txBody>
                    <a:bodyPr/>
                    <a:lstStyle/>
                    <a:p>
                      <a:endParaRPr kumimoji="1" lang="ja-JP" altLang="en-US"/>
                    </a:p>
                  </a:txBody>
                  <a:tcPr/>
                </a:tc>
                <a:tc>
                  <a:txBody>
                    <a:bodyPr/>
                    <a:lstStyle/>
                    <a:p>
                      <a:pPr algn="ctr"/>
                      <a:r>
                        <a:rPr kumimoji="1" lang="ja-JP" altLang="en-US" sz="1000" dirty="0"/>
                        <a:t>正　答</a:t>
                      </a:r>
                    </a:p>
                  </a:txBody>
                  <a:tcPr vert="eaVert" anchor="ctr"/>
                </a:tc>
                <a:tc>
                  <a:txBody>
                    <a:bodyPr/>
                    <a:lstStyle/>
                    <a:p>
                      <a:pPr algn="ctr"/>
                      <a:r>
                        <a:rPr kumimoji="1" lang="ja-JP" altLang="en-US" sz="1000" dirty="0">
                          <a:latin typeface="ＭＳ ゴシック" panose="020B0609070205080204" pitchFamily="49" charset="-128"/>
                          <a:ea typeface="ＭＳ ゴシック" panose="020B0609070205080204" pitchFamily="49" charset="-128"/>
                        </a:rPr>
                        <a:t>全国（％）</a:t>
                      </a:r>
                    </a:p>
                  </a:txBody>
                  <a:tcPr vert="eaVert" anchor="ctr"/>
                </a:tc>
                <a:tc>
                  <a:txBody>
                    <a:bodyPr/>
                    <a:lstStyle/>
                    <a:p>
                      <a:pPr algn="ctr"/>
                      <a:r>
                        <a:rPr kumimoji="1" lang="ja-JP" altLang="en-US" sz="1000" dirty="0">
                          <a:latin typeface="ＭＳ ゴシック" panose="020B0609070205080204" pitchFamily="49" charset="-128"/>
                          <a:ea typeface="ＭＳ ゴシック" panose="020B0609070205080204" pitchFamily="49" charset="-128"/>
                        </a:rPr>
                        <a:t>県 </a:t>
                      </a:r>
                      <a:r>
                        <a:rPr kumimoji="1" lang="en-US" altLang="ja-JP" sz="1000" dirty="0">
                          <a:latin typeface="ＭＳ ゴシック" panose="020B0609070205080204" pitchFamily="49" charset="-128"/>
                          <a:ea typeface="ＭＳ ゴシック" panose="020B0609070205080204" pitchFamily="49" charset="-128"/>
                        </a:rPr>
                        <a:t>(</a:t>
                      </a:r>
                      <a:r>
                        <a:rPr kumimoji="1" lang="ja-JP" altLang="en-US" sz="1000" dirty="0">
                          <a:latin typeface="ＭＳ ゴシック" panose="020B0609070205080204" pitchFamily="49" charset="-128"/>
                          <a:ea typeface="ＭＳ ゴシック" panose="020B0609070205080204" pitchFamily="49" charset="-128"/>
                        </a:rPr>
                        <a:t>％）</a:t>
                      </a:r>
                    </a:p>
                  </a:txBody>
                  <a:tcPr vert="eaVert" anchor="ctr"/>
                </a:tc>
                <a:tc>
                  <a:txBody>
                    <a:bodyPr/>
                    <a:lstStyle/>
                    <a:p>
                      <a:pPr algn="ctr"/>
                      <a:r>
                        <a:rPr kumimoji="1" lang="ja-JP" altLang="en-US" sz="1000" dirty="0">
                          <a:latin typeface="ＭＳ ゴシック" panose="020B0609070205080204" pitchFamily="49" charset="-128"/>
                          <a:ea typeface="ＭＳ ゴシック" panose="020B0609070205080204" pitchFamily="49" charset="-128"/>
                        </a:rPr>
                        <a:t>自校（％）</a:t>
                      </a:r>
                    </a:p>
                  </a:txBody>
                  <a:tcPr vert="eaVert" anchor="ctr"/>
                </a:tc>
                <a:tc>
                  <a:txBody>
                    <a:bodyPr/>
                    <a:lstStyle/>
                    <a:p>
                      <a:pPr algn="ctr"/>
                      <a:r>
                        <a:rPr kumimoji="1" lang="ja-JP" altLang="en-US" sz="1000" dirty="0">
                          <a:latin typeface="ＭＳ ゴシック" panose="020B0609070205080204" pitchFamily="49" charset="-128"/>
                          <a:ea typeface="ＭＳ ゴシック" panose="020B0609070205080204" pitchFamily="49" charset="-128"/>
                        </a:rPr>
                        <a:t>自校（人）</a:t>
                      </a:r>
                    </a:p>
                  </a:txBody>
                  <a:tcPr vert="eaVert" anchor="ctr"/>
                </a:tc>
                <a:extLst>
                  <a:ext uri="{0D108BD9-81ED-4DB2-BD59-A6C34878D82A}">
                    <a16:rowId xmlns:a16="http://schemas.microsoft.com/office/drawing/2014/main" val="620879162"/>
                  </a:ext>
                </a:extLst>
              </a:tr>
              <a:tr h="211177">
                <a:tc>
                  <a:txBody>
                    <a:bodyPr/>
                    <a:lstStyle/>
                    <a:p>
                      <a:pPr algn="ctr"/>
                      <a:r>
                        <a:rPr kumimoji="1" lang="ja-JP" altLang="en-US" sz="1100" dirty="0"/>
                        <a:t>１</a:t>
                      </a:r>
                    </a:p>
                  </a:txBody>
                  <a:tcPr anchor="ctr"/>
                </a:tc>
                <a:tc>
                  <a:txBody>
                    <a:bodyPr/>
                    <a:lstStyle/>
                    <a:p>
                      <a:pPr algn="just"/>
                      <a:r>
                        <a:rPr kumimoji="1" lang="ja-JP" altLang="en-US" sz="1100" dirty="0"/>
                        <a:t>条件①、②、③を満たして解答しているもの</a:t>
                      </a:r>
                    </a:p>
                  </a:txBody>
                  <a:tcPr/>
                </a:tc>
                <a:tc>
                  <a:txBody>
                    <a:bodyPr/>
                    <a:lstStyle/>
                    <a:p>
                      <a:pPr algn="ctr"/>
                      <a:r>
                        <a:rPr kumimoji="1" lang="ja-JP" altLang="en-US" sz="1000" dirty="0"/>
                        <a:t>◎</a:t>
                      </a:r>
                    </a:p>
                  </a:txBody>
                  <a:tcPr anchor="ctr"/>
                </a:tc>
                <a:tc>
                  <a:txBody>
                    <a:bodyPr/>
                    <a:lstStyle/>
                    <a:p>
                      <a:pPr marL="0" indent="0" algn="r"/>
                      <a:r>
                        <a:rPr kumimoji="1" lang="en-US" altLang="ja-JP" sz="1000" b="1" dirty="0">
                          <a:solidFill>
                            <a:schemeClr val="tx1"/>
                          </a:solidFill>
                        </a:rPr>
                        <a:t>17.1</a:t>
                      </a:r>
                      <a:endParaRPr kumimoji="1" lang="ja-JP" altLang="en-US" sz="1000" b="1" dirty="0">
                        <a:solidFill>
                          <a:schemeClr val="tx1"/>
                        </a:solidFill>
                      </a:endParaRPr>
                    </a:p>
                  </a:txBody>
                  <a:tcPr anchor="ctr"/>
                </a:tc>
                <a:tc>
                  <a:txBody>
                    <a:bodyPr/>
                    <a:lstStyle/>
                    <a:p>
                      <a:pPr marL="0" indent="0" algn="r"/>
                      <a:r>
                        <a:rPr kumimoji="1" lang="en-US" altLang="ja-JP" sz="1000" b="1" dirty="0">
                          <a:solidFill>
                            <a:schemeClr val="tx1"/>
                          </a:solidFill>
                        </a:rPr>
                        <a:t>18.6</a:t>
                      </a:r>
                      <a:endParaRPr kumimoji="1" lang="ja-JP" altLang="en-US" sz="1000" b="1" dirty="0">
                        <a:solidFill>
                          <a:schemeClr val="tx1"/>
                        </a:solidFill>
                      </a:endParaRPr>
                    </a:p>
                  </a:txBody>
                  <a:tcPr anchor="ctr"/>
                </a:tc>
                <a:tc>
                  <a:txBody>
                    <a:bodyPr/>
                    <a:lstStyle/>
                    <a:p>
                      <a:pPr algn="ctr"/>
                      <a:endParaRPr kumimoji="1" lang="ja-JP" altLang="en-US" sz="1000"/>
                    </a:p>
                  </a:txBody>
                  <a:tcPr anchor="ctr"/>
                </a:tc>
                <a:tc>
                  <a:txBody>
                    <a:bodyPr/>
                    <a:lstStyle/>
                    <a:p>
                      <a:pPr algn="ctr"/>
                      <a:endParaRPr kumimoji="1" lang="ja-JP" altLang="en-US" sz="1000" dirty="0"/>
                    </a:p>
                  </a:txBody>
                  <a:tcPr anchor="ctr"/>
                </a:tc>
                <a:extLst>
                  <a:ext uri="{0D108BD9-81ED-4DB2-BD59-A6C34878D82A}">
                    <a16:rowId xmlns:a16="http://schemas.microsoft.com/office/drawing/2014/main" val="8223435"/>
                  </a:ext>
                </a:extLst>
              </a:tr>
              <a:tr h="211177">
                <a:tc>
                  <a:txBody>
                    <a:bodyPr/>
                    <a:lstStyle/>
                    <a:p>
                      <a:pPr marL="0" indent="0" algn="ctr"/>
                      <a:r>
                        <a:rPr kumimoji="1" lang="ja-JP" altLang="en-US" sz="1100" dirty="0"/>
                        <a:t>２</a:t>
                      </a:r>
                    </a:p>
                  </a:txBody>
                  <a:tcPr anchor="ctr">
                    <a:solidFill>
                      <a:schemeClr val="accent6">
                        <a:lumMod val="20000"/>
                        <a:lumOff val="80000"/>
                      </a:schemeClr>
                    </a:solidFill>
                  </a:tcPr>
                </a:tc>
                <a:tc>
                  <a:txBody>
                    <a:bodyPr/>
                    <a:lstStyle/>
                    <a:p>
                      <a:pPr algn="just"/>
                      <a:r>
                        <a:rPr kumimoji="1" lang="ja-JP" altLang="en-US" sz="1100" dirty="0"/>
                        <a:t>条件①、②を満たし、条件③を満たさないで解答しているもの</a:t>
                      </a:r>
                    </a:p>
                  </a:txBody>
                  <a:tcP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dirty="0"/>
                    </a:p>
                  </a:txBody>
                  <a:tcPr anchor="ctr">
                    <a:solidFill>
                      <a:schemeClr val="accent6">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1" dirty="0">
                          <a:solidFill>
                            <a:schemeClr val="tx1"/>
                          </a:solidFill>
                        </a:rPr>
                        <a:t>0.1</a:t>
                      </a:r>
                      <a:endParaRPr kumimoji="1" lang="ja-JP" altLang="en-US" sz="1000" b="1" dirty="0">
                        <a:solidFill>
                          <a:schemeClr val="tx1"/>
                        </a:solidFill>
                      </a:endParaRPr>
                    </a:p>
                  </a:txBody>
                  <a:tcPr anchor="ctr">
                    <a:solidFill>
                      <a:schemeClr val="accent6">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1" dirty="0">
                          <a:solidFill>
                            <a:schemeClr val="tx1"/>
                          </a:solidFill>
                        </a:rPr>
                        <a:t>0.2</a:t>
                      </a:r>
                      <a:endParaRPr kumimoji="1" lang="ja-JP" altLang="en-US" sz="1000" b="1" dirty="0">
                        <a:solidFill>
                          <a:schemeClr val="tx1"/>
                        </a:solidFill>
                      </a:endParaRPr>
                    </a:p>
                  </a:txBody>
                  <a:tcPr anchor="ctr">
                    <a:solidFill>
                      <a:schemeClr val="accent6">
                        <a:lumMod val="20000"/>
                        <a:lumOff val="80000"/>
                      </a:schemeClr>
                    </a:solidFill>
                  </a:tcPr>
                </a:tc>
                <a:tc>
                  <a:txBody>
                    <a:bodyPr/>
                    <a:lstStyle/>
                    <a:p>
                      <a:pPr algn="ctr"/>
                      <a:endParaRPr kumimoji="1" lang="ja-JP" altLang="en-US" sz="1000"/>
                    </a:p>
                  </a:txBody>
                  <a:tcPr anchor="ctr">
                    <a:solidFill>
                      <a:schemeClr val="accent6">
                        <a:lumMod val="20000"/>
                        <a:lumOff val="80000"/>
                      </a:schemeClr>
                    </a:solidFill>
                  </a:tcPr>
                </a:tc>
                <a:tc>
                  <a:txBody>
                    <a:bodyPr/>
                    <a:lstStyle/>
                    <a:p>
                      <a:pPr algn="ctr"/>
                      <a:endParaRPr kumimoji="1" lang="ja-JP" altLang="en-US" sz="1000" dirty="0"/>
                    </a:p>
                  </a:txBody>
                  <a:tcPr anchor="ctr">
                    <a:solidFill>
                      <a:schemeClr val="accent6">
                        <a:lumMod val="20000"/>
                        <a:lumOff val="80000"/>
                      </a:schemeClr>
                    </a:solidFill>
                  </a:tcPr>
                </a:tc>
                <a:extLst>
                  <a:ext uri="{0D108BD9-81ED-4DB2-BD59-A6C34878D82A}">
                    <a16:rowId xmlns:a16="http://schemas.microsoft.com/office/drawing/2014/main" val="219737149"/>
                  </a:ext>
                </a:extLst>
              </a:tr>
              <a:tr h="230374">
                <a:tc>
                  <a:txBody>
                    <a:bodyPr/>
                    <a:lstStyle/>
                    <a:p>
                      <a:pPr algn="ctr"/>
                      <a:r>
                        <a:rPr kumimoji="1" lang="ja-JP" altLang="en-US" sz="1100" dirty="0"/>
                        <a:t>３</a:t>
                      </a:r>
                    </a:p>
                  </a:txBody>
                  <a:tcPr anchor="ctr">
                    <a:solidFill>
                      <a:schemeClr val="accent5">
                        <a:lumMod val="20000"/>
                        <a:lumOff val="80000"/>
                      </a:schemeClr>
                    </a:solidFill>
                  </a:tcPr>
                </a:tc>
                <a:tc>
                  <a:txBody>
                    <a:bodyPr/>
                    <a:lstStyle/>
                    <a:p>
                      <a:pPr algn="just"/>
                      <a:r>
                        <a:rPr kumimoji="1" lang="ja-JP" altLang="en-US" sz="1100" dirty="0"/>
                        <a:t>条件①、③を満たし、条件②を満たさないで解答しているもの</a:t>
                      </a:r>
                    </a:p>
                  </a:txBody>
                  <a:tcPr>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dirty="0"/>
                    </a:p>
                  </a:txBody>
                  <a:tcPr anchor="ctr">
                    <a:solidFill>
                      <a:schemeClr val="accent5">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1" dirty="0">
                          <a:solidFill>
                            <a:schemeClr val="tx1"/>
                          </a:solidFill>
                        </a:rPr>
                        <a:t>34.2</a:t>
                      </a:r>
                    </a:p>
                  </a:txBody>
                  <a:tcPr anchor="ctr">
                    <a:solidFill>
                      <a:schemeClr val="accent5">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1" dirty="0">
                          <a:solidFill>
                            <a:schemeClr val="tx1"/>
                          </a:solidFill>
                        </a:rPr>
                        <a:t>36.5</a:t>
                      </a:r>
                    </a:p>
                  </a:txBody>
                  <a:tcPr anchor="ctr">
                    <a:solidFill>
                      <a:schemeClr val="accent5">
                        <a:lumMod val="20000"/>
                        <a:lumOff val="80000"/>
                      </a:schemeClr>
                    </a:solidFill>
                  </a:tcPr>
                </a:tc>
                <a:tc>
                  <a:txBody>
                    <a:bodyPr/>
                    <a:lstStyle/>
                    <a:p>
                      <a:pPr algn="ctr"/>
                      <a:endParaRPr kumimoji="1" lang="ja-JP" altLang="en-US" sz="1000" dirty="0"/>
                    </a:p>
                  </a:txBody>
                  <a:tcPr anchor="ctr">
                    <a:solidFill>
                      <a:schemeClr val="accent5">
                        <a:lumMod val="20000"/>
                        <a:lumOff val="80000"/>
                      </a:schemeClr>
                    </a:solidFill>
                  </a:tcPr>
                </a:tc>
                <a:tc>
                  <a:txBody>
                    <a:bodyPr/>
                    <a:lstStyle/>
                    <a:p>
                      <a:pPr algn="ctr"/>
                      <a:endParaRPr kumimoji="1" lang="ja-JP" altLang="en-US" sz="1000" dirty="0"/>
                    </a:p>
                  </a:txBody>
                  <a:tcPr anchor="ctr">
                    <a:solidFill>
                      <a:schemeClr val="accent5">
                        <a:lumMod val="20000"/>
                        <a:lumOff val="80000"/>
                      </a:schemeClr>
                    </a:solidFill>
                  </a:tcPr>
                </a:tc>
                <a:extLst>
                  <a:ext uri="{0D108BD9-81ED-4DB2-BD59-A6C34878D82A}">
                    <a16:rowId xmlns:a16="http://schemas.microsoft.com/office/drawing/2014/main" val="1580398011"/>
                  </a:ext>
                </a:extLst>
              </a:tr>
              <a:tr h="211177">
                <a:tc>
                  <a:txBody>
                    <a:bodyPr/>
                    <a:lstStyle/>
                    <a:p>
                      <a:pPr algn="ctr"/>
                      <a:r>
                        <a:rPr kumimoji="1" lang="en-US" altLang="ja-JP" sz="1100" dirty="0"/>
                        <a:t>99</a:t>
                      </a:r>
                      <a:endParaRPr kumimoji="1" lang="ja-JP" altLang="en-US" sz="1100" dirty="0"/>
                    </a:p>
                  </a:txBody>
                  <a:tcPr anchor="ctr">
                    <a:solidFill>
                      <a:schemeClr val="accent2">
                        <a:lumMod val="20000"/>
                        <a:lumOff val="80000"/>
                      </a:schemeClr>
                    </a:solidFill>
                  </a:tcPr>
                </a:tc>
                <a:tc>
                  <a:txBody>
                    <a:bodyPr/>
                    <a:lstStyle/>
                    <a:p>
                      <a:pPr algn="just"/>
                      <a:r>
                        <a:rPr kumimoji="1" lang="ja-JP" altLang="en-US" sz="1100" dirty="0"/>
                        <a:t>上記以外の解答</a:t>
                      </a:r>
                    </a:p>
                  </a:txBody>
                  <a:tcPr>
                    <a:solidFill>
                      <a:schemeClr val="accent2">
                        <a:lumMod val="20000"/>
                        <a:lumOff val="80000"/>
                      </a:schemeClr>
                    </a:solidFill>
                  </a:tcPr>
                </a:tc>
                <a:tc>
                  <a:txBody>
                    <a:bodyPr/>
                    <a:lstStyle/>
                    <a:p>
                      <a:pPr algn="ctr"/>
                      <a:endParaRPr kumimoji="1" lang="ja-JP" altLang="en-US" sz="1000"/>
                    </a:p>
                  </a:txBody>
                  <a:tcPr anchor="ctr">
                    <a:solidFill>
                      <a:schemeClr val="accent2">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1" dirty="0">
                          <a:solidFill>
                            <a:schemeClr val="tx1"/>
                          </a:solidFill>
                        </a:rPr>
                        <a:t>20.5</a:t>
                      </a:r>
                    </a:p>
                  </a:txBody>
                  <a:tcPr anchor="ctr">
                    <a:solidFill>
                      <a:schemeClr val="accent2">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1" dirty="0">
                          <a:solidFill>
                            <a:schemeClr val="tx1"/>
                          </a:solidFill>
                        </a:rPr>
                        <a:t>21.4</a:t>
                      </a:r>
                    </a:p>
                  </a:txBody>
                  <a:tcPr anchor="ctr">
                    <a:solidFill>
                      <a:schemeClr val="accent2">
                        <a:lumMod val="20000"/>
                        <a:lumOff val="80000"/>
                      </a:schemeClr>
                    </a:solidFill>
                  </a:tcPr>
                </a:tc>
                <a:tc>
                  <a:txBody>
                    <a:bodyPr/>
                    <a:lstStyle/>
                    <a:p>
                      <a:pPr algn="ctr"/>
                      <a:endParaRPr kumimoji="1" lang="ja-JP" altLang="en-US" sz="1000" dirty="0"/>
                    </a:p>
                  </a:txBody>
                  <a:tcPr anchor="ctr">
                    <a:solidFill>
                      <a:schemeClr val="accent2">
                        <a:lumMod val="20000"/>
                        <a:lumOff val="80000"/>
                      </a:schemeClr>
                    </a:solidFill>
                  </a:tcPr>
                </a:tc>
                <a:tc>
                  <a:txBody>
                    <a:bodyPr/>
                    <a:lstStyle/>
                    <a:p>
                      <a:pPr algn="ctr"/>
                      <a:endParaRPr kumimoji="1" lang="ja-JP" altLang="en-US" sz="1000" dirty="0"/>
                    </a:p>
                  </a:txBody>
                  <a:tcPr anchor="ctr">
                    <a:solidFill>
                      <a:schemeClr val="accent2">
                        <a:lumMod val="20000"/>
                        <a:lumOff val="80000"/>
                      </a:schemeClr>
                    </a:solidFill>
                  </a:tcPr>
                </a:tc>
                <a:extLst>
                  <a:ext uri="{0D108BD9-81ED-4DB2-BD59-A6C34878D82A}">
                    <a16:rowId xmlns:a16="http://schemas.microsoft.com/office/drawing/2014/main" val="2540675280"/>
                  </a:ext>
                </a:extLst>
              </a:tr>
              <a:tr h="231531">
                <a:tc>
                  <a:txBody>
                    <a:bodyPr/>
                    <a:lstStyle/>
                    <a:p>
                      <a:pPr algn="ctr"/>
                      <a:r>
                        <a:rPr kumimoji="1" lang="ja-JP" altLang="en-US" sz="1100" dirty="0"/>
                        <a:t>０</a:t>
                      </a:r>
                    </a:p>
                  </a:txBody>
                  <a:tcPr anchor="ctr"/>
                </a:tc>
                <a:tc>
                  <a:txBody>
                    <a:bodyPr/>
                    <a:lstStyle/>
                    <a:p>
                      <a:pPr algn="just"/>
                      <a:r>
                        <a:rPr kumimoji="1" lang="ja-JP" altLang="en-US" sz="1100" dirty="0"/>
                        <a:t>無解答</a:t>
                      </a:r>
                    </a:p>
                  </a:txBody>
                  <a:tcPr/>
                </a:tc>
                <a:tc>
                  <a:txBody>
                    <a:bodyPr/>
                    <a:lstStyle/>
                    <a:p>
                      <a:pPr algn="ctr"/>
                      <a:endParaRPr kumimoji="1" lang="ja-JP" altLang="en-US" sz="1000" dirty="0"/>
                    </a:p>
                  </a:txBody>
                  <a:tcPr anchor="ctr"/>
                </a:tc>
                <a:tc>
                  <a:txBody>
                    <a:bodyPr/>
                    <a:lstStyle/>
                    <a:p>
                      <a:pPr algn="r"/>
                      <a:r>
                        <a:rPr kumimoji="1" lang="en-US" altLang="ja-JP" sz="1000" b="1" dirty="0">
                          <a:solidFill>
                            <a:schemeClr val="tx1"/>
                          </a:solidFill>
                        </a:rPr>
                        <a:t>28.1</a:t>
                      </a:r>
                      <a:endParaRPr kumimoji="1" lang="ja-JP" altLang="en-US" sz="1000" b="1" dirty="0">
                        <a:solidFill>
                          <a:schemeClr val="tx1"/>
                        </a:solidFill>
                      </a:endParaRPr>
                    </a:p>
                  </a:txBody>
                  <a:tcPr anchor="ctr"/>
                </a:tc>
                <a:tc>
                  <a:txBody>
                    <a:bodyPr/>
                    <a:lstStyle/>
                    <a:p>
                      <a:pPr algn="r"/>
                      <a:r>
                        <a:rPr kumimoji="1" lang="en-US" altLang="ja-JP" sz="1000" b="1" dirty="0">
                          <a:solidFill>
                            <a:schemeClr val="tx1"/>
                          </a:solidFill>
                        </a:rPr>
                        <a:t>23.4</a:t>
                      </a:r>
                      <a:endParaRPr kumimoji="1" lang="ja-JP" altLang="en-US" sz="1000" b="1" dirty="0">
                        <a:solidFill>
                          <a:schemeClr val="tx1"/>
                        </a:solidFill>
                      </a:endParaRPr>
                    </a:p>
                  </a:txBody>
                  <a:tcPr anchor="ctr"/>
                </a:tc>
                <a:tc>
                  <a:txBody>
                    <a:bodyPr/>
                    <a:lstStyle/>
                    <a:p>
                      <a:pPr algn="ctr"/>
                      <a:endParaRPr kumimoji="1" lang="ja-JP" altLang="en-US" sz="1000" dirty="0"/>
                    </a:p>
                  </a:txBody>
                  <a:tcPr anchor="ctr"/>
                </a:tc>
                <a:tc>
                  <a:txBody>
                    <a:bodyPr/>
                    <a:lstStyle/>
                    <a:p>
                      <a:pPr algn="ctr"/>
                      <a:endParaRPr kumimoji="1" lang="ja-JP" altLang="en-US" sz="1000" dirty="0"/>
                    </a:p>
                  </a:txBody>
                  <a:tcPr anchor="ctr"/>
                </a:tc>
                <a:extLst>
                  <a:ext uri="{0D108BD9-81ED-4DB2-BD59-A6C34878D82A}">
                    <a16:rowId xmlns:a16="http://schemas.microsoft.com/office/drawing/2014/main" val="333400974"/>
                  </a:ext>
                </a:extLst>
              </a:tr>
            </a:tbl>
          </a:graphicData>
        </a:graphic>
      </p:graphicFrame>
      <p:sp>
        <p:nvSpPr>
          <p:cNvPr id="2" name="四角形: 角を丸くする 1">
            <a:extLst>
              <a:ext uri="{FF2B5EF4-FFF2-40B4-BE49-F238E27FC236}">
                <a16:creationId xmlns:a16="http://schemas.microsoft.com/office/drawing/2014/main" id="{0F537BFF-D7BC-2206-7BFF-42452991AB78}"/>
              </a:ext>
            </a:extLst>
          </p:cNvPr>
          <p:cNvSpPr/>
          <p:nvPr/>
        </p:nvSpPr>
        <p:spPr>
          <a:xfrm>
            <a:off x="139031" y="4968325"/>
            <a:ext cx="1332147" cy="1160735"/>
          </a:xfrm>
          <a:prstGeom prst="roundRect">
            <a:avLst>
              <a:gd name="adj" fmla="val 9049"/>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en-US" altLang="ja-JP" sz="1200" b="1" dirty="0">
              <a:solidFill>
                <a:schemeClr val="tx2"/>
              </a:solidFill>
              <a:latin typeface="メイリオ" panose="020B0604030504040204" pitchFamily="50" charset="-128"/>
              <a:ea typeface="メイリオ" panose="020B0604030504040204" pitchFamily="50" charset="-128"/>
            </a:endParaRPr>
          </a:p>
          <a:p>
            <a:endParaRPr lang="en-US" altLang="ja-JP" sz="1200" b="1" dirty="0">
              <a:solidFill>
                <a:schemeClr val="tx2"/>
              </a:solidFill>
              <a:latin typeface="メイリオ" panose="020B0604030504040204" pitchFamily="50" charset="-128"/>
              <a:ea typeface="メイリオ" panose="020B0604030504040204" pitchFamily="50" charset="-128"/>
            </a:endParaRPr>
          </a:p>
          <a:p>
            <a:endParaRPr kumimoji="1" lang="en-US" altLang="ja-JP" sz="1600" b="1" dirty="0">
              <a:solidFill>
                <a:schemeClr val="tx2"/>
              </a:solidFill>
              <a:latin typeface="メイリオ" panose="020B0604030504040204" pitchFamily="50" charset="-128"/>
              <a:ea typeface="メイリオ" panose="020B0604030504040204" pitchFamily="50" charset="-128"/>
            </a:endParaRPr>
          </a:p>
          <a:p>
            <a:endParaRPr lang="en-US" altLang="ja-JP" sz="1600" b="1" dirty="0">
              <a:solidFill>
                <a:schemeClr val="tx2"/>
              </a:solidFill>
              <a:latin typeface="メイリオ" panose="020B0604030504040204" pitchFamily="50" charset="-128"/>
              <a:ea typeface="メイリオ" panose="020B0604030504040204" pitchFamily="50" charset="-128"/>
            </a:endParaRPr>
          </a:p>
          <a:p>
            <a:pPr algn="ctr">
              <a:lnSpc>
                <a:spcPts val="2500"/>
              </a:lnSpc>
            </a:pPr>
            <a:r>
              <a:rPr kumimoji="1" lang="ja-JP" altLang="en-US" sz="3200" b="1" dirty="0">
                <a:solidFill>
                  <a:schemeClr val="tx2"/>
                </a:solidFill>
                <a:latin typeface="メイリオ" panose="020B0604030504040204" pitchFamily="50" charset="-128"/>
                <a:ea typeface="メイリオ" panose="020B0604030504040204" pitchFamily="50" charset="-128"/>
              </a:rPr>
              <a:t>３</a:t>
            </a:r>
            <a:endParaRPr kumimoji="1" lang="en-US" altLang="ja-JP" sz="1200" b="1" dirty="0">
              <a:solidFill>
                <a:schemeClr val="tx2"/>
              </a:solidFill>
              <a:latin typeface="メイリオ" panose="020B0604030504040204" pitchFamily="50" charset="-128"/>
              <a:ea typeface="メイリオ" panose="020B0604030504040204" pitchFamily="50" charset="-128"/>
            </a:endParaRPr>
          </a:p>
        </p:txBody>
      </p:sp>
      <p:sp>
        <p:nvSpPr>
          <p:cNvPr id="3" name="四角形: 角を丸くする 2">
            <a:extLst>
              <a:ext uri="{FF2B5EF4-FFF2-40B4-BE49-F238E27FC236}">
                <a16:creationId xmlns:a16="http://schemas.microsoft.com/office/drawing/2014/main" id="{80B60D1F-CE84-2093-320E-AA9D7E086E17}"/>
              </a:ext>
            </a:extLst>
          </p:cNvPr>
          <p:cNvSpPr/>
          <p:nvPr/>
        </p:nvSpPr>
        <p:spPr>
          <a:xfrm>
            <a:off x="139032" y="4941168"/>
            <a:ext cx="1332147" cy="432048"/>
          </a:xfrm>
          <a:prstGeom prst="roundRect">
            <a:avLst>
              <a:gd name="adj" fmla="val 25472"/>
            </a:avLst>
          </a:prstGeom>
          <a:solidFill>
            <a:srgbClr val="002060"/>
          </a:solidFill>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lnSpc>
                <a:spcPts val="1400"/>
              </a:lnSpc>
            </a:pPr>
            <a:r>
              <a:rPr lang="ja-JP" altLang="en-US" sz="1400" b="1" dirty="0">
                <a:solidFill>
                  <a:schemeClr val="bg1"/>
                </a:solidFill>
                <a:latin typeface="メイリオ" panose="020B0604030504040204" pitchFamily="50" charset="-128"/>
                <a:ea typeface="メイリオ" panose="020B0604030504040204" pitchFamily="50" charset="-128"/>
              </a:rPr>
              <a:t>反応率の</a:t>
            </a:r>
            <a:endParaRPr lang="en-US" altLang="ja-JP" sz="1400" b="1" dirty="0">
              <a:solidFill>
                <a:schemeClr val="bg1"/>
              </a:solidFill>
              <a:latin typeface="メイリオ" panose="020B0604030504040204" pitchFamily="50" charset="-128"/>
              <a:ea typeface="メイリオ" panose="020B0604030504040204" pitchFamily="50" charset="-128"/>
            </a:endParaRPr>
          </a:p>
          <a:p>
            <a:pPr algn="ctr">
              <a:lnSpc>
                <a:spcPts val="1400"/>
              </a:lnSpc>
            </a:pPr>
            <a:r>
              <a:rPr lang="ja-JP" altLang="en-US" sz="1400" b="1" dirty="0">
                <a:solidFill>
                  <a:schemeClr val="bg1"/>
                </a:solidFill>
                <a:latin typeface="メイリオ" panose="020B0604030504040204" pitchFamily="50" charset="-128"/>
                <a:ea typeface="メイリオ" panose="020B0604030504040204" pitchFamily="50" charset="-128"/>
              </a:rPr>
              <a:t>高い誤答</a:t>
            </a:r>
            <a:endParaRPr kumimoji="1" lang="ja-JP" altLang="en-US" sz="1400" b="1" dirty="0">
              <a:solidFill>
                <a:schemeClr val="bg1"/>
              </a:solidFill>
              <a:latin typeface="メイリオ" panose="020B0604030504040204" pitchFamily="50" charset="-128"/>
              <a:ea typeface="メイリオ" panose="020B0604030504040204" pitchFamily="50" charset="-128"/>
            </a:endParaRPr>
          </a:p>
        </p:txBody>
      </p:sp>
      <p:sp>
        <p:nvSpPr>
          <p:cNvPr id="4" name="四角形: 角を丸くする 3">
            <a:extLst>
              <a:ext uri="{FF2B5EF4-FFF2-40B4-BE49-F238E27FC236}">
                <a16:creationId xmlns:a16="http://schemas.microsoft.com/office/drawing/2014/main" id="{DCD7DA41-9256-995C-7507-E8CEDC1FEDED}"/>
              </a:ext>
            </a:extLst>
          </p:cNvPr>
          <p:cNvSpPr/>
          <p:nvPr/>
        </p:nvSpPr>
        <p:spPr>
          <a:xfrm>
            <a:off x="2267744" y="4869159"/>
            <a:ext cx="6737224" cy="1728193"/>
          </a:xfrm>
          <a:prstGeom prst="roundRect">
            <a:avLst>
              <a:gd name="adj" fmla="val 9049"/>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just">
              <a:lnSpc>
                <a:spcPts val="1700"/>
              </a:lnSpc>
            </a:pPr>
            <a:r>
              <a:rPr lang="ja-JP" altLang="en-US" b="1" dirty="0">
                <a:solidFill>
                  <a:schemeClr val="tx2"/>
                </a:solidFill>
                <a:latin typeface="メイリオ" panose="020B0604030504040204" pitchFamily="50" charset="-128"/>
                <a:ea typeface="メイリオ" panose="020B0604030504040204" pitchFamily="50" charset="-128"/>
              </a:rPr>
              <a:t>　文章の構成や展開について、その効果について書くことができていても、理由を書く際、本問で着目している展開を踏まえて書くことができていないと考えられます。</a:t>
            </a:r>
            <a:endParaRPr lang="en-US" altLang="ja-JP" b="1" dirty="0">
              <a:solidFill>
                <a:schemeClr val="tx2"/>
              </a:solidFill>
              <a:latin typeface="メイリオ" panose="020B0604030504040204" pitchFamily="50" charset="-128"/>
              <a:ea typeface="メイリオ" panose="020B0604030504040204" pitchFamily="50" charset="-128"/>
            </a:endParaRPr>
          </a:p>
          <a:p>
            <a:pPr algn="just">
              <a:lnSpc>
                <a:spcPts val="1700"/>
              </a:lnSpc>
            </a:pPr>
            <a:r>
              <a:rPr lang="ja-JP" altLang="en-US" b="1" dirty="0">
                <a:solidFill>
                  <a:schemeClr val="tx2"/>
                </a:solidFill>
                <a:latin typeface="メイリオ" panose="020B0604030504040204" pitchFamily="50" charset="-128"/>
                <a:ea typeface="メイリオ" panose="020B0604030504040204" pitchFamily="50" charset="-128"/>
              </a:rPr>
              <a:t>　構成や展開の効果について、自分なりの意味付けをした上で、その根拠の妥当性について吟味する学習活動が求められます。</a:t>
            </a:r>
            <a:endParaRPr kumimoji="1" lang="ja-JP" altLang="en-US" b="1" dirty="0">
              <a:solidFill>
                <a:schemeClr val="tx2"/>
              </a:solidFill>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385A63B5-583B-36FE-E65F-FD97A2E3FD11}"/>
              </a:ext>
            </a:extLst>
          </p:cNvPr>
          <p:cNvSpPr/>
          <p:nvPr/>
        </p:nvSpPr>
        <p:spPr>
          <a:xfrm>
            <a:off x="2267744" y="4863103"/>
            <a:ext cx="6737224" cy="414832"/>
          </a:xfrm>
          <a:prstGeom prst="roundRect">
            <a:avLst>
              <a:gd name="adj" fmla="val 25472"/>
            </a:avLst>
          </a:prstGeom>
          <a:solidFill>
            <a:srgbClr val="002060"/>
          </a:solidFill>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lnSpc>
                <a:spcPts val="2600"/>
              </a:lnSpc>
            </a:pPr>
            <a:r>
              <a:rPr lang="ja-JP" altLang="en-US" b="1" dirty="0">
                <a:solidFill>
                  <a:schemeClr val="bg1"/>
                </a:solidFill>
                <a:latin typeface="メイリオ" panose="020B0604030504040204" pitchFamily="50" charset="-128"/>
                <a:ea typeface="メイリオ" panose="020B0604030504040204" pitchFamily="50" charset="-128"/>
              </a:rPr>
              <a:t>こんなところにつまずいていませんか？</a:t>
            </a:r>
            <a:endParaRPr kumimoji="1" lang="ja-JP" altLang="en-US" b="1" dirty="0">
              <a:solidFill>
                <a:schemeClr val="bg1"/>
              </a:solidFill>
              <a:latin typeface="メイリオ" panose="020B0604030504040204" pitchFamily="50" charset="-128"/>
              <a:ea typeface="メイリオ" panose="020B0604030504040204" pitchFamily="50" charset="-128"/>
            </a:endParaRPr>
          </a:p>
        </p:txBody>
      </p:sp>
      <p:sp>
        <p:nvSpPr>
          <p:cNvPr id="8" name="矢印: 右 7">
            <a:extLst>
              <a:ext uri="{FF2B5EF4-FFF2-40B4-BE49-F238E27FC236}">
                <a16:creationId xmlns:a16="http://schemas.microsoft.com/office/drawing/2014/main" id="{52083D4A-A290-6CD6-FF1D-C1591E9D0ACB}"/>
              </a:ext>
            </a:extLst>
          </p:cNvPr>
          <p:cNvSpPr/>
          <p:nvPr/>
        </p:nvSpPr>
        <p:spPr>
          <a:xfrm>
            <a:off x="1595807" y="5358551"/>
            <a:ext cx="594063" cy="590729"/>
          </a:xfrm>
          <a:prstGeom prst="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59DAE258-2800-91EE-2620-8F24315289B6}"/>
              </a:ext>
            </a:extLst>
          </p:cNvPr>
          <p:cNvSpPr txBox="1"/>
          <p:nvPr/>
        </p:nvSpPr>
        <p:spPr>
          <a:xfrm>
            <a:off x="39681" y="5420388"/>
            <a:ext cx="936104" cy="276999"/>
          </a:xfrm>
          <a:prstGeom prst="rect">
            <a:avLst/>
          </a:prstGeom>
          <a:noFill/>
        </p:spPr>
        <p:txBody>
          <a:bodyPr wrap="square" rtlCol="0">
            <a:spAutoFit/>
          </a:bodyPr>
          <a:lstStyle/>
          <a:p>
            <a:pPr algn="ctr"/>
            <a:r>
              <a:rPr lang="ja-JP" altLang="en-US" sz="1200" b="1" dirty="0">
                <a:solidFill>
                  <a:schemeClr val="tx2"/>
                </a:solidFill>
                <a:latin typeface="メイリオ" panose="020B0604030504040204" pitchFamily="50" charset="-128"/>
                <a:ea typeface="メイリオ" panose="020B0604030504040204" pitchFamily="50" charset="-128"/>
              </a:rPr>
              <a:t>類型番号</a:t>
            </a:r>
          </a:p>
        </p:txBody>
      </p:sp>
      <p:sp>
        <p:nvSpPr>
          <p:cNvPr id="10" name="正方形/長方形 9">
            <a:extLst>
              <a:ext uri="{FF2B5EF4-FFF2-40B4-BE49-F238E27FC236}">
                <a16:creationId xmlns:a16="http://schemas.microsoft.com/office/drawing/2014/main" id="{2F304617-8752-D4E4-E99D-E382E9F37A59}"/>
              </a:ext>
            </a:extLst>
          </p:cNvPr>
          <p:cNvSpPr/>
          <p:nvPr/>
        </p:nvSpPr>
        <p:spPr>
          <a:xfrm>
            <a:off x="1259632" y="188640"/>
            <a:ext cx="336175" cy="360040"/>
          </a:xfrm>
          <a:prstGeom prst="rect">
            <a:avLst/>
          </a:prstGeom>
          <a:no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12C1C4DD-8FE5-C38A-E27B-E19769BDD02C}"/>
              </a:ext>
            </a:extLst>
          </p:cNvPr>
          <p:cNvSpPr/>
          <p:nvPr/>
        </p:nvSpPr>
        <p:spPr>
          <a:xfrm>
            <a:off x="2033792" y="1328815"/>
            <a:ext cx="533938" cy="102181"/>
          </a:xfrm>
          <a:prstGeom prst="rect">
            <a:avLst/>
          </a:prstGeom>
          <a:solidFill>
            <a:schemeClr val="bg1"/>
          </a:solidFill>
          <a:ln w="9525">
            <a:solidFill>
              <a:schemeClr val="tx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60945069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txBox="1">
            <a:spLocks/>
          </p:cNvSpPr>
          <p:nvPr/>
        </p:nvSpPr>
        <p:spPr>
          <a:xfrm>
            <a:off x="107504" y="75401"/>
            <a:ext cx="8928992" cy="560905"/>
          </a:xfrm>
          <a:prstGeom prst="rect">
            <a:avLst/>
          </a:prstGeom>
          <a:solidFill>
            <a:srgbClr val="002060"/>
          </a:solidFill>
        </p:spPr>
        <p:txBody>
          <a:bodyPr vert="horz" wrap="square" lIns="91440" tIns="144000" rIns="91440" bIns="45720" rtlCol="0"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24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国語　３ 四　第１学年 「</a:t>
            </a:r>
            <a:r>
              <a:rPr lang="en-US" altLang="ja-JP" sz="24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C </a:t>
            </a:r>
            <a:r>
              <a:rPr lang="ja-JP" altLang="en-US" sz="24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読むこと」（１）ウ</a:t>
            </a:r>
            <a:r>
              <a:rPr lang="ja-JP" altLang="en-US" sz="2400" b="1" spc="-150"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b="1" dirty="0">
                <a:solidFill>
                  <a:srgbClr val="FFFFFF"/>
                </a:solidFill>
                <a:latin typeface="メイリオ" panose="020B0604030504040204" pitchFamily="50" charset="-128"/>
                <a:ea typeface="メイリオ" panose="020B0604030504040204" pitchFamily="50" charset="-128"/>
              </a:rPr>
              <a:t>授業展開例</a:t>
            </a:r>
          </a:p>
        </p:txBody>
      </p:sp>
      <p:sp>
        <p:nvSpPr>
          <p:cNvPr id="4" name="四角形: 角を丸くする 3">
            <a:extLst>
              <a:ext uri="{FF2B5EF4-FFF2-40B4-BE49-F238E27FC236}">
                <a16:creationId xmlns:a16="http://schemas.microsoft.com/office/drawing/2014/main" id="{E24B5795-490E-DA3B-C6B5-FE0563EA1BE5}"/>
              </a:ext>
            </a:extLst>
          </p:cNvPr>
          <p:cNvSpPr/>
          <p:nvPr/>
        </p:nvSpPr>
        <p:spPr>
          <a:xfrm>
            <a:off x="285354" y="789319"/>
            <a:ext cx="8573292" cy="1294679"/>
          </a:xfrm>
          <a:prstGeom prst="roundRect">
            <a:avLst>
              <a:gd name="adj" fmla="val 9081"/>
            </a:avLst>
          </a:prstGeom>
          <a:solidFill>
            <a:schemeClr val="accent5">
              <a:lumMod val="20000"/>
              <a:lumOff val="80000"/>
            </a:schemeClr>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300"/>
              </a:lnSpc>
            </a:pPr>
            <a:endParaRPr lang="en-US" altLang="ja-JP" sz="1800" b="1" u="sng" dirty="0">
              <a:solidFill>
                <a:srgbClr val="002060"/>
              </a:solidFill>
              <a:latin typeface="メイリオ" panose="020B0604030504040204" pitchFamily="50" charset="-128"/>
              <a:ea typeface="メイリオ" panose="020B0604030504040204" pitchFamily="50" charset="-128"/>
            </a:endParaRPr>
          </a:p>
          <a:p>
            <a:pPr>
              <a:lnSpc>
                <a:spcPts val="3100"/>
              </a:lnSpc>
            </a:pPr>
            <a:endParaRPr lang="en-US" altLang="ja-JP" sz="1800" b="1" u="sng" dirty="0">
              <a:solidFill>
                <a:srgbClr val="002060"/>
              </a:solidFill>
              <a:latin typeface="メイリオ" panose="020B0604030504040204" pitchFamily="50" charset="-128"/>
              <a:ea typeface="メイリオ" panose="020B0604030504040204" pitchFamily="50" charset="-128"/>
            </a:endParaRPr>
          </a:p>
          <a:p>
            <a:r>
              <a:rPr lang="ja-JP" altLang="en-US" sz="1800" b="1" dirty="0">
                <a:solidFill>
                  <a:srgbClr val="002060"/>
                </a:solidFill>
                <a:latin typeface="メイリオ" panose="020B0604030504040204" pitchFamily="50" charset="-128"/>
                <a:ea typeface="メイリオ" panose="020B0604030504040204" pitchFamily="50" charset="-128"/>
              </a:rPr>
              <a:t>　デジタル機器を使って、なぜそのような構成や展開になって</a:t>
            </a:r>
            <a:r>
              <a:rPr lang="ja-JP" altLang="en-US" b="1" dirty="0">
                <a:solidFill>
                  <a:srgbClr val="002060"/>
                </a:solidFill>
                <a:latin typeface="メイリオ" panose="020B0604030504040204" pitchFamily="50" charset="-128"/>
                <a:ea typeface="メイリオ" panose="020B0604030504040204" pitchFamily="50" charset="-128"/>
              </a:rPr>
              <a:t>おり、</a:t>
            </a:r>
            <a:endParaRPr lang="en-US" altLang="ja-JP" b="1" dirty="0">
              <a:solidFill>
                <a:srgbClr val="002060"/>
              </a:solidFill>
              <a:latin typeface="メイリオ" panose="020B0604030504040204" pitchFamily="50" charset="-128"/>
              <a:ea typeface="メイリオ" panose="020B0604030504040204" pitchFamily="50" charset="-128"/>
            </a:endParaRPr>
          </a:p>
          <a:p>
            <a:r>
              <a:rPr lang="ja-JP" altLang="en-US" sz="1800" b="1" dirty="0">
                <a:solidFill>
                  <a:srgbClr val="002060"/>
                </a:solidFill>
                <a:latin typeface="メイリオ" panose="020B0604030504040204" pitchFamily="50" charset="-128"/>
                <a:ea typeface="メイリオ" panose="020B0604030504040204" pitchFamily="50" charset="-128"/>
              </a:rPr>
              <a:t>それがどんな効果につながっているのか、自分の考えと根拠について</a:t>
            </a:r>
            <a:endParaRPr lang="en-US" altLang="ja-JP" sz="1800" b="1" dirty="0">
              <a:solidFill>
                <a:srgbClr val="002060"/>
              </a:solidFill>
              <a:latin typeface="メイリオ" panose="020B0604030504040204" pitchFamily="50" charset="-128"/>
              <a:ea typeface="メイリオ" panose="020B0604030504040204" pitchFamily="50" charset="-128"/>
            </a:endParaRPr>
          </a:p>
          <a:p>
            <a:r>
              <a:rPr lang="ja-JP" altLang="en-US" sz="1800" b="1" dirty="0">
                <a:solidFill>
                  <a:srgbClr val="002060"/>
                </a:solidFill>
                <a:latin typeface="メイリオ" panose="020B0604030504040204" pitchFamily="50" charset="-128"/>
                <a:ea typeface="メイリオ" panose="020B0604030504040204" pitchFamily="50" charset="-128"/>
              </a:rPr>
              <a:t>説明したり、気付きを伝え合ったりする</a:t>
            </a:r>
            <a:r>
              <a:rPr lang="ja-JP" altLang="en-US" b="1" dirty="0">
                <a:solidFill>
                  <a:srgbClr val="002060"/>
                </a:solidFill>
                <a:latin typeface="メイリオ" panose="020B0604030504040204" pitchFamily="50" charset="-128"/>
                <a:ea typeface="メイリオ" panose="020B0604030504040204" pitchFamily="50" charset="-128"/>
              </a:rPr>
              <a:t>学習活動</a:t>
            </a:r>
            <a:r>
              <a:rPr lang="ja-JP" altLang="en-US" sz="1800" b="1" dirty="0">
                <a:solidFill>
                  <a:srgbClr val="002060"/>
                </a:solidFill>
                <a:latin typeface="メイリオ" panose="020B0604030504040204" pitchFamily="50" charset="-128"/>
                <a:ea typeface="メイリオ" panose="020B0604030504040204" pitchFamily="50" charset="-128"/>
              </a:rPr>
              <a:t>を位置付けましょう。</a:t>
            </a:r>
            <a:endParaRPr kumimoji="1" lang="ja-JP" altLang="en-US" b="1" dirty="0"/>
          </a:p>
        </p:txBody>
      </p:sp>
      <p:sp>
        <p:nvSpPr>
          <p:cNvPr id="2" name="四角形: 角を丸くする 1">
            <a:extLst>
              <a:ext uri="{FF2B5EF4-FFF2-40B4-BE49-F238E27FC236}">
                <a16:creationId xmlns:a16="http://schemas.microsoft.com/office/drawing/2014/main" id="{43642A1B-470B-2D46-55AE-55924CD4A121}"/>
              </a:ext>
            </a:extLst>
          </p:cNvPr>
          <p:cNvSpPr/>
          <p:nvPr/>
        </p:nvSpPr>
        <p:spPr>
          <a:xfrm>
            <a:off x="285354" y="782898"/>
            <a:ext cx="3775611" cy="394339"/>
          </a:xfrm>
          <a:prstGeom prst="roundRect">
            <a:avLst>
              <a:gd name="adj" fmla="val 25472"/>
            </a:avLst>
          </a:prstGeom>
          <a:solidFill>
            <a:srgbClr val="002060"/>
          </a:solidFill>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dirty="0">
                <a:solidFill>
                  <a:schemeClr val="bg1"/>
                </a:solidFill>
                <a:latin typeface="メイリオ" panose="020B0604030504040204" pitchFamily="50" charset="-128"/>
                <a:ea typeface="メイリオ" panose="020B0604030504040204" pitchFamily="50" charset="-128"/>
              </a:rPr>
              <a:t>こんな授業を！授業改善のヒント</a:t>
            </a:r>
          </a:p>
        </p:txBody>
      </p:sp>
      <p:pic>
        <p:nvPicPr>
          <p:cNvPr id="1026" name="Picture 2" descr="白い画面のノートパソコンのイラスト">
            <a:extLst>
              <a:ext uri="{FF2B5EF4-FFF2-40B4-BE49-F238E27FC236}">
                <a16:creationId xmlns:a16="http://schemas.microsoft.com/office/drawing/2014/main" id="{AE406FBA-8975-3DCC-F902-A8FC9025ED26}"/>
              </a:ext>
            </a:extLst>
          </p:cNvPr>
          <p:cNvPicPr>
            <a:picLocks noChangeAspect="1" noChangeArrowheads="1"/>
          </p:cNvPicPr>
          <p:nvPr/>
        </p:nvPicPr>
        <p:blipFill rotWithShape="1">
          <a:blip r:embed="rId3" cstate="print">
            <a:alphaModFix amt="50000"/>
            <a:extLst>
              <a:ext uri="{28A0092B-C50C-407E-A947-70E740481C1C}">
                <a14:useLocalDpi xmlns:a14="http://schemas.microsoft.com/office/drawing/2010/main" val="0"/>
              </a:ext>
            </a:extLst>
          </a:blip>
          <a:srcRect/>
          <a:stretch/>
        </p:blipFill>
        <p:spPr bwMode="auto">
          <a:xfrm>
            <a:off x="837456" y="2317744"/>
            <a:ext cx="5241350" cy="5287719"/>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18C4A2F1-F1D9-A3A6-37E8-CBF86439C22F}"/>
              </a:ext>
            </a:extLst>
          </p:cNvPr>
          <p:cNvSpPr txBox="1"/>
          <p:nvPr/>
        </p:nvSpPr>
        <p:spPr>
          <a:xfrm>
            <a:off x="1355588" y="2669098"/>
            <a:ext cx="1297633" cy="4031279"/>
          </a:xfrm>
          <a:prstGeom prst="rect">
            <a:avLst/>
          </a:prstGeom>
          <a:noFill/>
          <a:ln>
            <a:solidFill>
              <a:schemeClr val="tx1"/>
            </a:solidFill>
          </a:ln>
        </p:spPr>
        <p:txBody>
          <a:bodyPr vert="eaVert" wrap="square" rtlCol="0">
            <a:noAutofit/>
          </a:bodyPr>
          <a:lstStyle/>
          <a:p>
            <a:pPr algn="just"/>
            <a:r>
              <a:rPr kumimoji="1" lang="ja-JP" altLang="en-US" sz="1100" dirty="0"/>
              <a:t>　</a:t>
            </a:r>
            <a:r>
              <a:rPr kumimoji="1" lang="ja-JP" altLang="en-US" sz="1050" dirty="0"/>
              <a:t>僕は、読者に</a:t>
            </a:r>
            <a:r>
              <a:rPr kumimoji="1" lang="ja-JP" altLang="en-US" sz="1050" strike="sngStrike" dirty="0"/>
              <a:t>豊かな自然を思い浮かべさせる</a:t>
            </a:r>
            <a:r>
              <a:rPr kumimoji="1" lang="ja-JP" altLang="en-US" sz="1050" dirty="0">
                <a:solidFill>
                  <a:schemeClr val="accent1"/>
                </a:solidFill>
              </a:rPr>
              <a:t>この後、どんな話になるか考えさせる</a:t>
            </a:r>
            <a:r>
              <a:rPr kumimoji="1" lang="ja-JP" altLang="en-US" sz="1050" dirty="0"/>
              <a:t>効果があると考える。</a:t>
            </a:r>
          </a:p>
          <a:p>
            <a:pPr algn="just"/>
            <a:r>
              <a:rPr kumimoji="1" lang="ja-JP" altLang="en-US" sz="1050" dirty="0"/>
              <a:t>　</a:t>
            </a:r>
            <a:r>
              <a:rPr kumimoji="1" lang="ja-JP" altLang="en-US" sz="1050" strike="sngStrike" dirty="0">
                <a:highlight>
                  <a:srgbClr val="FFCCCC"/>
                </a:highlight>
              </a:rPr>
              <a:t>「一榎木の実」では、榎木の木が出てきて、葉の落ちる様子や実の様子が描かれている。また「二釣の話」では、栗の木や胡桃の木が描かれているからだ</a:t>
            </a:r>
            <a:r>
              <a:rPr kumimoji="1" lang="ja-JP" altLang="en-US" sz="1050" strike="sngStrike" dirty="0"/>
              <a:t>。</a:t>
            </a:r>
            <a:r>
              <a:rPr lang="ja-JP" altLang="en-US" sz="1050" dirty="0">
                <a:solidFill>
                  <a:schemeClr val="accent1"/>
                </a:solidFill>
              </a:rPr>
              <a:t>「一　榎木の実」では、兄弟がどうなったか結末が書かれているが、「二　釣りの話」では、兄弟がどうなったかが書かれていないから、読者は結末が知りたくなるからだ。</a:t>
            </a:r>
            <a:endParaRPr kumimoji="1" lang="ja-JP" altLang="en-US" sz="1050" dirty="0"/>
          </a:p>
        </p:txBody>
      </p:sp>
      <p:sp>
        <p:nvSpPr>
          <p:cNvPr id="9" name="吹き出し: 角を丸めた四角形 8">
            <a:extLst>
              <a:ext uri="{FF2B5EF4-FFF2-40B4-BE49-F238E27FC236}">
                <a16:creationId xmlns:a16="http://schemas.microsoft.com/office/drawing/2014/main" id="{2D564954-CF31-BC6B-CFB1-8316B28BFB8C}"/>
              </a:ext>
            </a:extLst>
          </p:cNvPr>
          <p:cNvSpPr/>
          <p:nvPr/>
        </p:nvSpPr>
        <p:spPr>
          <a:xfrm>
            <a:off x="5811751" y="2132856"/>
            <a:ext cx="980471" cy="4031279"/>
          </a:xfrm>
          <a:prstGeom prst="wedgeRoundRectCallout">
            <a:avLst>
              <a:gd name="adj1" fmla="val 22060"/>
              <a:gd name="adj2" fmla="val 54462"/>
              <a:gd name="adj3" fmla="val 16667"/>
            </a:avLst>
          </a:prstGeom>
          <a:solidFill>
            <a:schemeClr val="accent3">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vert="eaVert" rtlCol="0" anchor="ctr"/>
          <a:lstStyle/>
          <a:p>
            <a:pPr>
              <a:lnSpc>
                <a:spcPts val="1600"/>
              </a:lnSpc>
            </a:pPr>
            <a:r>
              <a:rPr lang="ja-JP" altLang="en-US" sz="1200" dirty="0">
                <a:latin typeface="メイリオ" panose="020B0604030504040204" pitchFamily="50" charset="-128"/>
                <a:ea typeface="メイリオ" panose="020B0604030504040204" pitchFamily="50" charset="-128"/>
              </a:rPr>
              <a:t>　自分の考えと根拠について、説明するメモを付けましょう。　</a:t>
            </a:r>
            <a:endParaRPr lang="en-US" altLang="ja-JP" sz="1200" dirty="0">
              <a:latin typeface="メイリオ" panose="020B0604030504040204" pitchFamily="50" charset="-128"/>
              <a:ea typeface="メイリオ" panose="020B0604030504040204" pitchFamily="50" charset="-128"/>
            </a:endParaRPr>
          </a:p>
          <a:p>
            <a:pPr>
              <a:lnSpc>
                <a:spcPts val="1600"/>
              </a:lnSpc>
            </a:pPr>
            <a:r>
              <a:rPr kumimoji="1" lang="ja-JP" altLang="en-US" sz="1200" dirty="0">
                <a:latin typeface="メイリオ" panose="020B0604030504040204" pitchFamily="50" charset="-128"/>
                <a:ea typeface="メイリオ" panose="020B0604030504040204" pitchFamily="50" charset="-128"/>
              </a:rPr>
              <a:t>　お互いの文章やコメントを読み、考えとその根拠について説明し合ったり、気付いたことを伝え合いましょう。</a:t>
            </a:r>
          </a:p>
        </p:txBody>
      </p:sp>
      <p:pic>
        <p:nvPicPr>
          <p:cNvPr id="10" name="Picture 2" descr="先生の男の子のイラスト（将来の夢）">
            <a:extLst>
              <a:ext uri="{FF2B5EF4-FFF2-40B4-BE49-F238E27FC236}">
                <a16:creationId xmlns:a16="http://schemas.microsoft.com/office/drawing/2014/main" id="{9CE98998-F2F9-9824-DCE2-B5C3602D74B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14950" y="6237771"/>
            <a:ext cx="555182" cy="555182"/>
          </a:xfrm>
          <a:prstGeom prst="rect">
            <a:avLst/>
          </a:prstGeom>
          <a:noFill/>
          <a:extLst>
            <a:ext uri="{909E8E84-426E-40DD-AFC4-6F175D3DCCD1}">
              <a14:hiddenFill xmlns:a14="http://schemas.microsoft.com/office/drawing/2010/main">
                <a:solidFill>
                  <a:srgbClr val="FFFFFF"/>
                </a:solidFill>
              </a14:hiddenFill>
            </a:ext>
          </a:extLst>
        </p:spPr>
      </p:pic>
      <p:sp>
        <p:nvSpPr>
          <p:cNvPr id="11" name="吹き出し: 折線 10">
            <a:extLst>
              <a:ext uri="{FF2B5EF4-FFF2-40B4-BE49-F238E27FC236}">
                <a16:creationId xmlns:a16="http://schemas.microsoft.com/office/drawing/2014/main" id="{D8650223-8EE5-9614-09EC-61CB132D34EF}"/>
              </a:ext>
            </a:extLst>
          </p:cNvPr>
          <p:cNvSpPr/>
          <p:nvPr/>
        </p:nvSpPr>
        <p:spPr>
          <a:xfrm>
            <a:off x="2786641" y="2679055"/>
            <a:ext cx="2691901" cy="477798"/>
          </a:xfrm>
          <a:prstGeom prst="borderCallout2">
            <a:avLst>
              <a:gd name="adj1" fmla="val 94056"/>
              <a:gd name="adj2" fmla="val 65"/>
              <a:gd name="adj3" fmla="val 78482"/>
              <a:gd name="adj4" fmla="val -3991"/>
              <a:gd name="adj5" fmla="val 71454"/>
              <a:gd name="adj6" fmla="val -12831"/>
            </a:avLst>
          </a:prstGeom>
          <a:solidFill>
            <a:srgbClr val="FFCCCC"/>
          </a:solidFill>
          <a:ln>
            <a:solidFill>
              <a:schemeClr val="accent2">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000" dirty="0">
                <a:solidFill>
                  <a:schemeClr val="tx1"/>
                </a:solidFill>
              </a:rPr>
              <a:t>【</a:t>
            </a:r>
            <a:r>
              <a:rPr kumimoji="1" lang="ja-JP" altLang="en-US" sz="1000" dirty="0">
                <a:solidFill>
                  <a:schemeClr val="tx1"/>
                </a:solidFill>
              </a:rPr>
              <a:t>コメント</a:t>
            </a:r>
            <a:r>
              <a:rPr kumimoji="1" lang="en-US" altLang="ja-JP" sz="1000" dirty="0">
                <a:solidFill>
                  <a:schemeClr val="tx1"/>
                </a:solidFill>
              </a:rPr>
              <a:t>01】</a:t>
            </a:r>
          </a:p>
          <a:p>
            <a:r>
              <a:rPr kumimoji="1" lang="ja-JP" altLang="en-US" sz="1000" dirty="0">
                <a:solidFill>
                  <a:schemeClr val="tx1"/>
                </a:solidFill>
              </a:rPr>
              <a:t>自分なり</a:t>
            </a:r>
            <a:r>
              <a:rPr lang="ja-JP" altLang="en-US" sz="1000" dirty="0">
                <a:solidFill>
                  <a:schemeClr val="tx1"/>
                </a:solidFill>
              </a:rPr>
              <a:t>に</a:t>
            </a:r>
            <a:r>
              <a:rPr kumimoji="1" lang="ja-JP" altLang="en-US" sz="1000" dirty="0">
                <a:solidFill>
                  <a:schemeClr val="tx1"/>
                </a:solidFill>
              </a:rPr>
              <a:t>効果は考えたけど、根</a:t>
            </a:r>
            <a:endParaRPr kumimoji="1" lang="en-US" altLang="ja-JP" sz="1000" dirty="0">
              <a:solidFill>
                <a:schemeClr val="tx1"/>
              </a:solidFill>
            </a:endParaRPr>
          </a:p>
          <a:p>
            <a:r>
              <a:rPr kumimoji="1" lang="ja-JP" altLang="en-US" sz="1000" dirty="0">
                <a:solidFill>
                  <a:schemeClr val="tx1"/>
                </a:solidFill>
              </a:rPr>
              <a:t>拠がつながっているかがよく分からないんだ。</a:t>
            </a:r>
            <a:endParaRPr kumimoji="1" lang="ja-JP" altLang="en-US" sz="1100" dirty="0">
              <a:solidFill>
                <a:schemeClr val="tx1"/>
              </a:solidFill>
            </a:endParaRPr>
          </a:p>
        </p:txBody>
      </p:sp>
      <p:sp>
        <p:nvSpPr>
          <p:cNvPr id="23" name="吹き出し: 角を丸めた四角形 22">
            <a:extLst>
              <a:ext uri="{FF2B5EF4-FFF2-40B4-BE49-F238E27FC236}">
                <a16:creationId xmlns:a16="http://schemas.microsoft.com/office/drawing/2014/main" id="{18C79805-0E8E-FA08-1EFE-4B3439261ECE}"/>
              </a:ext>
            </a:extLst>
          </p:cNvPr>
          <p:cNvSpPr/>
          <p:nvPr/>
        </p:nvSpPr>
        <p:spPr>
          <a:xfrm>
            <a:off x="2753195" y="3211116"/>
            <a:ext cx="2744269" cy="638822"/>
          </a:xfrm>
          <a:prstGeom prst="wedgeRoundRectCallout">
            <a:avLst>
              <a:gd name="adj1" fmla="val -27775"/>
              <a:gd name="adj2" fmla="val 26419"/>
              <a:gd name="adj3" fmla="val 16667"/>
            </a:avLst>
          </a:prstGeom>
          <a:solidFill>
            <a:srgbClr val="FFFF00"/>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tIns="0" bIns="0" rtlCol="0" anchor="t"/>
          <a:lstStyle/>
          <a:p>
            <a:r>
              <a:rPr kumimoji="1" lang="en-US" altLang="ja-JP" sz="1000" dirty="0">
                <a:solidFill>
                  <a:schemeClr val="tx1"/>
                </a:solidFill>
              </a:rPr>
              <a:t>【</a:t>
            </a:r>
            <a:r>
              <a:rPr kumimoji="1" lang="ja-JP" altLang="en-US" sz="1000" dirty="0">
                <a:solidFill>
                  <a:schemeClr val="tx1"/>
                </a:solidFill>
              </a:rPr>
              <a:t>コメント</a:t>
            </a:r>
            <a:r>
              <a:rPr kumimoji="1" lang="en-US" altLang="ja-JP" sz="1000" dirty="0">
                <a:solidFill>
                  <a:schemeClr val="tx1"/>
                </a:solidFill>
              </a:rPr>
              <a:t>01</a:t>
            </a:r>
            <a:r>
              <a:rPr kumimoji="1" lang="ja-JP" altLang="en-US" sz="1000" dirty="0">
                <a:solidFill>
                  <a:schemeClr val="tx1"/>
                </a:solidFill>
              </a:rPr>
              <a:t>へ返信</a:t>
            </a:r>
            <a:r>
              <a:rPr kumimoji="1" lang="en-US" altLang="ja-JP" sz="1000" dirty="0">
                <a:solidFill>
                  <a:schemeClr val="tx1"/>
                </a:solidFill>
              </a:rPr>
              <a:t>】</a:t>
            </a:r>
          </a:p>
          <a:p>
            <a:r>
              <a:rPr lang="ja-JP" altLang="en-US" sz="1000" dirty="0">
                <a:solidFill>
                  <a:schemeClr val="tx1"/>
                </a:solidFill>
              </a:rPr>
              <a:t>効果が書けていて、いいね。でも僕も問いと考えと根拠がつながっていない感じがするな。</a:t>
            </a:r>
            <a:r>
              <a:rPr lang="en-US" altLang="ja-JP" sz="1000" dirty="0">
                <a:solidFill>
                  <a:schemeClr val="tx1"/>
                </a:solidFill>
              </a:rPr>
              <a:t> </a:t>
            </a:r>
            <a:r>
              <a:rPr lang="ja-JP" altLang="en-US" sz="1000" dirty="0">
                <a:solidFill>
                  <a:schemeClr val="tx1"/>
                </a:solidFill>
              </a:rPr>
              <a:t>（田中）</a:t>
            </a:r>
            <a:endParaRPr kumimoji="1" lang="ja-JP" altLang="en-US" sz="1000" dirty="0">
              <a:solidFill>
                <a:schemeClr val="tx1"/>
              </a:solidFill>
            </a:endParaRPr>
          </a:p>
        </p:txBody>
      </p:sp>
      <p:sp>
        <p:nvSpPr>
          <p:cNvPr id="22" name="四角形: 角を丸くする 21">
            <a:extLst>
              <a:ext uri="{FF2B5EF4-FFF2-40B4-BE49-F238E27FC236}">
                <a16:creationId xmlns:a16="http://schemas.microsoft.com/office/drawing/2014/main" id="{0A7E5239-3AEC-AFEA-B537-F5D529870A45}"/>
              </a:ext>
            </a:extLst>
          </p:cNvPr>
          <p:cNvSpPr/>
          <p:nvPr/>
        </p:nvSpPr>
        <p:spPr>
          <a:xfrm>
            <a:off x="2739155" y="3903387"/>
            <a:ext cx="2751362" cy="638822"/>
          </a:xfrm>
          <a:prstGeom prst="roundRect">
            <a:avLst/>
          </a:prstGeom>
          <a:solidFill>
            <a:srgbClr val="FFFF00"/>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tIns="0" bIns="0" rtlCol="0" anchor="ctr"/>
          <a:lstStyle/>
          <a:p>
            <a:r>
              <a:rPr lang="en-US" altLang="ja-JP" sz="1000" dirty="0">
                <a:solidFill>
                  <a:schemeClr val="tx1"/>
                </a:solidFill>
              </a:rPr>
              <a:t>【</a:t>
            </a:r>
            <a:r>
              <a:rPr lang="ja-JP" altLang="en-US" sz="1000" dirty="0">
                <a:solidFill>
                  <a:schemeClr val="tx1"/>
                </a:solidFill>
              </a:rPr>
              <a:t>コメント</a:t>
            </a:r>
            <a:r>
              <a:rPr lang="en-US" altLang="ja-JP" sz="1000" dirty="0">
                <a:solidFill>
                  <a:schemeClr val="tx1"/>
                </a:solidFill>
              </a:rPr>
              <a:t>02】</a:t>
            </a:r>
          </a:p>
          <a:p>
            <a:r>
              <a:rPr lang="ja-JP" altLang="en-US" sz="1000" dirty="0">
                <a:solidFill>
                  <a:schemeClr val="tx1"/>
                </a:solidFill>
              </a:rPr>
              <a:t>山田君は、「榎木の実」を読んだ後に「釣りの話」を読みながら、どんなことを思ったの？（青木）</a:t>
            </a:r>
            <a:r>
              <a:rPr lang="en-US" altLang="ja-JP" sz="1000" dirty="0"/>
              <a:t>)</a:t>
            </a:r>
            <a:endParaRPr kumimoji="1" lang="ja-JP" altLang="en-US" sz="1000" dirty="0"/>
          </a:p>
        </p:txBody>
      </p:sp>
      <p:sp>
        <p:nvSpPr>
          <p:cNvPr id="27" name="正方形/長方形 26">
            <a:extLst>
              <a:ext uri="{FF2B5EF4-FFF2-40B4-BE49-F238E27FC236}">
                <a16:creationId xmlns:a16="http://schemas.microsoft.com/office/drawing/2014/main" id="{4D8DDCF7-AD1A-4491-B69F-235E5FF0326D}"/>
              </a:ext>
            </a:extLst>
          </p:cNvPr>
          <p:cNvSpPr/>
          <p:nvPr/>
        </p:nvSpPr>
        <p:spPr>
          <a:xfrm>
            <a:off x="2756745" y="4603492"/>
            <a:ext cx="2698055" cy="841732"/>
          </a:xfrm>
          <a:prstGeom prst="rect">
            <a:avLst/>
          </a:prstGeom>
          <a:solidFill>
            <a:srgbClr val="FFCCCC"/>
          </a:solidFill>
          <a:ln>
            <a:solidFill>
              <a:schemeClr val="accent2">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ja-JP" sz="1000" dirty="0">
                <a:solidFill>
                  <a:schemeClr val="tx1"/>
                </a:solidFill>
              </a:rPr>
              <a:t>【</a:t>
            </a:r>
            <a:r>
              <a:rPr lang="ja-JP" altLang="en-US" sz="1000" dirty="0">
                <a:solidFill>
                  <a:schemeClr val="tx1"/>
                </a:solidFill>
              </a:rPr>
              <a:t>コメント</a:t>
            </a:r>
            <a:r>
              <a:rPr lang="en-US" altLang="ja-JP" sz="1000" dirty="0">
                <a:solidFill>
                  <a:schemeClr val="tx1"/>
                </a:solidFill>
              </a:rPr>
              <a:t>02</a:t>
            </a:r>
            <a:r>
              <a:rPr lang="ja-JP" altLang="en-US" sz="1000" dirty="0">
                <a:solidFill>
                  <a:schemeClr val="tx1"/>
                </a:solidFill>
              </a:rPr>
              <a:t>へ返信</a:t>
            </a:r>
            <a:r>
              <a:rPr lang="en-US" altLang="ja-JP" sz="1000" dirty="0">
                <a:solidFill>
                  <a:schemeClr val="tx1"/>
                </a:solidFill>
              </a:rPr>
              <a:t>】</a:t>
            </a:r>
          </a:p>
          <a:p>
            <a:r>
              <a:rPr lang="ja-JP" altLang="en-US" sz="1000" dirty="0">
                <a:solidFill>
                  <a:schemeClr val="tx1"/>
                </a:solidFill>
              </a:rPr>
              <a:t>同じような話の展開だったから、きっとこうなるだろうな</a:t>
            </a:r>
            <a:r>
              <a:rPr lang="en-US" altLang="ja-JP" sz="1000" dirty="0">
                <a:solidFill>
                  <a:schemeClr val="tx1"/>
                </a:solidFill>
              </a:rPr>
              <a:t>…</a:t>
            </a:r>
            <a:r>
              <a:rPr lang="ja-JP" altLang="en-US" sz="1000" dirty="0">
                <a:solidFill>
                  <a:schemeClr val="tx1"/>
                </a:solidFill>
              </a:rPr>
              <a:t>と予測しながら読んだよ。でも、結末が書かれていなかったから、どう</a:t>
            </a:r>
            <a:r>
              <a:rPr lang="ja-JP" altLang="en-US" sz="1000">
                <a:solidFill>
                  <a:schemeClr val="tx1"/>
                </a:solidFill>
              </a:rPr>
              <a:t>なったのか気</a:t>
            </a:r>
            <a:r>
              <a:rPr lang="ja-JP" altLang="en-US" sz="1000" dirty="0">
                <a:solidFill>
                  <a:schemeClr val="tx1"/>
                </a:solidFill>
              </a:rPr>
              <a:t>になったんだ。</a:t>
            </a:r>
            <a:endParaRPr lang="en-US" altLang="ja-JP" sz="1000" dirty="0">
              <a:solidFill>
                <a:schemeClr val="tx1"/>
              </a:solidFill>
            </a:endParaRPr>
          </a:p>
        </p:txBody>
      </p:sp>
      <p:sp>
        <p:nvSpPr>
          <p:cNvPr id="33" name="吹き出し: 角を丸めた四角形 32">
            <a:extLst>
              <a:ext uri="{FF2B5EF4-FFF2-40B4-BE49-F238E27FC236}">
                <a16:creationId xmlns:a16="http://schemas.microsoft.com/office/drawing/2014/main" id="{76394C11-08B4-DB14-2DD4-B7E3710C2670}"/>
              </a:ext>
            </a:extLst>
          </p:cNvPr>
          <p:cNvSpPr/>
          <p:nvPr/>
        </p:nvSpPr>
        <p:spPr>
          <a:xfrm>
            <a:off x="2733638" y="5499487"/>
            <a:ext cx="2744268" cy="738283"/>
          </a:xfrm>
          <a:prstGeom prst="wedgeRoundRectCallout">
            <a:avLst>
              <a:gd name="adj1" fmla="val -27775"/>
              <a:gd name="adj2" fmla="val 26419"/>
              <a:gd name="adj3" fmla="val 16667"/>
            </a:avLst>
          </a:prstGeom>
          <a:solidFill>
            <a:srgbClr val="FFFF00"/>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1000" dirty="0">
                <a:solidFill>
                  <a:schemeClr val="tx1"/>
                </a:solidFill>
              </a:rPr>
              <a:t>【</a:t>
            </a:r>
            <a:r>
              <a:rPr kumimoji="1" lang="ja-JP" altLang="en-US" sz="1000" dirty="0">
                <a:solidFill>
                  <a:schemeClr val="tx1"/>
                </a:solidFill>
              </a:rPr>
              <a:t>コメント</a:t>
            </a:r>
            <a:r>
              <a:rPr kumimoji="1" lang="en-US" altLang="ja-JP" sz="1000" dirty="0">
                <a:solidFill>
                  <a:schemeClr val="tx1"/>
                </a:solidFill>
              </a:rPr>
              <a:t>02</a:t>
            </a:r>
            <a:r>
              <a:rPr kumimoji="1" lang="ja-JP" altLang="en-US" sz="1000" dirty="0">
                <a:solidFill>
                  <a:schemeClr val="tx1"/>
                </a:solidFill>
              </a:rPr>
              <a:t>へ返信</a:t>
            </a:r>
            <a:r>
              <a:rPr kumimoji="1" lang="en-US" altLang="ja-JP" sz="1000" dirty="0">
                <a:solidFill>
                  <a:schemeClr val="tx1"/>
                </a:solidFill>
              </a:rPr>
              <a:t>】</a:t>
            </a:r>
          </a:p>
          <a:p>
            <a:r>
              <a:rPr lang="ja-JP" altLang="en-US" sz="1000" dirty="0">
                <a:solidFill>
                  <a:schemeClr val="tx1"/>
                </a:solidFill>
              </a:rPr>
              <a:t>いいじゃん！それが、効果になるんじゃない。「あとに続く話」が、ないと読者はどう思うか</a:t>
            </a:r>
            <a:r>
              <a:rPr lang="en-US" altLang="ja-JP" sz="1000" dirty="0">
                <a:solidFill>
                  <a:schemeClr val="tx1"/>
                </a:solidFill>
              </a:rPr>
              <a:t>…</a:t>
            </a:r>
            <a:r>
              <a:rPr lang="ja-JP" altLang="en-US" sz="1000" dirty="0">
                <a:solidFill>
                  <a:schemeClr val="tx1"/>
                </a:solidFill>
              </a:rPr>
              <a:t>を考えたらいいんだから。（田中）</a:t>
            </a:r>
            <a:endParaRPr kumimoji="1" lang="ja-JP" altLang="en-US" sz="1000" dirty="0">
              <a:solidFill>
                <a:schemeClr val="tx1"/>
              </a:solidFill>
            </a:endParaRPr>
          </a:p>
        </p:txBody>
      </p:sp>
      <p:grpSp>
        <p:nvGrpSpPr>
          <p:cNvPr id="16" name="グループ化 15">
            <a:extLst>
              <a:ext uri="{FF2B5EF4-FFF2-40B4-BE49-F238E27FC236}">
                <a16:creationId xmlns:a16="http://schemas.microsoft.com/office/drawing/2014/main" id="{9CABE583-6923-0009-96DC-8663018DEC83}"/>
              </a:ext>
            </a:extLst>
          </p:cNvPr>
          <p:cNvGrpSpPr/>
          <p:nvPr/>
        </p:nvGrpSpPr>
        <p:grpSpPr>
          <a:xfrm>
            <a:off x="4659362" y="2123699"/>
            <a:ext cx="1075007" cy="760653"/>
            <a:chOff x="4348945" y="2191894"/>
            <a:chExt cx="1075007" cy="760653"/>
          </a:xfrm>
        </p:grpSpPr>
        <p:pic>
          <p:nvPicPr>
            <p:cNvPr id="3" name="図 2">
              <a:extLst>
                <a:ext uri="{FF2B5EF4-FFF2-40B4-BE49-F238E27FC236}">
                  <a16:creationId xmlns:a16="http://schemas.microsoft.com/office/drawing/2014/main" id="{A06F2288-C1ED-36E7-1869-48CC2A103D6D}"/>
                </a:ext>
              </a:extLst>
            </p:cNvPr>
            <p:cNvPicPr>
              <a:picLocks noChangeAspect="1"/>
            </p:cNvPicPr>
            <p:nvPr/>
          </p:nvPicPr>
          <p:blipFill>
            <a:blip r:embed="rId5"/>
            <a:stretch>
              <a:fillRect/>
            </a:stretch>
          </p:blipFill>
          <p:spPr>
            <a:xfrm>
              <a:off x="4422303" y="2191894"/>
              <a:ext cx="933931" cy="589191"/>
            </a:xfrm>
            <a:prstGeom prst="rect">
              <a:avLst/>
            </a:prstGeom>
            <a:ln>
              <a:solidFill>
                <a:schemeClr val="bg1"/>
              </a:solidFill>
            </a:ln>
          </p:spPr>
        </p:pic>
        <p:sp>
          <p:nvSpPr>
            <p:cNvPr id="5" name="四角形: 角を丸くする 4">
              <a:extLst>
                <a:ext uri="{FF2B5EF4-FFF2-40B4-BE49-F238E27FC236}">
                  <a16:creationId xmlns:a16="http://schemas.microsoft.com/office/drawing/2014/main" id="{B5358FBA-97CA-68A4-0962-9435D61F9495}"/>
                </a:ext>
              </a:extLst>
            </p:cNvPr>
            <p:cNvSpPr/>
            <p:nvPr/>
          </p:nvSpPr>
          <p:spPr>
            <a:xfrm>
              <a:off x="4348945" y="2740336"/>
              <a:ext cx="1075007" cy="212211"/>
            </a:xfrm>
            <a:prstGeom prst="roundRect">
              <a:avLst>
                <a:gd name="adj" fmla="val 47891"/>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tIns="0" bIns="0" rtlCol="0" anchor="b"/>
            <a:lstStyle/>
            <a:p>
              <a:pPr algn="ctr"/>
              <a:r>
                <a:rPr kumimoji="1" lang="ja-JP" altLang="en-US" sz="1200" b="1" dirty="0">
                  <a:solidFill>
                    <a:schemeClr val="tx1"/>
                  </a:solidFill>
                </a:rPr>
                <a:t>コメント機能</a:t>
              </a:r>
            </a:p>
          </p:txBody>
        </p:sp>
      </p:grpSp>
      <p:sp>
        <p:nvSpPr>
          <p:cNvPr id="25" name="四角形: 角を丸くする 24">
            <a:extLst>
              <a:ext uri="{FF2B5EF4-FFF2-40B4-BE49-F238E27FC236}">
                <a16:creationId xmlns:a16="http://schemas.microsoft.com/office/drawing/2014/main" id="{40801E56-5595-0450-2B7C-02EE06C86163}"/>
              </a:ext>
            </a:extLst>
          </p:cNvPr>
          <p:cNvSpPr/>
          <p:nvPr/>
        </p:nvSpPr>
        <p:spPr>
          <a:xfrm>
            <a:off x="7596336" y="964608"/>
            <a:ext cx="1224136" cy="923362"/>
          </a:xfrm>
          <a:prstGeom prst="roundRect">
            <a:avLst>
              <a:gd name="adj" fmla="val 26363"/>
            </a:avLst>
          </a:prstGeom>
          <a:noFill/>
          <a:ln>
            <a:solidFill>
              <a:schemeClr val="accent1"/>
            </a:solidFill>
          </a:ln>
        </p:spPr>
        <p:style>
          <a:lnRef idx="2">
            <a:schemeClr val="accent6"/>
          </a:lnRef>
          <a:fillRef idx="1">
            <a:schemeClr val="lt1"/>
          </a:fillRef>
          <a:effectRef idx="0">
            <a:schemeClr val="accent6"/>
          </a:effectRef>
          <a:fontRef idx="minor">
            <a:schemeClr val="dk1"/>
          </a:fontRef>
        </p:style>
        <p:txBody>
          <a:bodyPr tIns="0" bIns="0" rtlCol="0" anchor="b"/>
          <a:lstStyle/>
          <a:p>
            <a:pPr algn="ctr"/>
            <a:endParaRPr kumimoji="1" lang="ja-JP" altLang="en-US" sz="1200" b="1" dirty="0">
              <a:solidFill>
                <a:schemeClr val="tx1"/>
              </a:solidFill>
            </a:endParaRPr>
          </a:p>
        </p:txBody>
      </p:sp>
      <p:sp>
        <p:nvSpPr>
          <p:cNvPr id="13" name="正方形/長方形 12">
            <a:extLst>
              <a:ext uri="{FF2B5EF4-FFF2-40B4-BE49-F238E27FC236}">
                <a16:creationId xmlns:a16="http://schemas.microsoft.com/office/drawing/2014/main" id="{6CAE1881-54C9-82C6-C25D-79ECC3956363}"/>
              </a:ext>
            </a:extLst>
          </p:cNvPr>
          <p:cNvSpPr/>
          <p:nvPr/>
        </p:nvSpPr>
        <p:spPr>
          <a:xfrm>
            <a:off x="1243235" y="168241"/>
            <a:ext cx="351036" cy="371094"/>
          </a:xfrm>
          <a:prstGeom prst="rect">
            <a:avLst/>
          </a:prstGeom>
          <a:no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8" name="Picture 4">
            <a:extLst>
              <a:ext uri="{FF2B5EF4-FFF2-40B4-BE49-F238E27FC236}">
                <a16:creationId xmlns:a16="http://schemas.microsoft.com/office/drawing/2014/main" id="{77C93858-2BAC-4FBD-7044-FFEEC0C3AF49}"/>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217491" y="2287791"/>
            <a:ext cx="906784" cy="878517"/>
          </a:xfrm>
          <a:prstGeom prst="rect">
            <a:avLst/>
          </a:prstGeom>
          <a:noFill/>
          <a:extLst>
            <a:ext uri="{909E8E84-426E-40DD-AFC4-6F175D3DCCD1}">
              <a14:hiddenFill xmlns:a14="http://schemas.microsoft.com/office/drawing/2010/main">
                <a:solidFill>
                  <a:srgbClr val="FFFFFF"/>
                </a:solidFill>
              </a14:hiddenFill>
            </a:ext>
          </a:extLst>
        </p:spPr>
      </p:pic>
      <p:sp>
        <p:nvSpPr>
          <p:cNvPr id="18" name="吹き出し: 角を丸めた四角形 17">
            <a:extLst>
              <a:ext uri="{FF2B5EF4-FFF2-40B4-BE49-F238E27FC236}">
                <a16:creationId xmlns:a16="http://schemas.microsoft.com/office/drawing/2014/main" id="{19EE5130-D8FF-0D04-4560-8A959D9E5448}"/>
              </a:ext>
            </a:extLst>
          </p:cNvPr>
          <p:cNvSpPr/>
          <p:nvPr/>
        </p:nvSpPr>
        <p:spPr>
          <a:xfrm>
            <a:off x="6892196" y="3277487"/>
            <a:ext cx="2144300" cy="3505112"/>
          </a:xfrm>
          <a:prstGeom prst="wedgeRoundRectCallout">
            <a:avLst>
              <a:gd name="adj1" fmla="val -9055"/>
              <a:gd name="adj2" fmla="val -53692"/>
              <a:gd name="adj3" fmla="val 16667"/>
            </a:avLst>
          </a:prstGeom>
          <a:solidFill>
            <a:schemeClr val="accent6">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lIns="36000" rIns="0" rtlCol="0" anchor="ctr"/>
          <a:lstStyle/>
          <a:p>
            <a:pPr>
              <a:lnSpc>
                <a:spcPts val="1400"/>
              </a:lnSpc>
            </a:pPr>
            <a:endParaRPr lang="en-US" altLang="ja-JP" sz="1200" dirty="0">
              <a:latin typeface="メイリオ" panose="020B0604030504040204" pitchFamily="50" charset="-128"/>
              <a:ea typeface="メイリオ" panose="020B0604030504040204" pitchFamily="50" charset="-128"/>
            </a:endParaRPr>
          </a:p>
        </p:txBody>
      </p:sp>
      <p:grpSp>
        <p:nvGrpSpPr>
          <p:cNvPr id="36" name="グループ化 35">
            <a:extLst>
              <a:ext uri="{FF2B5EF4-FFF2-40B4-BE49-F238E27FC236}">
                <a16:creationId xmlns:a16="http://schemas.microsoft.com/office/drawing/2014/main" id="{70CE69CC-00AE-BF5A-C541-1B47AF8E85AB}"/>
              </a:ext>
            </a:extLst>
          </p:cNvPr>
          <p:cNvGrpSpPr/>
          <p:nvPr/>
        </p:nvGrpSpPr>
        <p:grpSpPr>
          <a:xfrm>
            <a:off x="7855453" y="2132856"/>
            <a:ext cx="1165957" cy="905492"/>
            <a:chOff x="7833377" y="2288043"/>
            <a:chExt cx="1165957" cy="905492"/>
          </a:xfrm>
        </p:grpSpPr>
        <p:pic>
          <p:nvPicPr>
            <p:cNvPr id="8" name="図 7">
              <a:extLst>
                <a:ext uri="{FF2B5EF4-FFF2-40B4-BE49-F238E27FC236}">
                  <a16:creationId xmlns:a16="http://schemas.microsoft.com/office/drawing/2014/main" id="{210434C7-9EFF-FB80-DA37-B242D431F9D4}"/>
                </a:ext>
              </a:extLst>
            </p:cNvPr>
            <p:cNvPicPr>
              <a:picLocks noChangeAspect="1"/>
            </p:cNvPicPr>
            <p:nvPr/>
          </p:nvPicPr>
          <p:blipFill>
            <a:blip r:embed="rId5"/>
            <a:stretch>
              <a:fillRect/>
            </a:stretch>
          </p:blipFill>
          <p:spPr>
            <a:xfrm>
              <a:off x="7833377" y="2288043"/>
              <a:ext cx="1165957" cy="735570"/>
            </a:xfrm>
            <a:prstGeom prst="rect">
              <a:avLst/>
            </a:prstGeom>
          </p:spPr>
        </p:pic>
        <p:sp>
          <p:nvSpPr>
            <p:cNvPr id="12" name="四角形: 角を丸くする 11">
              <a:extLst>
                <a:ext uri="{FF2B5EF4-FFF2-40B4-BE49-F238E27FC236}">
                  <a16:creationId xmlns:a16="http://schemas.microsoft.com/office/drawing/2014/main" id="{BEF77F59-AE29-F5B8-50AF-A2EFC3C8BB44}"/>
                </a:ext>
              </a:extLst>
            </p:cNvPr>
            <p:cNvSpPr/>
            <p:nvPr/>
          </p:nvSpPr>
          <p:spPr>
            <a:xfrm>
              <a:off x="8048903" y="2970466"/>
              <a:ext cx="889721" cy="223069"/>
            </a:xfrm>
            <a:prstGeom prst="roundRect">
              <a:avLst>
                <a:gd name="adj" fmla="val 47891"/>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tIns="0" bIns="0" rtlCol="0" anchor="b"/>
            <a:lstStyle/>
            <a:p>
              <a:pPr algn="ctr"/>
              <a:r>
                <a:rPr kumimoji="1" lang="ja-JP" altLang="en-US" sz="1200" b="1" dirty="0">
                  <a:solidFill>
                    <a:schemeClr val="tx1"/>
                  </a:solidFill>
                </a:rPr>
                <a:t>編集機能</a:t>
              </a:r>
            </a:p>
          </p:txBody>
        </p:sp>
      </p:grpSp>
      <p:sp>
        <p:nvSpPr>
          <p:cNvPr id="31" name="テキスト ボックス 30">
            <a:extLst>
              <a:ext uri="{FF2B5EF4-FFF2-40B4-BE49-F238E27FC236}">
                <a16:creationId xmlns:a16="http://schemas.microsoft.com/office/drawing/2014/main" id="{99F90DEE-6FD7-A29E-D6AD-2AAF9E3C60E2}"/>
              </a:ext>
            </a:extLst>
          </p:cNvPr>
          <p:cNvSpPr txBox="1"/>
          <p:nvPr/>
        </p:nvSpPr>
        <p:spPr>
          <a:xfrm>
            <a:off x="6930231" y="3323586"/>
            <a:ext cx="800219" cy="3441254"/>
          </a:xfrm>
          <a:prstGeom prst="rect">
            <a:avLst/>
          </a:prstGeom>
          <a:noFill/>
        </p:spPr>
        <p:txBody>
          <a:bodyPr vert="eaVert" wrap="square" rtlCol="0">
            <a:spAutoFit/>
          </a:bodyPr>
          <a:lstStyle/>
          <a:p>
            <a:pPr>
              <a:lnSpc>
                <a:spcPts val="1600"/>
              </a:lnSpc>
            </a:pPr>
            <a:r>
              <a:rPr kumimoji="1" lang="ja-JP" altLang="en-US" sz="1200" dirty="0">
                <a:latin typeface="メイリオ" panose="020B0604030504040204" pitchFamily="50" charset="-128"/>
                <a:ea typeface="メイリオ" panose="020B0604030504040204" pitchFamily="50" charset="-128"/>
              </a:rPr>
              <a:t>効果については書けたけど、根拠が正しく書けているか不安だな。なんか、つながっていない感じがするな</a:t>
            </a:r>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a:t>
            </a:r>
          </a:p>
        </p:txBody>
      </p:sp>
      <p:sp>
        <p:nvSpPr>
          <p:cNvPr id="14" name="テキスト ボックス 13">
            <a:extLst>
              <a:ext uri="{FF2B5EF4-FFF2-40B4-BE49-F238E27FC236}">
                <a16:creationId xmlns:a16="http://schemas.microsoft.com/office/drawing/2014/main" id="{DA80E03C-4BA9-E244-274F-BB26101218AF}"/>
              </a:ext>
            </a:extLst>
          </p:cNvPr>
          <p:cNvSpPr txBox="1"/>
          <p:nvPr/>
        </p:nvSpPr>
        <p:spPr>
          <a:xfrm>
            <a:off x="7681892" y="3436824"/>
            <a:ext cx="1210588" cy="3232536"/>
          </a:xfrm>
          <a:prstGeom prst="rect">
            <a:avLst/>
          </a:prstGeom>
          <a:solidFill>
            <a:schemeClr val="bg1"/>
          </a:solidFill>
          <a:ln>
            <a:solidFill>
              <a:schemeClr val="tx1"/>
            </a:solidFill>
          </a:ln>
        </p:spPr>
        <p:txBody>
          <a:bodyPr vert="eaVert" wrap="square" rtlCol="0">
            <a:spAutoFit/>
          </a:bodyPr>
          <a:lstStyle/>
          <a:p>
            <a:pPr>
              <a:lnSpc>
                <a:spcPts val="1600"/>
              </a:lnSpc>
            </a:pPr>
            <a:r>
              <a:rPr lang="ja-JP" altLang="en-US" sz="1050" dirty="0"/>
              <a:t>　僕は、読者に豊かな自然を思い浮かべさせる効果があると考える。</a:t>
            </a:r>
            <a:endParaRPr lang="en-US" altLang="ja-JP" sz="1050" dirty="0"/>
          </a:p>
          <a:p>
            <a:pPr>
              <a:lnSpc>
                <a:spcPts val="1600"/>
              </a:lnSpc>
            </a:pPr>
            <a:r>
              <a:rPr lang="ja-JP" altLang="en-US" sz="1050" dirty="0"/>
              <a:t>　「一榎木の実」では、榎木の木が出てきて、葉の落ちる様子や実の様子が描かれている。また「二釣の話」では、栗の木や胡桃の木が描かれているからだ。</a:t>
            </a:r>
            <a:endParaRPr kumimoji="1" lang="ja-JP" altLang="en-US" sz="1050" dirty="0">
              <a:latin typeface="メイリオ" panose="020B0604030504040204" pitchFamily="50" charset="-128"/>
              <a:ea typeface="メイリオ" panose="020B0604030504040204" pitchFamily="50" charset="-128"/>
            </a:endParaRPr>
          </a:p>
        </p:txBody>
      </p:sp>
      <p:sp>
        <p:nvSpPr>
          <p:cNvPr id="17" name="正方形/長方形 16">
            <a:extLst>
              <a:ext uri="{FF2B5EF4-FFF2-40B4-BE49-F238E27FC236}">
                <a16:creationId xmlns:a16="http://schemas.microsoft.com/office/drawing/2014/main" id="{08E4F9A0-3D47-67C9-8850-5C9CC1A359F1}"/>
              </a:ext>
            </a:extLst>
          </p:cNvPr>
          <p:cNvSpPr/>
          <p:nvPr/>
        </p:nvSpPr>
        <p:spPr>
          <a:xfrm>
            <a:off x="6735940" y="2520735"/>
            <a:ext cx="607859" cy="261610"/>
          </a:xfrm>
          <a:prstGeom prst="rect">
            <a:avLst/>
          </a:prstGeom>
          <a:noFill/>
        </p:spPr>
        <p:txBody>
          <a:bodyPr wrap="none" lIns="91440" tIns="45720" rIns="91440" bIns="45720">
            <a:spAutoFit/>
          </a:bodyPr>
          <a:lstStyle/>
          <a:p>
            <a:pPr algn="ctr"/>
            <a:r>
              <a:rPr kumimoji="1" lang="ja-JP" altLang="en-US" sz="1100" b="0" cap="none" spc="0" dirty="0">
                <a:ln w="0"/>
                <a:solidFill>
                  <a:schemeClr val="tx1"/>
                </a:solidFill>
                <a:effectLst>
                  <a:outerShdw blurRad="38100" dist="19050" dir="2700000" algn="tl" rotWithShape="0">
                    <a:schemeClr val="dk1">
                      <a:alpha val="40000"/>
                    </a:schemeClr>
                  </a:outerShdw>
                </a:effectLst>
                <a:latin typeface="メイリオ" panose="020B0604030504040204" pitchFamily="50" charset="-128"/>
                <a:ea typeface="メイリオ" panose="020B0604030504040204" pitchFamily="50" charset="-128"/>
              </a:rPr>
              <a:t>山田君</a:t>
            </a:r>
            <a:endParaRPr lang="ja-JP" altLang="en-US" sz="1100" b="0" cap="none" spc="0" dirty="0">
              <a:ln w="0"/>
              <a:solidFill>
                <a:schemeClr val="tx1"/>
              </a:solidFill>
              <a:effectLst>
                <a:outerShdw blurRad="38100" dist="19050" dir="2700000" algn="tl" rotWithShape="0">
                  <a:schemeClr val="dk1">
                    <a:alpha val="40000"/>
                  </a:schemeClr>
                </a:outerShdw>
              </a:effectLst>
            </a:endParaRPr>
          </a:p>
        </p:txBody>
      </p:sp>
      <p:sp>
        <p:nvSpPr>
          <p:cNvPr id="19" name="正方形/長方形 18">
            <a:extLst>
              <a:ext uri="{FF2B5EF4-FFF2-40B4-BE49-F238E27FC236}">
                <a16:creationId xmlns:a16="http://schemas.microsoft.com/office/drawing/2014/main" id="{46BF3A00-B497-B45A-0289-76A04850BB9B}"/>
              </a:ext>
            </a:extLst>
          </p:cNvPr>
          <p:cNvSpPr/>
          <p:nvPr/>
        </p:nvSpPr>
        <p:spPr>
          <a:xfrm>
            <a:off x="2756745" y="6299053"/>
            <a:ext cx="2698055" cy="493900"/>
          </a:xfrm>
          <a:prstGeom prst="rect">
            <a:avLst/>
          </a:prstGeom>
          <a:solidFill>
            <a:srgbClr val="FFCCCC"/>
          </a:solidFill>
          <a:ln>
            <a:solidFill>
              <a:schemeClr val="accent2">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ja-JP" sz="1000" dirty="0">
                <a:solidFill>
                  <a:schemeClr val="tx1"/>
                </a:solidFill>
              </a:rPr>
              <a:t>【</a:t>
            </a:r>
            <a:r>
              <a:rPr lang="ja-JP" altLang="en-US" sz="1000" dirty="0">
                <a:solidFill>
                  <a:schemeClr val="tx1"/>
                </a:solidFill>
              </a:rPr>
              <a:t>コメント</a:t>
            </a:r>
            <a:r>
              <a:rPr lang="en-US" altLang="ja-JP" sz="1000" dirty="0">
                <a:solidFill>
                  <a:schemeClr val="tx1"/>
                </a:solidFill>
              </a:rPr>
              <a:t>02</a:t>
            </a:r>
            <a:r>
              <a:rPr lang="ja-JP" altLang="en-US" sz="1000" dirty="0">
                <a:solidFill>
                  <a:schemeClr val="tx1"/>
                </a:solidFill>
              </a:rPr>
              <a:t>へ返信</a:t>
            </a:r>
            <a:r>
              <a:rPr lang="en-US" altLang="ja-JP" sz="1000" dirty="0">
                <a:solidFill>
                  <a:schemeClr val="tx1"/>
                </a:solidFill>
              </a:rPr>
              <a:t>】</a:t>
            </a:r>
          </a:p>
          <a:p>
            <a:r>
              <a:rPr lang="ja-JP" altLang="en-US" sz="1000" dirty="0">
                <a:solidFill>
                  <a:schemeClr val="tx1"/>
                </a:solidFill>
              </a:rPr>
              <a:t>そうか！それが効果か。なんか、修正できそうな気がする。ありがとう。</a:t>
            </a:r>
            <a:endParaRPr lang="en-US" altLang="ja-JP" sz="1000" dirty="0">
              <a:solidFill>
                <a:schemeClr val="tx1"/>
              </a:solidFill>
            </a:endParaRPr>
          </a:p>
        </p:txBody>
      </p:sp>
      <p:pic>
        <p:nvPicPr>
          <p:cNvPr id="20" name="Picture 4">
            <a:extLst>
              <a:ext uri="{FF2B5EF4-FFF2-40B4-BE49-F238E27FC236}">
                <a16:creationId xmlns:a16="http://schemas.microsoft.com/office/drawing/2014/main" id="{698BBCC1-5BAD-6509-C3A8-74C99B82498F}"/>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58541" y="2780928"/>
            <a:ext cx="678915" cy="657751"/>
          </a:xfrm>
          <a:prstGeom prst="rect">
            <a:avLst/>
          </a:prstGeom>
          <a:noFill/>
          <a:extLst>
            <a:ext uri="{909E8E84-426E-40DD-AFC4-6F175D3DCCD1}">
              <a14:hiddenFill xmlns:a14="http://schemas.microsoft.com/office/drawing/2010/main">
                <a:solidFill>
                  <a:srgbClr val="FFFFFF"/>
                </a:solidFill>
              </a14:hiddenFill>
            </a:ext>
          </a:extLst>
        </p:spPr>
      </p:pic>
      <p:pic>
        <p:nvPicPr>
          <p:cNvPr id="21" name="図 20">
            <a:extLst>
              <a:ext uri="{FF2B5EF4-FFF2-40B4-BE49-F238E27FC236}">
                <a16:creationId xmlns:a16="http://schemas.microsoft.com/office/drawing/2014/main" id="{8DCAB988-7A60-983D-C2BA-770098EF5006}"/>
              </a:ext>
            </a:extLst>
          </p:cNvPr>
          <p:cNvPicPr>
            <a:picLocks noChangeAspect="1"/>
          </p:cNvPicPr>
          <p:nvPr/>
        </p:nvPicPr>
        <p:blipFill>
          <a:blip r:embed="rId5"/>
          <a:stretch>
            <a:fillRect/>
          </a:stretch>
        </p:blipFill>
        <p:spPr>
          <a:xfrm>
            <a:off x="19994" y="2083998"/>
            <a:ext cx="1165957" cy="735570"/>
          </a:xfrm>
          <a:prstGeom prst="rect">
            <a:avLst/>
          </a:prstGeom>
        </p:spPr>
      </p:pic>
      <p:sp>
        <p:nvSpPr>
          <p:cNvPr id="28" name="正方形/長方形 27">
            <a:extLst>
              <a:ext uri="{FF2B5EF4-FFF2-40B4-BE49-F238E27FC236}">
                <a16:creationId xmlns:a16="http://schemas.microsoft.com/office/drawing/2014/main" id="{EFBDEE86-2C3B-CB4A-E516-FAF6311FE860}"/>
              </a:ext>
            </a:extLst>
          </p:cNvPr>
          <p:cNvSpPr/>
          <p:nvPr/>
        </p:nvSpPr>
        <p:spPr>
          <a:xfrm>
            <a:off x="446345" y="2878932"/>
            <a:ext cx="607859" cy="261610"/>
          </a:xfrm>
          <a:prstGeom prst="rect">
            <a:avLst/>
          </a:prstGeom>
          <a:noFill/>
        </p:spPr>
        <p:txBody>
          <a:bodyPr wrap="none" lIns="91440" tIns="45720" rIns="91440" bIns="45720">
            <a:spAutoFit/>
          </a:bodyPr>
          <a:lstStyle/>
          <a:p>
            <a:pPr algn="ctr"/>
            <a:r>
              <a:rPr kumimoji="1" lang="ja-JP" altLang="en-US" sz="1100" b="0" cap="none" spc="0" dirty="0">
                <a:ln w="0"/>
                <a:solidFill>
                  <a:schemeClr val="tx1"/>
                </a:solidFill>
                <a:effectLst>
                  <a:outerShdw blurRad="38100" dist="19050" dir="2700000" algn="tl" rotWithShape="0">
                    <a:schemeClr val="dk1">
                      <a:alpha val="40000"/>
                    </a:schemeClr>
                  </a:outerShdw>
                </a:effectLst>
                <a:latin typeface="メイリオ" panose="020B0604030504040204" pitchFamily="50" charset="-128"/>
                <a:ea typeface="メイリオ" panose="020B0604030504040204" pitchFamily="50" charset="-128"/>
              </a:rPr>
              <a:t>山田君</a:t>
            </a:r>
            <a:endParaRPr lang="ja-JP" altLang="en-US" sz="1100" b="0" cap="none" spc="0" dirty="0">
              <a:ln w="0"/>
              <a:solidFill>
                <a:schemeClr val="tx1"/>
              </a:solidFill>
              <a:effectLst>
                <a:outerShdw blurRad="38100" dist="19050" dir="2700000" algn="tl" rotWithShape="0">
                  <a:schemeClr val="dk1">
                    <a:alpha val="40000"/>
                  </a:schemeClr>
                </a:outerShdw>
              </a:effectLst>
            </a:endParaRPr>
          </a:p>
        </p:txBody>
      </p:sp>
      <p:sp>
        <p:nvSpPr>
          <p:cNvPr id="34" name="吹き出し: 角を丸めた四角形 33">
            <a:extLst>
              <a:ext uri="{FF2B5EF4-FFF2-40B4-BE49-F238E27FC236}">
                <a16:creationId xmlns:a16="http://schemas.microsoft.com/office/drawing/2014/main" id="{6ED19619-61F5-9F81-7BDD-69AB04CD1633}"/>
              </a:ext>
            </a:extLst>
          </p:cNvPr>
          <p:cNvSpPr/>
          <p:nvPr/>
        </p:nvSpPr>
        <p:spPr>
          <a:xfrm>
            <a:off x="53872" y="3531690"/>
            <a:ext cx="1052866" cy="3261263"/>
          </a:xfrm>
          <a:prstGeom prst="wedgeRoundRectCallout">
            <a:avLst>
              <a:gd name="adj1" fmla="val -14728"/>
              <a:gd name="adj2" fmla="val -52545"/>
              <a:gd name="adj3" fmla="val 16667"/>
            </a:avLst>
          </a:prstGeom>
          <a:solidFill>
            <a:schemeClr val="accent6">
              <a:lumMod val="20000"/>
              <a:lumOff val="8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lIns="36000" rIns="0" rtlCol="0" anchor="ctr"/>
          <a:lstStyle/>
          <a:p>
            <a:pPr>
              <a:lnSpc>
                <a:spcPts val="1400"/>
              </a:lnSpc>
            </a:pPr>
            <a:endParaRPr lang="en-US" altLang="ja-JP" sz="1200" dirty="0">
              <a:latin typeface="メイリオ" panose="020B0604030504040204" pitchFamily="50" charset="-128"/>
              <a:ea typeface="メイリオ" panose="020B0604030504040204" pitchFamily="50" charset="-128"/>
            </a:endParaRPr>
          </a:p>
        </p:txBody>
      </p:sp>
      <p:sp>
        <p:nvSpPr>
          <p:cNvPr id="35" name="テキスト ボックス 34">
            <a:extLst>
              <a:ext uri="{FF2B5EF4-FFF2-40B4-BE49-F238E27FC236}">
                <a16:creationId xmlns:a16="http://schemas.microsoft.com/office/drawing/2014/main" id="{6BBF5A5A-0338-6EF5-8F62-AF2F7B93F581}"/>
              </a:ext>
            </a:extLst>
          </p:cNvPr>
          <p:cNvSpPr txBox="1"/>
          <p:nvPr/>
        </p:nvSpPr>
        <p:spPr>
          <a:xfrm>
            <a:off x="-139369" y="3632724"/>
            <a:ext cx="1210588" cy="3141273"/>
          </a:xfrm>
          <a:prstGeom prst="rect">
            <a:avLst/>
          </a:prstGeom>
          <a:noFill/>
        </p:spPr>
        <p:txBody>
          <a:bodyPr vert="eaVert" wrap="square" rtlCol="0">
            <a:spAutoFit/>
          </a:bodyPr>
          <a:lstStyle/>
          <a:p>
            <a:pPr>
              <a:lnSpc>
                <a:spcPts val="1600"/>
              </a:lnSpc>
            </a:pPr>
            <a:r>
              <a:rPr kumimoji="1" lang="ja-JP" altLang="en-US" sz="1200" dirty="0">
                <a:latin typeface="メイリオ" panose="020B0604030504040204" pitchFamily="50" charset="-128"/>
                <a:ea typeface="メイリオ" panose="020B0604030504040204" pitchFamily="50" charset="-128"/>
              </a:rPr>
              <a:t>青木さんのおかげで、</a:t>
            </a:r>
            <a:r>
              <a:rPr lang="ja-JP" altLang="en-US" sz="1200" dirty="0">
                <a:latin typeface="メイリオ" panose="020B0604030504040204" pitchFamily="50" charset="-128"/>
                <a:ea typeface="メイリオ" panose="020B0604030504040204" pitchFamily="50" charset="-128"/>
              </a:rPr>
              <a:t>小説の構成そのものが、効果につながっていると気付けたぞ</a:t>
            </a:r>
            <a:r>
              <a:rPr kumimoji="1" lang="ja-JP" altLang="en-US" sz="1200" dirty="0">
                <a:latin typeface="メイリオ" panose="020B0604030504040204" pitchFamily="50" charset="-128"/>
                <a:ea typeface="メイリオ" panose="020B0604030504040204" pitchFamily="50" charset="-128"/>
              </a:rPr>
              <a:t>！構成にも作者の意図があるんだな</a:t>
            </a:r>
            <a:r>
              <a:rPr lang="ja-JP" altLang="en-US" sz="1200" dirty="0">
                <a:latin typeface="メイリオ" panose="020B0604030504040204" pitchFamily="50" charset="-128"/>
                <a:ea typeface="メイリオ" panose="020B0604030504040204" pitchFamily="50" charset="-128"/>
              </a:rPr>
              <a:t>。</a:t>
            </a:r>
            <a:endParaRPr lang="en-US" altLang="ja-JP" sz="1200" dirty="0">
              <a:latin typeface="メイリオ" panose="020B0604030504040204" pitchFamily="50" charset="-128"/>
              <a:ea typeface="メイリオ" panose="020B0604030504040204" pitchFamily="50" charset="-128"/>
            </a:endParaRPr>
          </a:p>
          <a:p>
            <a:pPr>
              <a:lnSpc>
                <a:spcPts val="1600"/>
              </a:lnSpc>
            </a:pPr>
            <a:r>
              <a:rPr lang="ja-JP" altLang="en-US" sz="1200" dirty="0">
                <a:latin typeface="メイリオ" panose="020B0604030504040204" pitchFamily="50" charset="-128"/>
                <a:ea typeface="メイリオ" panose="020B0604030504040204" pitchFamily="50" charset="-128"/>
              </a:rPr>
              <a:t>他の小説も、そんな視点で読んでみよう。</a:t>
            </a:r>
            <a:endParaRPr lang="en-US" altLang="ja-JP" sz="1200" dirty="0">
              <a:latin typeface="メイリオ" panose="020B0604030504040204" pitchFamily="50" charset="-128"/>
              <a:ea typeface="メイリオ" panose="020B0604030504040204" pitchFamily="50" charset="-128"/>
            </a:endParaRPr>
          </a:p>
          <a:p>
            <a:pPr>
              <a:lnSpc>
                <a:spcPts val="1600"/>
              </a:lnSpc>
            </a:pPr>
            <a:endParaRPr kumimoji="1" lang="ja-JP" altLang="en-US" sz="1200" dirty="0">
              <a:latin typeface="メイリオ" panose="020B0604030504040204" pitchFamily="50" charset="-128"/>
              <a:ea typeface="メイリオ" panose="020B0604030504040204" pitchFamily="50" charset="-128"/>
            </a:endParaRPr>
          </a:p>
        </p:txBody>
      </p:sp>
      <p:grpSp>
        <p:nvGrpSpPr>
          <p:cNvPr id="30" name="グループ化 29">
            <a:extLst>
              <a:ext uri="{FF2B5EF4-FFF2-40B4-BE49-F238E27FC236}">
                <a16:creationId xmlns:a16="http://schemas.microsoft.com/office/drawing/2014/main" id="{69548760-B3DA-C722-C9B0-0CD8840B81C6}"/>
              </a:ext>
            </a:extLst>
          </p:cNvPr>
          <p:cNvGrpSpPr/>
          <p:nvPr/>
        </p:nvGrpSpPr>
        <p:grpSpPr>
          <a:xfrm>
            <a:off x="7625218" y="919919"/>
            <a:ext cx="1250561" cy="949951"/>
            <a:chOff x="7625218" y="919919"/>
            <a:chExt cx="1250561" cy="949951"/>
          </a:xfrm>
        </p:grpSpPr>
        <p:pic>
          <p:nvPicPr>
            <p:cNvPr id="24" name="図 23">
              <a:extLst>
                <a:ext uri="{FF2B5EF4-FFF2-40B4-BE49-F238E27FC236}">
                  <a16:creationId xmlns:a16="http://schemas.microsoft.com/office/drawing/2014/main" id="{3BF92137-A012-6CF8-1AC8-DD893FC14EE2}"/>
                </a:ext>
              </a:extLst>
            </p:cNvPr>
            <p:cNvPicPr>
              <a:picLocks noChangeAspect="1"/>
            </p:cNvPicPr>
            <p:nvPr/>
          </p:nvPicPr>
          <p:blipFill>
            <a:blip r:embed="rId8"/>
            <a:stretch>
              <a:fillRect/>
            </a:stretch>
          </p:blipFill>
          <p:spPr>
            <a:xfrm>
              <a:off x="7626185" y="919919"/>
              <a:ext cx="1164437" cy="731583"/>
            </a:xfrm>
            <a:prstGeom prst="rect">
              <a:avLst/>
            </a:prstGeom>
          </p:spPr>
        </p:pic>
        <p:sp>
          <p:nvSpPr>
            <p:cNvPr id="29" name="テキスト ボックス 28">
              <a:extLst>
                <a:ext uri="{FF2B5EF4-FFF2-40B4-BE49-F238E27FC236}">
                  <a16:creationId xmlns:a16="http://schemas.microsoft.com/office/drawing/2014/main" id="{65A55EC4-72EA-04E6-75AF-41A9A4C27A18}"/>
                </a:ext>
              </a:extLst>
            </p:cNvPr>
            <p:cNvSpPr txBox="1"/>
            <p:nvPr/>
          </p:nvSpPr>
          <p:spPr>
            <a:xfrm>
              <a:off x="7625218" y="1592871"/>
              <a:ext cx="1250561" cy="276999"/>
            </a:xfrm>
            <a:prstGeom prst="rect">
              <a:avLst/>
            </a:prstGeom>
            <a:noFill/>
          </p:spPr>
          <p:txBody>
            <a:bodyPr wrap="square" rtlCol="0">
              <a:spAutoFit/>
            </a:bodyPr>
            <a:lstStyle/>
            <a:p>
              <a:r>
                <a:rPr kumimoji="1" lang="ja-JP" altLang="en-US" sz="1200" b="1" dirty="0">
                  <a:solidFill>
                    <a:schemeClr val="tx1"/>
                  </a:solidFill>
                </a:rPr>
                <a:t>文書作成ソフト</a:t>
              </a:r>
            </a:p>
          </p:txBody>
        </p:sp>
      </p:grpSp>
    </p:spTree>
    <p:extLst>
      <p:ext uri="{BB962C8B-B14F-4D97-AF65-F5344CB8AC3E}">
        <p14:creationId xmlns:p14="http://schemas.microsoft.com/office/powerpoint/2010/main" val="351680984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2373</Words>
  <Application>Microsoft Office PowerPoint</Application>
  <PresentationFormat>画面に合わせる (4:3)</PresentationFormat>
  <Paragraphs>199</Paragraphs>
  <Slides>8</Slides>
  <Notes>8</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8</vt:i4>
      </vt:variant>
    </vt:vector>
  </HeadingPairs>
  <TitlesOfParts>
    <vt:vector size="13" baseType="lpstr">
      <vt:lpstr>ＭＳ ゴシック</vt:lpstr>
      <vt:lpstr>メイリオ</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2025-07-31T00:53:52Z</dcterms:created>
  <dcterms:modified xsi:type="dcterms:W3CDTF">2025-07-31T00:54:40Z</dcterms:modified>
</cp:coreProperties>
</file>