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61263" cy="10693400"/>
  <p:notesSz cx="6807200" cy="9939338"/>
  <p:defaultTextStyle>
    <a:defPPr>
      <a:defRPr lang="ja-JP"/>
    </a:defPPr>
    <a:lvl1pPr marL="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953735"/>
    <a:srgbClr val="E33D4D"/>
    <a:srgbClr val="E96572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8" autoAdjust="0"/>
    <p:restoredTop sz="92848" autoAdjust="0"/>
  </p:normalViewPr>
  <p:slideViewPr>
    <p:cSldViewPr>
      <p:cViewPr>
        <p:scale>
          <a:sx n="200" d="100"/>
          <a:sy n="200" d="100"/>
        </p:scale>
        <p:origin x="126" y="-811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210" y="0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r">
              <a:defRPr sz="1200"/>
            </a:lvl1pPr>
          </a:lstStyle>
          <a:p>
            <a:fld id="{BD080222-171E-4901-AF39-045EA8BE76A6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1" tIns="45286" rIns="90571" bIns="4528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877" y="4783041"/>
            <a:ext cx="5445446" cy="3913683"/>
          </a:xfrm>
          <a:prstGeom prst="rect">
            <a:avLst/>
          </a:prstGeom>
        </p:spPr>
        <p:txBody>
          <a:bodyPr vert="horz" lIns="90571" tIns="45286" rIns="90571" bIns="4528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1662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210" y="9441662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r">
              <a:defRPr sz="1200"/>
            </a:lvl1pPr>
          </a:lstStyle>
          <a:p>
            <a:fld id="{2B8ED7AC-3D48-4CCE-B609-94EE165C54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82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ED7AC-3D48-4CCE-B609-94EE165C54B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85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4B3E-DAA2-4820-A271-B7F3F53382F8}" type="datetimeFigureOut">
              <a:rPr kumimoji="1" lang="ja-JP" altLang="en-US" smtClean="0"/>
              <a:pPr/>
              <a:t>2025/8/18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15A-5FD9-4CC0-8799-6E0FC2403F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3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4B3E-DAA2-4820-A271-B7F3F53382F8}" type="datetimeFigureOut">
              <a:rPr kumimoji="1" lang="ja-JP" altLang="en-US" smtClean="0"/>
              <a:pPr/>
              <a:t>2025/8/18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15A-5FD9-4CC0-8799-6E0FC2403F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48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436" y="618831"/>
            <a:ext cx="1275964" cy="13178626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548" y="618831"/>
            <a:ext cx="3701869" cy="13178626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4B3E-DAA2-4820-A271-B7F3F53382F8}" type="datetimeFigureOut">
              <a:rPr kumimoji="1" lang="ja-JP" altLang="en-US" smtClean="0"/>
              <a:pPr/>
              <a:t>2025/8/18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15A-5FD9-4CC0-8799-6E0FC2403F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98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4B3E-DAA2-4820-A271-B7F3F53382F8}" type="datetimeFigureOut">
              <a:rPr kumimoji="1" lang="ja-JP" altLang="en-US" smtClean="0"/>
              <a:pPr/>
              <a:t>2025/8/18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15A-5FD9-4CC0-8799-6E0FC2403F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76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4B3E-DAA2-4820-A271-B7F3F53382F8}" type="datetimeFigureOut">
              <a:rPr kumimoji="1" lang="ja-JP" altLang="en-US" smtClean="0"/>
              <a:pPr/>
              <a:t>2025/8/18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15A-5FD9-4CC0-8799-6E0FC2403F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01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548" y="3604073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8485" y="3604073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4B3E-DAA2-4820-A271-B7F3F53382F8}" type="datetimeFigureOut">
              <a:rPr kumimoji="1" lang="ja-JP" altLang="en-US" smtClean="0"/>
              <a:pPr/>
              <a:t>2025/8/18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15A-5FD9-4CC0-8799-6E0FC2403F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11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4B3E-DAA2-4820-A271-B7F3F53382F8}" type="datetimeFigureOut">
              <a:rPr kumimoji="1" lang="ja-JP" altLang="en-US" smtClean="0"/>
              <a:pPr/>
              <a:t>2025/8/18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15A-5FD9-4CC0-8799-6E0FC2403F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95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4B3E-DAA2-4820-A271-B7F3F53382F8}" type="datetimeFigureOut">
              <a:rPr kumimoji="1" lang="ja-JP" altLang="en-US" smtClean="0"/>
              <a:pPr/>
              <a:t>2025/8/18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15A-5FD9-4CC0-8799-6E0FC2403F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27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4B3E-DAA2-4820-A271-B7F3F53382F8}" type="datetimeFigureOut">
              <a:rPr kumimoji="1" lang="ja-JP" altLang="en-US" smtClean="0"/>
              <a:pPr/>
              <a:t>2025/8/18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15A-5FD9-4CC0-8799-6E0FC2403F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39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4B3E-DAA2-4820-A271-B7F3F53382F8}" type="datetimeFigureOut">
              <a:rPr kumimoji="1" lang="ja-JP" altLang="en-US" smtClean="0"/>
              <a:pPr/>
              <a:t>2025/8/18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15A-5FD9-4CC0-8799-6E0FC2403F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45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2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4B3E-DAA2-4820-A271-B7F3F53382F8}" type="datetimeFigureOut">
              <a:rPr kumimoji="1" lang="ja-JP" altLang="en-US" smtClean="0"/>
              <a:pPr/>
              <a:t>2025/8/18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15A-5FD9-4CC0-8799-6E0FC2403F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6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495128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34B3E-DAA2-4820-A271-B7F3F53382F8}" type="datetimeFigureOut">
              <a:rPr kumimoji="1" lang="ja-JP" altLang="en-US" smtClean="0"/>
              <a:pPr/>
              <a:t>2025/8/18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BC15A-5FD9-4CC0-8799-6E0FC2403F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64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3D45CD2E-D4EB-A33F-790E-D6EA17C51B2A}"/>
              </a:ext>
            </a:extLst>
          </p:cNvPr>
          <p:cNvSpPr/>
          <p:nvPr/>
        </p:nvSpPr>
        <p:spPr>
          <a:xfrm>
            <a:off x="3898349" y="5274692"/>
            <a:ext cx="3528725" cy="3313668"/>
          </a:xfrm>
          <a:prstGeom prst="roundRect">
            <a:avLst>
              <a:gd name="adj" fmla="val 5846"/>
            </a:avLst>
          </a:prstGeom>
          <a:solidFill>
            <a:schemeClr val="accent1">
              <a:lumMod val="20000"/>
              <a:lumOff val="80000"/>
              <a:alpha val="733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endParaRPr lang="en-US" altLang="ja-JP" sz="14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　</a:t>
            </a:r>
            <a:endParaRPr lang="en-US" altLang="ja-JP" sz="14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　</a:t>
            </a:r>
            <a:endParaRPr lang="en-US" altLang="ja-JP" sz="11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endParaRPr lang="en-US" altLang="ja-JP" sz="11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endParaRPr lang="en-US" altLang="ja-JP" sz="11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endParaRPr lang="en-US" altLang="ja-JP" sz="11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endParaRPr lang="en-US" altLang="ja-JP" sz="11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r>
              <a:rPr lang="en-US" altLang="ja-JP" sz="11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en-US" sz="11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今回の研修では、内田さんが日本で初めて</a:t>
            </a:r>
            <a:r>
              <a:rPr kumimoji="0" lang="ja-JP" altLang="en-US" sz="1100" dirty="0">
                <a:solidFill>
                  <a:srgbClr val="000000"/>
                </a:solidFill>
                <a:latin typeface="+mn-ea"/>
              </a:rPr>
              <a:t>森のようちえんを設立された経緯や自然保育の実践などについて</a:t>
            </a:r>
            <a:r>
              <a:rPr lang="ja-JP" altLang="en-US" sz="1100" dirty="0">
                <a:solidFill>
                  <a:schemeClr val="tx1"/>
                </a:solidFill>
                <a:latin typeface="ＭＳ Ｐゴシック 本文"/>
              </a:rPr>
              <a:t>お話していただきます。</a:t>
            </a:r>
            <a:endParaRPr lang="en-US" altLang="ja-JP" sz="1100" dirty="0">
              <a:solidFill>
                <a:schemeClr val="tx1"/>
              </a:solidFill>
              <a:latin typeface="ＭＳ Ｐゴシック 本文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ＭＳ Ｐゴシック 本文"/>
                <a:ea typeface="+mj-ea"/>
              </a:rPr>
              <a:t>　</a:t>
            </a:r>
            <a:r>
              <a:rPr lang="ja-JP" altLang="en-US" sz="1100" dirty="0">
                <a:solidFill>
                  <a:schemeClr val="tx1"/>
                </a:solidFill>
                <a:latin typeface="+mj-ea"/>
                <a:ea typeface="+mj-ea"/>
              </a:rPr>
              <a:t>皆さんも一緒に考えてみましょう！</a:t>
            </a:r>
            <a:endParaRPr lang="en-US" altLang="ja-JP" sz="1100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ja-JP" sz="11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ja-JP" sz="900" dirty="0">
                <a:solidFill>
                  <a:schemeClr val="tx1"/>
                </a:solidFill>
                <a:latin typeface="+mj-ea"/>
                <a:ea typeface="+mj-ea"/>
              </a:rPr>
              <a:t>【</a:t>
            </a:r>
            <a:r>
              <a:rPr lang="ja-JP" altLang="en-US" sz="900" dirty="0">
                <a:solidFill>
                  <a:schemeClr val="tx1"/>
                </a:solidFill>
                <a:latin typeface="+mj-ea"/>
                <a:ea typeface="+mj-ea"/>
              </a:rPr>
              <a:t>プロフィール</a:t>
            </a:r>
            <a:r>
              <a:rPr lang="en-US" altLang="ja-JP" sz="900" dirty="0">
                <a:solidFill>
                  <a:schemeClr val="tx1"/>
                </a:solidFill>
                <a:latin typeface="+mj-ea"/>
                <a:ea typeface="+mj-ea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・日本における「森のようちえん」の先駆者</a:t>
            </a:r>
            <a:endParaRPr lang="en-US" altLang="ja-JP" sz="900" dirty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chemeClr val="tx1"/>
                </a:solidFill>
                <a:latin typeface="+mj-ea"/>
              </a:rPr>
              <a:t>・認定こども園野あそび保育　みっけ（飯田市）　園長</a:t>
            </a:r>
            <a:endParaRPr lang="en-US" altLang="ja-JP" sz="900" dirty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・認定こども園野あそび保育　ささはら（茅野市）　園長</a:t>
            </a:r>
            <a:endParaRPr lang="en-US" altLang="ja-JP" sz="900" dirty="0">
              <a:solidFill>
                <a:schemeClr val="tx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chemeClr val="tx1"/>
                </a:solidFill>
                <a:latin typeface="+mj-ea"/>
                <a:ea typeface="+mj-ea"/>
              </a:rPr>
              <a:t>・</a:t>
            </a:r>
            <a:r>
              <a:rPr lang="en-US" altLang="ja-JP" sz="900" dirty="0">
                <a:solidFill>
                  <a:schemeClr val="tx1"/>
                </a:solidFill>
                <a:latin typeface="+mj-ea"/>
                <a:ea typeface="+mj-ea"/>
              </a:rPr>
              <a:t>NPO</a:t>
            </a:r>
            <a:r>
              <a:rPr lang="ja-JP" altLang="en-US" sz="900" dirty="0">
                <a:solidFill>
                  <a:schemeClr val="tx1"/>
                </a:solidFill>
                <a:latin typeface="+mj-ea"/>
                <a:ea typeface="+mj-ea"/>
              </a:rPr>
              <a:t>法人森のようちえん全国ネットワーク連盟　前・理事長</a:t>
            </a:r>
            <a:endParaRPr lang="en-US" altLang="ja-JP" sz="900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chemeClr val="tx1"/>
                </a:solidFill>
                <a:latin typeface="+mj-ea"/>
                <a:ea typeface="+mj-ea"/>
              </a:rPr>
              <a:t>・長野県野外保育連盟理事長</a:t>
            </a:r>
            <a:r>
              <a:rPr lang="en-US" altLang="ja-JP" sz="9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ja-JP" altLang="en-US" sz="900" dirty="0">
                <a:solidFill>
                  <a:schemeClr val="tx1"/>
                </a:solidFill>
                <a:latin typeface="+mj-ea"/>
                <a:ea typeface="+mj-ea"/>
              </a:rPr>
              <a:t>・飯綱高原ネイチャーセンター＆冒険あそびの森（長野市）代表</a:t>
            </a:r>
            <a:endParaRPr lang="en-US" altLang="ja-JP" sz="900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ja-JP" sz="14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　　</a:t>
            </a:r>
            <a:endParaRPr lang="en-US" altLang="ja-JP" sz="14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kumimoji="1" lang="ja-JP" altLang="en-US" dirty="0"/>
              <a:t> 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4E27529-2318-2F41-AA83-ACDBEEE1B743}"/>
              </a:ext>
            </a:extLst>
          </p:cNvPr>
          <p:cNvSpPr txBox="1"/>
          <p:nvPr/>
        </p:nvSpPr>
        <p:spPr>
          <a:xfrm>
            <a:off x="1463535" y="5964064"/>
            <a:ext cx="2399473" cy="7007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just"/>
            <a:r>
              <a:rPr lang="ja-JP" altLang="en-US" sz="1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広島女学院ゲーンス幼稚園</a:t>
            </a:r>
            <a:endParaRPr lang="en-US" altLang="ja-JP" sz="13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/>
            <a:r>
              <a:rPr lang="ja-JP" altLang="en-US" sz="1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（駐車場あり）</a:t>
            </a:r>
            <a:endParaRPr lang="en-US" altLang="ja-JP" sz="13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/>
            <a:r>
              <a:rPr lang="ja-JP" altLang="en-US" sz="1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ja-JP" altLang="en-US" sz="1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A781DFF-0517-6B4C-8B2B-8868C79FEE73}"/>
              </a:ext>
            </a:extLst>
          </p:cNvPr>
          <p:cNvSpPr txBox="1"/>
          <p:nvPr/>
        </p:nvSpPr>
        <p:spPr>
          <a:xfrm>
            <a:off x="397290" y="6118821"/>
            <a:ext cx="1044554" cy="29901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ja-JP" altLang="en-US" sz="1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 場　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4802" y="5360951"/>
            <a:ext cx="2141455" cy="29901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ja-JP" altLang="en-US" sz="1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 開催日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8763" y="5690545"/>
            <a:ext cx="2141455" cy="29901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ja-JP" altLang="en-US" sz="1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 時　間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6362" y="6546491"/>
            <a:ext cx="894808" cy="30059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ja-JP" altLang="en-US" sz="1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申込方法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6648" y="9206809"/>
            <a:ext cx="2617717" cy="346764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ja-JP" altLang="en-US" sz="1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 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itchFamily="50" charset="-128"/>
              </a:rPr>
              <a:t>お申込み・お問合せ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68016" y="5359225"/>
            <a:ext cx="2245112" cy="30059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just"/>
            <a:r>
              <a:rPr lang="en-US" altLang="ja-JP" sz="13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sz="13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 ９月 １６日（火）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68016" y="5658855"/>
            <a:ext cx="2435449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just"/>
            <a:r>
              <a:rPr lang="en-US" altLang="ja-JP" sz="1400" b="1" dirty="0"/>
              <a:t>11:00</a:t>
            </a:r>
            <a:r>
              <a:rPr lang="ja-JP" altLang="en-US" sz="1400" b="1" dirty="0"/>
              <a:t>～</a:t>
            </a:r>
            <a:r>
              <a:rPr lang="en-US" altLang="ja-JP" sz="1400" b="1" dirty="0"/>
              <a:t>15:00</a:t>
            </a:r>
            <a:r>
              <a:rPr lang="ja-JP" altLang="en-US" sz="1400" dirty="0"/>
              <a:t>　</a:t>
            </a:r>
            <a:r>
              <a:rPr lang="ja-JP" altLang="en-US" sz="1300" dirty="0"/>
              <a:t>（受付 </a:t>
            </a:r>
            <a:r>
              <a:rPr lang="en-US" altLang="ja-JP" sz="1300" dirty="0"/>
              <a:t>10:30</a:t>
            </a:r>
            <a:r>
              <a:rPr lang="ja-JP" altLang="en-US" sz="1300" dirty="0"/>
              <a:t>～）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138130" y="5769634"/>
            <a:ext cx="1556664" cy="531430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just"/>
            <a:r>
              <a:rPr lang="ja-JP" altLang="en-US" sz="1600" b="1" u="sng" dirty="0"/>
              <a:t>内田 幸一さん</a:t>
            </a:r>
            <a:endParaRPr lang="en-US" altLang="ja-JP" sz="1600" b="1" u="sng" dirty="0"/>
          </a:p>
          <a:p>
            <a:pPr algn="just"/>
            <a:r>
              <a:rPr lang="ja-JP" altLang="en-US" sz="1200" b="1" dirty="0"/>
              <a:t>　　</a:t>
            </a:r>
            <a:r>
              <a:rPr lang="ja-JP" altLang="en-US" sz="1200" b="1" u="sng" dirty="0"/>
              <a:t>（うっちゃん）</a:t>
            </a:r>
            <a:endParaRPr lang="en-US" altLang="ja-JP" sz="1200" b="1" u="sng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90879" y="9497296"/>
            <a:ext cx="5498173" cy="346764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fontAlgn="base"/>
            <a:r>
              <a:rPr lang="zh-TW" altLang="en-US" sz="1600" dirty="0">
                <a:latin typeface="ＭＳ Ｐゴシック" pitchFamily="50" charset="-128"/>
                <a:ea typeface="ＭＳ Ｐゴシック" pitchFamily="50" charset="-128"/>
              </a:rPr>
              <a:t>広島県　健康福祉局　安心保育推進課</a:t>
            </a:r>
            <a:r>
              <a:rPr lang="ja-JP" altLang="en-US" sz="1600" dirty="0">
                <a:latin typeface="ＭＳ Ｐゴシック" pitchFamily="50" charset="-128"/>
                <a:ea typeface="ＭＳ Ｐゴシック" pitchFamily="50" charset="-128"/>
              </a:rPr>
              <a:t>　（</a:t>
            </a:r>
            <a:r>
              <a:rPr lang="en-US" altLang="ja-JP" sz="1600" dirty="0"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zh-TW" altLang="en-US" sz="1600" dirty="0">
                <a:latin typeface="ＭＳ Ｐゴシック" pitchFamily="50" charset="-128"/>
                <a:ea typeface="ＭＳ Ｐゴシック" pitchFamily="50" charset="-128"/>
              </a:rPr>
              <a:t>担当</a:t>
            </a:r>
            <a:r>
              <a:rPr lang="ja-JP" altLang="en-US" sz="1600" dirty="0">
                <a:latin typeface="ＭＳ Ｐゴシック" pitchFamily="50" charset="-128"/>
                <a:ea typeface="ＭＳ Ｐゴシック" pitchFamily="50" charset="-128"/>
              </a:rPr>
              <a:t>：</a:t>
            </a:r>
            <a:r>
              <a:rPr lang="zh-TW" altLang="en-US" sz="1600" dirty="0"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ja-JP" altLang="en-US" sz="1600" dirty="0">
                <a:latin typeface="ＭＳ Ｐゴシック" pitchFamily="50" charset="-128"/>
                <a:ea typeface="ＭＳ Ｐゴシック" pitchFamily="50" charset="-128"/>
              </a:rPr>
              <a:t>梶谷、妹尾）</a:t>
            </a:r>
            <a:r>
              <a:rPr lang="zh-TW" altLang="en-US" sz="1600" dirty="0">
                <a:latin typeface="ＭＳ Ｐゴシック" pitchFamily="50" charset="-128"/>
                <a:ea typeface="ＭＳ Ｐゴシック" pitchFamily="50" charset="-128"/>
              </a:rPr>
              <a:t>　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462901" y="6907902"/>
            <a:ext cx="2313738" cy="30059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fontAlgn="base"/>
            <a:r>
              <a:rPr lang="en-US" altLang="ja-JP" sz="13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sz="13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 ９月 ９日（火）</a:t>
            </a:r>
            <a:endParaRPr lang="en-US" altLang="ja-JP" sz="13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403002" y="6352759"/>
            <a:ext cx="2344311" cy="26212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（広島市東区牛田東四丁目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824209" y="9820695"/>
            <a:ext cx="3493085" cy="746873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fontAlgn="base"/>
            <a:r>
              <a:rPr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〒</a:t>
            </a:r>
            <a:r>
              <a:rPr lang="en-US" altLang="zh-TW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730-8511</a:t>
            </a:r>
            <a:r>
              <a:rPr lang="zh-TW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広島市中区基町</a:t>
            </a:r>
            <a:r>
              <a:rPr lang="en-US" altLang="zh-TW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10-52</a:t>
            </a:r>
          </a:p>
          <a:p>
            <a:pPr algn="dist" fontAlgn="base"/>
            <a:r>
              <a:rPr lang="en-US" altLang="zh-TW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TEL</a:t>
            </a:r>
            <a:r>
              <a:rPr lang="zh-TW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zh-TW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082-513-3174</a:t>
            </a:r>
            <a:r>
              <a:rPr lang="zh-TW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（ﾀﾞｲﾔﾙｲﾝ）</a:t>
            </a:r>
            <a:endParaRPr lang="en-US" altLang="zh-TW" sz="1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fontAlgn="base"/>
            <a:r>
              <a:rPr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E-Mail: fuhoiku@pref.hiroshima.lg.jp</a:t>
            </a:r>
            <a:endParaRPr lang="ja-JP" altLang="en-US" sz="1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F3878FCA-63DB-4F96-BC78-9A278A2B7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1561" y="5338552"/>
            <a:ext cx="30480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EFB241BB-D724-4603-927F-78930FBF6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0509" y="5667586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F6648EE5-0246-4CDA-ABA9-FDFAE6C55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0509" y="6085257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2B86AD4-F048-7E4F-A9B4-059DFA970B16}"/>
              </a:ext>
            </a:extLst>
          </p:cNvPr>
          <p:cNvSpPr txBox="1"/>
          <p:nvPr/>
        </p:nvSpPr>
        <p:spPr>
          <a:xfrm>
            <a:off x="4161150" y="5458605"/>
            <a:ext cx="1321855" cy="377541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ja-JP" altLang="en-US" sz="1800" b="1" spc="-300" dirty="0">
                <a:solidFill>
                  <a:schemeClr val="accent2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講 師 紹 介</a:t>
            </a:r>
            <a:endParaRPr lang="en-US" altLang="ja-JP" sz="1800" b="1" spc="-300" dirty="0">
              <a:solidFill>
                <a:schemeClr val="accent2">
                  <a:lumMod val="7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F1CB977-3047-8642-96E0-D4D2CE5C809B}"/>
              </a:ext>
            </a:extLst>
          </p:cNvPr>
          <p:cNvSpPr txBox="1"/>
          <p:nvPr/>
        </p:nvSpPr>
        <p:spPr>
          <a:xfrm>
            <a:off x="590386" y="6911906"/>
            <a:ext cx="894808" cy="29901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ja-JP" altLang="en-US" sz="1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申込締切</a:t>
            </a:r>
          </a:p>
        </p:txBody>
      </p:sp>
      <p:pic>
        <p:nvPicPr>
          <p:cNvPr id="75" name="Picture 3">
            <a:extLst>
              <a:ext uri="{FF2B5EF4-FFF2-40B4-BE49-F238E27FC236}">
                <a16:creationId xmlns:a16="http://schemas.microsoft.com/office/drawing/2014/main" id="{5ADD674A-22F4-E84B-B2F8-8A1C73DA3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9191" y="6895204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" name="Picture 3">
            <a:extLst>
              <a:ext uri="{FF2B5EF4-FFF2-40B4-BE49-F238E27FC236}">
                <a16:creationId xmlns:a16="http://schemas.microsoft.com/office/drawing/2014/main" id="{D2A6E133-31CC-4EF8-B6B1-04563DCDB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1561" y="6528411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" name="テキスト ボックス 88"/>
          <p:cNvSpPr txBox="1"/>
          <p:nvPr/>
        </p:nvSpPr>
        <p:spPr>
          <a:xfrm>
            <a:off x="1462901" y="6554152"/>
            <a:ext cx="1237027" cy="30059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just"/>
            <a:r>
              <a:rPr lang="ja-JP" altLang="en-US" sz="13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別紙のとおり</a:t>
            </a:r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309340" y="9163124"/>
            <a:ext cx="6802177" cy="34498"/>
          </a:xfrm>
          <a:prstGeom prst="line">
            <a:avLst/>
          </a:prstGeom>
          <a:ln w="28575"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4810" y="4132559"/>
            <a:ext cx="704489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0"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ひろしま自然保育資質向上研修は、認証園の質を高めるとともに、認証園同士の交流や情報交換を通して、より自然保育を推進していくことを目的に開催します。</a:t>
            </a:r>
            <a:endParaRPr kumimoji="0" lang="en-US" altLang="ja-JP" sz="11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/>
            <a:r>
              <a:rPr kumimoji="0"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今回の資質向上研修は、長野県飯田市から内田 幸一（うちだ こういち）さんをお招きし、講演をしていただきます。内田さんは、</a:t>
            </a:r>
            <a:r>
              <a:rPr kumimoji="0" lang="en-US" altLang="ja-JP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kumimoji="0"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年ほど前から長野県飯綱高原を拠点として活動しており、日本で初めて森のようちえんを設立されました。</a:t>
            </a:r>
            <a:endParaRPr kumimoji="0" lang="en-US" altLang="ja-JP" sz="11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/>
            <a:r>
              <a:rPr kumimoji="0"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また、当日は広島女学院ゲーンス幼稚園での自然保育の様子も見学させていただきますので、ぜひご参加ください！</a:t>
            </a:r>
            <a:endParaRPr kumimoji="0" lang="en-US" altLang="ja-JP" sz="11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E50BC86-7E21-DCB4-69B6-B4FAB8F31746}"/>
              </a:ext>
            </a:extLst>
          </p:cNvPr>
          <p:cNvSpPr/>
          <p:nvPr/>
        </p:nvSpPr>
        <p:spPr>
          <a:xfrm>
            <a:off x="0" y="2817763"/>
            <a:ext cx="7561263" cy="12513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B375384-4CA4-7E49-822C-B1E5C67DCCA8}"/>
              </a:ext>
            </a:extLst>
          </p:cNvPr>
          <p:cNvSpPr txBox="1"/>
          <p:nvPr/>
        </p:nvSpPr>
        <p:spPr>
          <a:xfrm>
            <a:off x="153488" y="2906131"/>
            <a:ext cx="7331992" cy="120853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ja-JP" alt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令和７年度 第２回</a:t>
            </a:r>
            <a:endParaRPr lang="en-US" altLang="ja-JP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eiryo" panose="020B0604030504040204" pitchFamily="34" charset="-128"/>
              <a:ea typeface="Meiryo" panose="020B0604030504040204" pitchFamily="34" charset="-128"/>
              <a:cs typeface="メイリオ" pitchFamily="50" charset="-128"/>
            </a:endParaRPr>
          </a:p>
          <a:p>
            <a:pPr algn="ctr"/>
            <a:r>
              <a:rPr lang="ja-JP" alt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  <a:cs typeface="メイリオ" pitchFamily="50" charset="-128"/>
              </a:rPr>
              <a:t>ひろしま自然保育資質向上研修</a:t>
            </a:r>
            <a:endParaRPr lang="en-US" altLang="ja-JP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eiryo" panose="020B0604030504040204" pitchFamily="34" charset="-128"/>
              <a:ea typeface="Meiryo" panose="020B0604030504040204" pitchFamily="34" charset="-128"/>
              <a:cs typeface="メイリオ" pitchFamily="50" charset="-128"/>
            </a:endParaRPr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79BC3034-6E33-ED47-9293-4E5F8D7164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1686" flipV="1">
            <a:off x="6565482" y="3055056"/>
            <a:ext cx="1182693" cy="8053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F54F131-6F73-D42F-D9A3-9C5138703F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1686" flipV="1">
            <a:off x="-153417" y="3018185"/>
            <a:ext cx="1182693" cy="80533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4732EF5-AFBE-A169-DE65-B8C27D0C9D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1686" flipV="1">
            <a:off x="1243216" y="3080153"/>
            <a:ext cx="576521" cy="39257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DA19056-AD9E-9B3D-C0C6-D004BCBB8D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3651" flipV="1">
            <a:off x="1925927" y="2717795"/>
            <a:ext cx="773019" cy="52637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7AC2752-5024-B777-CD2B-F348C6FC5D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9" r="29296"/>
          <a:stretch>
            <a:fillRect/>
          </a:stretch>
        </p:blipFill>
        <p:spPr>
          <a:xfrm flipV="1">
            <a:off x="2418969" y="3767357"/>
            <a:ext cx="407625" cy="29070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FC73405-F6E1-0770-3D10-4F47414494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6" r="29840"/>
          <a:stretch>
            <a:fillRect/>
          </a:stretch>
        </p:blipFill>
        <p:spPr>
          <a:xfrm flipV="1">
            <a:off x="5492552" y="3765372"/>
            <a:ext cx="404485" cy="30406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D57B852-B4E4-D0D8-1E4C-AA3878853B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3651" flipV="1">
            <a:off x="6004112" y="2751472"/>
            <a:ext cx="773019" cy="52637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8498978-D690-5A53-61A0-1A137B28E3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1686" flipV="1">
            <a:off x="5030406" y="3043068"/>
            <a:ext cx="576521" cy="392574"/>
          </a:xfrm>
          <a:prstGeom prst="rect">
            <a:avLst/>
          </a:prstGeom>
        </p:spPr>
      </p:pic>
      <p:sp>
        <p:nvSpPr>
          <p:cNvPr id="29" name="AutoShape 2">
            <a:extLst>
              <a:ext uri="{FF2B5EF4-FFF2-40B4-BE49-F238E27FC236}">
                <a16:creationId xmlns:a16="http://schemas.microsoft.com/office/drawing/2014/main" id="{E4E1D3E0-620D-2A70-AA07-0B605AE82C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30598" y="531387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146A195-6642-BD08-7863-4867E9494A55}"/>
              </a:ext>
            </a:extLst>
          </p:cNvPr>
          <p:cNvSpPr/>
          <p:nvPr/>
        </p:nvSpPr>
        <p:spPr>
          <a:xfrm>
            <a:off x="5847380" y="5346264"/>
            <a:ext cx="1044238" cy="910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F0079A7-7B76-CDB2-F387-2F1568E29F65}"/>
              </a:ext>
            </a:extLst>
          </p:cNvPr>
          <p:cNvSpPr txBox="1"/>
          <p:nvPr/>
        </p:nvSpPr>
        <p:spPr>
          <a:xfrm>
            <a:off x="135244" y="8520580"/>
            <a:ext cx="7289187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0" i="0" u="none" strike="noStrike" baseline="0" dirty="0">
                <a:solidFill>
                  <a:srgbClr val="95373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300" b="1" i="0" u="none" strike="noStrike" baseline="0" dirty="0">
                <a:solidFill>
                  <a:srgbClr val="95373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300" b="1" i="0" u="none" strike="noStrike" baseline="0" dirty="0">
                <a:solidFill>
                  <a:srgbClr val="95373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300" b="1" dirty="0">
                <a:solidFill>
                  <a:srgbClr val="95373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今回の資質向上研修や安全管理研修等</a:t>
            </a:r>
            <a:r>
              <a:rPr lang="ja-JP" altLang="en-US" sz="1300" b="1" i="0" u="none" strike="noStrike" baseline="0" dirty="0">
                <a:solidFill>
                  <a:srgbClr val="95373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で使用された旅費等</a:t>
            </a:r>
            <a:r>
              <a:rPr lang="ja-JP" altLang="en-US" sz="1300" b="1" dirty="0">
                <a:solidFill>
                  <a:srgbClr val="95373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1300" b="1" i="0" u="none" strike="noStrike" baseline="0" dirty="0">
                <a:solidFill>
                  <a:srgbClr val="95373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ひろしま自然保推進事業</a:t>
            </a:r>
            <a:r>
              <a:rPr lang="ja-JP" altLang="en-US" sz="1300" b="1" dirty="0">
                <a:solidFill>
                  <a:srgbClr val="95373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費</a:t>
            </a:r>
            <a:endParaRPr lang="en-US" altLang="ja-JP" sz="1300" b="1" dirty="0">
              <a:solidFill>
                <a:srgbClr val="95373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b="1" i="0" u="none" strike="noStrike" baseline="0" dirty="0">
                <a:solidFill>
                  <a:srgbClr val="95373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300" b="1" dirty="0">
                <a:solidFill>
                  <a:srgbClr val="95373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補</a:t>
            </a:r>
            <a:r>
              <a:rPr lang="ja-JP" altLang="en-US" sz="1300" b="1" i="0" u="none" strike="noStrike" baseline="0" dirty="0">
                <a:solidFill>
                  <a:srgbClr val="95373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助金の対象となりますので、ぜひご活用ください。</a:t>
            </a:r>
            <a:endParaRPr lang="ja-JP" altLang="en-US" sz="1300" dirty="0">
              <a:solidFill>
                <a:srgbClr val="953735"/>
              </a:solidFill>
            </a:endParaRPr>
          </a:p>
        </p:txBody>
      </p:sp>
      <p:pic>
        <p:nvPicPr>
          <p:cNvPr id="38" name="図 37" descr="おもちゃ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C7092B0-B88B-A0FC-0054-ACE28E95D4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85" b="47031"/>
          <a:stretch/>
        </p:blipFill>
        <p:spPr>
          <a:xfrm>
            <a:off x="93155" y="7820307"/>
            <a:ext cx="1033028" cy="768054"/>
          </a:xfrm>
          <a:prstGeom prst="rect">
            <a:avLst/>
          </a:prstGeom>
        </p:spPr>
      </p:pic>
      <p:sp>
        <p:nvSpPr>
          <p:cNvPr id="42" name="吹き出し: 円形 41">
            <a:extLst>
              <a:ext uri="{FF2B5EF4-FFF2-40B4-BE49-F238E27FC236}">
                <a16:creationId xmlns:a16="http://schemas.microsoft.com/office/drawing/2014/main" id="{71041228-5D84-AA84-68CB-87D7A97EB39B}"/>
              </a:ext>
            </a:extLst>
          </p:cNvPr>
          <p:cNvSpPr/>
          <p:nvPr/>
        </p:nvSpPr>
        <p:spPr>
          <a:xfrm>
            <a:off x="1284523" y="7211833"/>
            <a:ext cx="2496108" cy="1376527"/>
          </a:xfrm>
          <a:prstGeom prst="wedgeEllipseCallout">
            <a:avLst>
              <a:gd name="adj1" fmla="val -54743"/>
              <a:gd name="adj2" fmla="val 32373"/>
            </a:avLst>
          </a:prstGeom>
          <a:noFill/>
          <a:ln w="28575">
            <a:solidFill>
              <a:srgbClr val="9537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kumimoji="1" lang="ja-JP" altLang="en-US" sz="105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789C21-BF21-91F6-32EA-2B1335674A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"/>
            <a:ext cx="3776639" cy="280606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5282811-077A-A660-35C8-28B7A157F8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4623" y="0"/>
            <a:ext cx="3776639" cy="2809167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60CEEE3D-8FF3-6E24-5087-3841E67815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2988" y="5360578"/>
            <a:ext cx="1028630" cy="88681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772069-3C19-66FB-B942-C70C07193C39}"/>
              </a:ext>
            </a:extLst>
          </p:cNvPr>
          <p:cNvSpPr txBox="1"/>
          <p:nvPr/>
        </p:nvSpPr>
        <p:spPr>
          <a:xfrm>
            <a:off x="1484809" y="7387428"/>
            <a:ext cx="2282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知識の習得と経験の整理、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そして新たな出会いと刺激があなたの自然保育力を高めます。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ぜひご参加ください！</a:t>
            </a: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A2EDB32-A481-F5A1-4CBC-22F56C721ED3}"/>
              </a:ext>
            </a:extLst>
          </p:cNvPr>
          <p:cNvCxnSpPr>
            <a:cxnSpLocks/>
          </p:cNvCxnSpPr>
          <p:nvPr/>
        </p:nvCxnSpPr>
        <p:spPr>
          <a:xfrm>
            <a:off x="3944676" y="7074892"/>
            <a:ext cx="342408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311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4117</TotalTime>
  <Words>421</Words>
  <Application>Microsoft Office PowerPoint</Application>
  <PresentationFormat>ユーザー設定</PresentationFormat>
  <Paragraphs>54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BIZ UDPゴシック</vt:lpstr>
      <vt:lpstr>ＭＳ Ｐゴシック</vt:lpstr>
      <vt:lpstr>ＭＳ Ｐゴシック 本文</vt:lpstr>
      <vt:lpstr>ＭＳ 明朝</vt:lpstr>
      <vt:lpstr>メイリオ</vt:lpstr>
      <vt:lpstr>メイリオ</vt:lpstr>
      <vt:lpstr>游ゴシック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梶谷 有優香</cp:lastModifiedBy>
  <cp:revision>192</cp:revision>
  <cp:lastPrinted>2025-05-15T02:53:00Z</cp:lastPrinted>
  <dcterms:created xsi:type="dcterms:W3CDTF">2018-06-21T02:09:09Z</dcterms:created>
  <dcterms:modified xsi:type="dcterms:W3CDTF">2025-08-18T06:29:49Z</dcterms:modified>
</cp:coreProperties>
</file>