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290" r:id="rId2"/>
    <p:sldId id="295" r:id="rId3"/>
    <p:sldId id="275" r:id="rId4"/>
    <p:sldId id="300" r:id="rId5"/>
    <p:sldId id="257" r:id="rId6"/>
    <p:sldId id="296" r:id="rId7"/>
    <p:sldId id="297" r:id="rId8"/>
    <p:sldId id="294" r:id="rId9"/>
    <p:sldId id="292" r:id="rId10"/>
    <p:sldId id="269" r:id="rId11"/>
    <p:sldId id="260" r:id="rId12"/>
    <p:sldId id="261" r:id="rId13"/>
    <p:sldId id="273" r:id="rId14"/>
    <p:sldId id="266" r:id="rId15"/>
    <p:sldId id="298" r:id="rId16"/>
    <p:sldId id="262" r:id="rId17"/>
    <p:sldId id="299" r:id="rId18"/>
    <p:sldId id="301" r:id="rId19"/>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B0F0"/>
    <a:srgbClr val="90EE32"/>
    <a:srgbClr val="BDD7EE"/>
    <a:srgbClr val="DEEBF7"/>
    <a:srgbClr val="92D050"/>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41" autoAdjust="0"/>
    <p:restoredTop sz="94660"/>
  </p:normalViewPr>
  <p:slideViewPr>
    <p:cSldViewPr snapToGrid="0">
      <p:cViewPr>
        <p:scale>
          <a:sx n="75" d="100"/>
          <a:sy n="75" d="100"/>
        </p:scale>
        <p:origin x="2364" y="8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926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232" y="1"/>
            <a:ext cx="2949787" cy="499268"/>
          </a:xfrm>
          <a:prstGeom prst="rect">
            <a:avLst/>
          </a:prstGeom>
        </p:spPr>
        <p:txBody>
          <a:bodyPr vert="horz" lIns="91440" tIns="45720" rIns="91440" bIns="45720" rtlCol="0"/>
          <a:lstStyle>
            <a:lvl1pPr algn="r">
              <a:defRPr sz="1200"/>
            </a:lvl1pPr>
          </a:lstStyle>
          <a:p>
            <a:fld id="{B1B042CF-C577-4432-83B9-6293A9FC161E}" type="datetimeFigureOut">
              <a:rPr kumimoji="1" lang="ja-JP" altLang="en-US" smtClean="0"/>
              <a:t>2026/2/25</a:t>
            </a:fld>
            <a:endParaRPr kumimoji="1" lang="ja-JP" altLang="en-US"/>
          </a:p>
        </p:txBody>
      </p:sp>
      <p:sp>
        <p:nvSpPr>
          <p:cNvPr id="4" name="フッター プレースホルダー 3"/>
          <p:cNvSpPr>
            <a:spLocks noGrp="1"/>
          </p:cNvSpPr>
          <p:nvPr>
            <p:ph type="ftr" sz="quarter" idx="2"/>
          </p:nvPr>
        </p:nvSpPr>
        <p:spPr>
          <a:xfrm>
            <a:off x="0" y="9440072"/>
            <a:ext cx="2949787" cy="4992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232" y="9440072"/>
            <a:ext cx="2949787" cy="499267"/>
          </a:xfrm>
          <a:prstGeom prst="rect">
            <a:avLst/>
          </a:prstGeom>
        </p:spPr>
        <p:txBody>
          <a:bodyPr vert="horz" lIns="91440" tIns="45720" rIns="91440" bIns="45720" rtlCol="0" anchor="b"/>
          <a:lstStyle>
            <a:lvl1pPr algn="r">
              <a:defRPr sz="1200"/>
            </a:lvl1pPr>
          </a:lstStyle>
          <a:p>
            <a:fld id="{AE86D1B9-E5FB-4E62-ADFB-DCC2DF42B180}" type="slidenum">
              <a:rPr kumimoji="1" lang="ja-JP" altLang="en-US" smtClean="0"/>
              <a:t>‹#›</a:t>
            </a:fld>
            <a:endParaRPr kumimoji="1" lang="ja-JP" altLang="en-US"/>
          </a:p>
        </p:txBody>
      </p:sp>
    </p:spTree>
    <p:extLst>
      <p:ext uri="{BB962C8B-B14F-4D97-AF65-F5344CB8AC3E}">
        <p14:creationId xmlns:p14="http://schemas.microsoft.com/office/powerpoint/2010/main" val="2943714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06C6500F-AF31-4652-AAB6-68A87343F1F6}" type="datetimeFigureOut">
              <a:rPr kumimoji="1" lang="ja-JP" altLang="en-US" smtClean="0"/>
              <a:t>2026/2/25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DB92C3B-0458-4C6C-929E-66A82345A74C}" type="slidenum">
              <a:rPr kumimoji="1" lang="ja-JP" altLang="en-US" smtClean="0"/>
              <a:t>‹#›</a:t>
            </a:fld>
            <a:endParaRPr kumimoji="1" lang="ja-JP" altLang="en-US"/>
          </a:p>
        </p:txBody>
      </p:sp>
    </p:spTree>
    <p:extLst>
      <p:ext uri="{BB962C8B-B14F-4D97-AF65-F5344CB8AC3E}">
        <p14:creationId xmlns:p14="http://schemas.microsoft.com/office/powerpoint/2010/main" val="18670273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2955437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3503189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1827385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589236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4199883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1246842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3280313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1749401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866569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4067072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A29FBDF-8362-49C8-9043-6905257EB2E2}" type="datetimeFigureOut">
              <a:rPr kumimoji="1" lang="ja-JP" altLang="en-US" smtClean="0"/>
              <a:t>2026/2/25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4283079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29FBDF-8362-49C8-9043-6905257EB2E2}" type="datetimeFigureOut">
              <a:rPr kumimoji="1" lang="ja-JP" altLang="en-US" smtClean="0"/>
              <a:t>2026/2/25</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0DA244-05A0-41E8-8AF3-EAB45CD2B9D5}" type="slidenum">
              <a:rPr kumimoji="1" lang="ja-JP" altLang="en-US" smtClean="0"/>
              <a:t>‹#›</a:t>
            </a:fld>
            <a:endParaRPr kumimoji="1" lang="ja-JP" altLang="en-US"/>
          </a:p>
        </p:txBody>
      </p:sp>
    </p:spTree>
    <p:extLst>
      <p:ext uri="{BB962C8B-B14F-4D97-AF65-F5344CB8AC3E}">
        <p14:creationId xmlns:p14="http://schemas.microsoft.com/office/powerpoint/2010/main" val="113942854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6.xml"/><Relationship Id="rId7" Type="http://schemas.openxmlformats.org/officeDocument/2006/relationships/slide" Target="slide10.xml"/><Relationship Id="rId2" Type="http://schemas.openxmlformats.org/officeDocument/2006/relationships/slide" Target="slide5.xml"/><Relationship Id="rId1" Type="http://schemas.openxmlformats.org/officeDocument/2006/relationships/slideLayout" Target="../slideLayouts/slideLayout1.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slide" Target="slide7.xml"/></Relationships>
</file>

<file path=ppt/slides/_rels/slide10.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hyperlink" Target="https://apply.e-tumo.jp/pref-hiroshima-u/offer/offerList_initDisplay" TargetMode="External"/><Relationship Id="rId1" Type="http://schemas.openxmlformats.org/officeDocument/2006/relationships/slideLayout" Target="../slideLayouts/slideLayout2.xml"/><Relationship Id="rId4" Type="http://schemas.openxmlformats.org/officeDocument/2006/relationships/slide" Target="slide4.xml"/></Relationships>
</file>

<file path=ppt/slides/_rels/slide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11.xml"/><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4.xml"/><Relationship Id="rId1" Type="http://schemas.openxmlformats.org/officeDocument/2006/relationships/slideLayout" Target="../slideLayouts/slideLayout2.xml"/><Relationship Id="rId5" Type="http://schemas.openxmlformats.org/officeDocument/2006/relationships/slide" Target="slide17.xml"/><Relationship Id="rId4" Type="http://schemas.openxmlformats.org/officeDocument/2006/relationships/slide" Target="slide16.xml"/></Relationships>
</file>

<file path=ppt/slides/_rels/slide4.xml.rels><?xml version="1.0" encoding="UTF-8" standalone="yes"?>
<Relationships xmlns="http://schemas.openxmlformats.org/package/2006/relationships"><Relationship Id="rId2" Type="http://schemas.openxmlformats.org/officeDocument/2006/relationships/slide" Target="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hyperlink" Target="https://www.pref.hiroshima.lg.jp/site/huntinglicens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 Target="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CDCA46-B90F-1CA5-2FBE-ED88F6CD5F39}"/>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89FD1297-CEA3-A415-7234-509D15B6CFC3}"/>
              </a:ext>
            </a:extLst>
          </p:cNvPr>
          <p:cNvSpPr/>
          <p:nvPr/>
        </p:nvSpPr>
        <p:spPr>
          <a:xfrm>
            <a:off x="0" y="0"/>
            <a:ext cx="9906000" cy="546445"/>
          </a:xfrm>
          <a:prstGeom prst="rect">
            <a:avLst/>
          </a:prstGeom>
          <a:solidFill>
            <a:schemeClr val="accent5">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D70D7A77-8FE9-FF1A-4262-5B8DA8A465AD}"/>
              </a:ext>
            </a:extLst>
          </p:cNvPr>
          <p:cNvGraphicFramePr>
            <a:graphicFrameLocks noGrp="1"/>
          </p:cNvGraphicFramePr>
          <p:nvPr>
            <p:extLst>
              <p:ext uri="{D42A27DB-BD31-4B8C-83A1-F6EECF244321}">
                <p14:modId xmlns:p14="http://schemas.microsoft.com/office/powerpoint/2010/main" val="291188899"/>
              </p:ext>
            </p:extLst>
          </p:nvPr>
        </p:nvGraphicFramePr>
        <p:xfrm>
          <a:off x="68118" y="728129"/>
          <a:ext cx="9769763" cy="5814717"/>
        </p:xfrm>
        <a:graphic>
          <a:graphicData uri="http://schemas.openxmlformats.org/drawingml/2006/table">
            <a:tbl>
              <a:tblPr firstRow="1" bandRow="1">
                <a:tableStyleId>{5C22544A-7EE6-4342-B048-85BDC9FD1C3A}</a:tableStyleId>
              </a:tblPr>
              <a:tblGrid>
                <a:gridCol w="1548630">
                  <a:extLst>
                    <a:ext uri="{9D8B030D-6E8A-4147-A177-3AD203B41FA5}">
                      <a16:colId xmlns:a16="http://schemas.microsoft.com/office/drawing/2014/main" val="20000"/>
                    </a:ext>
                  </a:extLst>
                </a:gridCol>
                <a:gridCol w="8221133">
                  <a:extLst>
                    <a:ext uri="{9D8B030D-6E8A-4147-A177-3AD203B41FA5}">
                      <a16:colId xmlns:a16="http://schemas.microsoft.com/office/drawing/2014/main" val="20001"/>
                    </a:ext>
                  </a:extLst>
                </a:gridCol>
              </a:tblGrid>
              <a:tr h="504000">
                <a:tc>
                  <a:txBody>
                    <a:bodyPr/>
                    <a:lstStyle/>
                    <a:p>
                      <a:r>
                        <a:rPr kumimoji="1" lang="ja-JP" altLang="en-US" dirty="0">
                          <a:solidFill>
                            <a:schemeClr val="tx1"/>
                          </a:solidFill>
                          <a:latin typeface="メイリオ" panose="020B0604030504040204" pitchFamily="50" charset="-128"/>
                          <a:ea typeface="メイリオ" panose="020B0604030504040204" pitchFamily="50" charset="-128"/>
                        </a:rPr>
                        <a:t>カテゴリー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メイリオ" panose="020B0604030504040204" pitchFamily="50" charset="-128"/>
                          <a:ea typeface="メイリオ" panose="020B0604030504040204" pitchFamily="50" charset="-128"/>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04000">
                <a:tc rowSpan="6">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免許更新に</a:t>
                      </a:r>
                      <a:endParaRPr kumimoji="1" lang="en-US" altLang="ja-JP" dirty="0">
                        <a:solidFill>
                          <a:schemeClr val="tx1"/>
                        </a:solidFill>
                        <a:latin typeface="メイリオ" panose="020B0604030504040204" pitchFamily="50" charset="-128"/>
                        <a:ea typeface="メイリオ" panose="020B0604030504040204" pitchFamily="50" charset="-128"/>
                      </a:endParaRPr>
                    </a:p>
                    <a:p>
                      <a:pPr algn="ctr"/>
                      <a:r>
                        <a:rPr kumimoji="1" lang="ja-JP" altLang="en-US" dirty="0">
                          <a:solidFill>
                            <a:schemeClr val="tx1"/>
                          </a:solidFill>
                          <a:latin typeface="メイリオ" panose="020B0604030504040204" pitchFamily="50" charset="-128"/>
                          <a:ea typeface="メイリオ" panose="020B0604030504040204" pitchFamily="50" charset="-128"/>
                        </a:rPr>
                        <a:t>ついて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メイリオ" panose="020B0604030504040204" pitchFamily="50" charset="-128"/>
                          <a:ea typeface="メイリオ" panose="020B0604030504040204" pitchFamily="50" charset="-128"/>
                          <a:hlinkClick r:id="rId2" action="ppaction://hlinksldjump"/>
                        </a:rPr>
                        <a:t>狩猟免許全般について伺いたい</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04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2" action="ppaction://hlinksldjump"/>
                        </a:rPr>
                        <a:t>更新講習の日程や詳細についてはいつ頃発表されるの？</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04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メイリオ" panose="020B0604030504040204" pitchFamily="50" charset="-128"/>
                          <a:ea typeface="メイリオ" panose="020B0604030504040204" pitchFamily="50" charset="-128"/>
                          <a:hlinkClick r:id="rId2" action="ppaction://hlinksldjump"/>
                        </a:rPr>
                        <a:t>今年更新の年なんだけど、何をすればいいの？</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774717">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メイリオ" panose="020B0604030504040204" pitchFamily="50" charset="-128"/>
                          <a:ea typeface="メイリオ" panose="020B0604030504040204" pitchFamily="50" charset="-128"/>
                          <a:hlinkClick r:id="rId2" action="ppaction://hlinksldjump"/>
                        </a:rPr>
                        <a:t>更新申請の受付はいつから始まるの？</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04000">
                <a:tc vMerge="1">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2" action="ppaction://hlinksldjump"/>
                        </a:rPr>
                        <a:t>更新の案内がまだ届いていないんだけど、いつ届くの？</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504000">
                <a:tc vMerge="1">
                  <a:txBody>
                    <a:bodyPr/>
                    <a:lstStyle/>
                    <a:p>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3" action="ppaction://hlinksldjump"/>
                        </a:rPr>
                        <a:t>更新会場を所管する農林水産事務所について</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504000">
                <a:tc rowSpan="4">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申込方法に</a:t>
                      </a:r>
                      <a:endParaRPr kumimoji="1" lang="en-US" altLang="ja-JP" dirty="0">
                        <a:solidFill>
                          <a:schemeClr val="tx1"/>
                        </a:solidFill>
                        <a:latin typeface="メイリオ" panose="020B0604030504040204" pitchFamily="50" charset="-128"/>
                        <a:ea typeface="メイリオ" panose="020B0604030504040204" pitchFamily="50" charset="-128"/>
                      </a:endParaRPr>
                    </a:p>
                    <a:p>
                      <a:pPr algn="ctr"/>
                      <a:r>
                        <a:rPr kumimoji="1" lang="ja-JP" altLang="en-US" dirty="0">
                          <a:solidFill>
                            <a:schemeClr val="tx1"/>
                          </a:solidFill>
                          <a:latin typeface="メイリオ" panose="020B0604030504040204" pitchFamily="50" charset="-128"/>
                          <a:ea typeface="メイリオ" panose="020B0604030504040204" pitchFamily="50" charset="-128"/>
                        </a:rPr>
                        <a:t>ついて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4" action="ppaction://hlinksldjump"/>
                        </a:rPr>
                        <a:t>申請方法について教えて</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8536065"/>
                  </a:ext>
                </a:extLst>
              </a:tr>
              <a:tr h="504000">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5" action="ppaction://hlinksldjump"/>
                        </a:rPr>
                        <a:t>申請の流れについて教えて（紙申請の場合）</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9020536"/>
                  </a:ext>
                </a:extLst>
              </a:tr>
              <a:tr h="504000">
                <a:tc vMerge="1">
                  <a:txBody>
                    <a:bodyPr/>
                    <a:lstStyle/>
                    <a:p>
                      <a:r>
                        <a:rPr kumimoji="1" lang="ja-JP" altLang="en-US" dirty="0">
                          <a:solidFill>
                            <a:schemeClr val="tx1"/>
                          </a:solidFill>
                          <a:latin typeface="メイリオ" panose="020B0604030504040204" pitchFamily="50" charset="-128"/>
                          <a:ea typeface="メイリオ" panose="020B0604030504040204" pitchFamily="50" charset="-128"/>
                        </a:rPr>
                        <a:t>申請書関係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6" action="ppaction://hlinksldjump"/>
                        </a:rPr>
                        <a:t>申請の流れについて教えて（電子申請の場合）</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9613840"/>
                  </a:ext>
                </a:extLst>
              </a:tr>
              <a:tr h="504000">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メイリオ" panose="020B0604030504040204" pitchFamily="50" charset="-128"/>
                          <a:ea typeface="メイリオ" panose="020B0604030504040204" pitchFamily="50" charset="-128"/>
                          <a:hlinkClick r:id="rId7" action="ppaction://hlinksldjump"/>
                        </a:rPr>
                        <a:t>更新案内の封筒が複数個届いた。すべて申請しないといけないの？</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1800885"/>
                  </a:ext>
                </a:extLst>
              </a:tr>
            </a:tbl>
          </a:graphicData>
        </a:graphic>
      </p:graphicFrame>
      <p:sp>
        <p:nvSpPr>
          <p:cNvPr id="2" name="テキスト ボックス 1">
            <a:extLst>
              <a:ext uri="{FF2B5EF4-FFF2-40B4-BE49-F238E27FC236}">
                <a16:creationId xmlns:a16="http://schemas.microsoft.com/office/drawing/2014/main" id="{C2AB3BA1-486A-9A48-2C89-FDC2C2DB7FC4}"/>
              </a:ext>
            </a:extLst>
          </p:cNvPr>
          <p:cNvSpPr txBox="1"/>
          <p:nvPr/>
        </p:nvSpPr>
        <p:spPr>
          <a:xfrm>
            <a:off x="60036" y="84780"/>
            <a:ext cx="5521063" cy="461665"/>
          </a:xfrm>
          <a:prstGeom prst="rect">
            <a:avLst/>
          </a:prstGeom>
          <a:noFill/>
        </p:spPr>
        <p:txBody>
          <a:bodyPr wrap="none" rtlCol="0">
            <a:spAutoFit/>
          </a:bodyPr>
          <a:lstStyle/>
          <a:p>
            <a:r>
              <a:rPr kumimoji="1" lang="ja-JP" altLang="en-US" sz="2400" dirty="0">
                <a:latin typeface="メイリオ" panose="020B0604030504040204" pitchFamily="50" charset="-128"/>
                <a:ea typeface="メイリオ" panose="020B0604030504040204" pitchFamily="50" charset="-128"/>
              </a:rPr>
              <a:t>〇 狩猟免許</a:t>
            </a:r>
            <a:r>
              <a:rPr lang="ja-JP" altLang="en-US" sz="2400" dirty="0">
                <a:latin typeface="メイリオ" panose="020B0604030504040204" pitchFamily="50" charset="-128"/>
                <a:ea typeface="メイリオ" panose="020B0604030504040204" pitchFamily="50" charset="-128"/>
              </a:rPr>
              <a:t>更新</a:t>
            </a:r>
            <a:r>
              <a:rPr kumimoji="1" lang="ja-JP" altLang="en-US" sz="2400" dirty="0">
                <a:latin typeface="メイリオ" panose="020B0604030504040204" pitchFamily="50" charset="-128"/>
                <a:ea typeface="メイリオ" panose="020B0604030504040204" pitchFamily="50" charset="-128"/>
              </a:rPr>
              <a:t>　よくある質問一覧①</a:t>
            </a:r>
          </a:p>
        </p:txBody>
      </p:sp>
    </p:spTree>
    <p:extLst>
      <p:ext uri="{BB962C8B-B14F-4D97-AF65-F5344CB8AC3E}">
        <p14:creationId xmlns:p14="http://schemas.microsoft.com/office/powerpoint/2010/main" val="3206410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a:extLst>
              <a:ext uri="{FF2B5EF4-FFF2-40B4-BE49-F238E27FC236}">
                <a16:creationId xmlns:a16="http://schemas.microsoft.com/office/drawing/2014/main" id="{BD01F316-DCDD-7342-707C-8FFC1AF637CB}"/>
              </a:ext>
            </a:extLst>
          </p:cNvPr>
          <p:cNvGrpSpPr/>
          <p:nvPr/>
        </p:nvGrpSpPr>
        <p:grpSpPr>
          <a:xfrm>
            <a:off x="55880" y="1148913"/>
            <a:ext cx="9773924" cy="5625059"/>
            <a:chOff x="55880" y="1325042"/>
            <a:chExt cx="9773924" cy="5448930"/>
          </a:xfrm>
        </p:grpSpPr>
        <p:sp>
          <p:nvSpPr>
            <p:cNvPr id="20" name="角丸四角形 19"/>
            <p:cNvSpPr/>
            <p:nvPr/>
          </p:nvSpPr>
          <p:spPr>
            <a:xfrm>
              <a:off x="55880" y="1325042"/>
              <a:ext cx="9773924" cy="5448930"/>
            </a:xfrm>
            <a:prstGeom prst="roundRect">
              <a:avLst>
                <a:gd name="adj" fmla="val 4393"/>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266434" y="1381730"/>
              <a:ext cx="8877566" cy="834791"/>
            </a:xfrm>
            <a:prstGeom prst="rect">
              <a:avLst/>
            </a:prstGeom>
            <a:noFill/>
          </p:spPr>
          <p:txBody>
            <a:bodyPr wrap="square" rtlCol="0">
              <a:spAutoFit/>
            </a:bodyPr>
            <a:lstStyle/>
            <a:p>
              <a:pPr marL="177800" indent="-177800"/>
              <a:r>
                <a:rPr lang="en-US" altLang="ja-JP" dirty="0"/>
                <a:t>A.</a:t>
              </a:r>
              <a:r>
                <a:rPr lang="ja-JP" altLang="en-US" sz="1600" dirty="0"/>
                <a:t>　更新対象者全員へまとめて発送する都合上、複数種類免許を所持している方は、</a:t>
              </a:r>
              <a:endParaRPr lang="en-US" altLang="ja-JP" sz="1600" dirty="0"/>
            </a:p>
            <a:p>
              <a:pPr marL="177800" indent="-177800"/>
              <a:r>
                <a:rPr lang="ja-JP" altLang="en-US" sz="1600" dirty="0"/>
                <a:t>　複数の案内が届くようになっております。　ご不便をおかけしますがご理解のほどお願いいたします。</a:t>
              </a:r>
              <a:endParaRPr lang="en-US" altLang="ja-JP" sz="1600" dirty="0"/>
            </a:p>
            <a:p>
              <a:pPr marL="177800" indent="-177800"/>
              <a:r>
                <a:rPr lang="ja-JP" altLang="en-US" sz="1600" dirty="0"/>
                <a:t>　必要な書類数については、以下のとおりとなっています。　（</a:t>
              </a:r>
              <a:r>
                <a:rPr lang="ja-JP" altLang="en-US" sz="1600" u="sng" dirty="0"/>
                <a:t>紙申請の場合</a:t>
              </a:r>
              <a:r>
                <a:rPr lang="ja-JP" altLang="en-US" sz="1600" dirty="0"/>
                <a:t>）</a:t>
              </a:r>
              <a:endParaRPr kumimoji="1" lang="en-US" altLang="ja-JP" sz="1600" dirty="0"/>
            </a:p>
          </p:txBody>
        </p:sp>
        <p:sp>
          <p:nvSpPr>
            <p:cNvPr id="3" name="テキスト ボックス 2">
              <a:extLst>
                <a:ext uri="{FF2B5EF4-FFF2-40B4-BE49-F238E27FC236}">
                  <a16:creationId xmlns:a16="http://schemas.microsoft.com/office/drawing/2014/main" id="{2A72EAA4-3A47-0198-2808-54C70A561958}"/>
                </a:ext>
              </a:extLst>
            </p:cNvPr>
            <p:cNvSpPr txBox="1"/>
            <p:nvPr/>
          </p:nvSpPr>
          <p:spPr>
            <a:xfrm>
              <a:off x="757650" y="5547179"/>
              <a:ext cx="7126573" cy="566465"/>
            </a:xfrm>
            <a:prstGeom prst="rect">
              <a:avLst/>
            </a:prstGeom>
            <a:noFill/>
          </p:spPr>
          <p:txBody>
            <a:bodyPr wrap="square" rtlCol="0">
              <a:spAutoFit/>
            </a:bodyPr>
            <a:lstStyle/>
            <a:p>
              <a:pPr marL="177800" indent="-177800"/>
              <a:r>
                <a:rPr kumimoji="1" lang="ja-JP" altLang="en-US" sz="1600" dirty="0"/>
                <a:t>申請用の封筒に必要金額分の切手を貼付けて郵送してください。</a:t>
              </a:r>
              <a:endParaRPr kumimoji="1" lang="en-US" altLang="ja-JP" sz="1600" dirty="0"/>
            </a:p>
            <a:p>
              <a:pPr marL="177800" indent="-177800"/>
              <a:r>
                <a:rPr lang="ja-JP" altLang="en-US" sz="1600" dirty="0"/>
                <a:t>複数免許所持者はひとつの封筒でまとめて提出しても問題ありません。</a:t>
              </a:r>
              <a:endParaRPr lang="en-US" altLang="ja-JP" sz="1600" dirty="0"/>
            </a:p>
          </p:txBody>
        </p:sp>
        <p:sp>
          <p:nvSpPr>
            <p:cNvPr id="4" name="テキスト ボックス 3">
              <a:extLst>
                <a:ext uri="{FF2B5EF4-FFF2-40B4-BE49-F238E27FC236}">
                  <a16:creationId xmlns:a16="http://schemas.microsoft.com/office/drawing/2014/main" id="{D1E55521-442B-9FD1-0382-19BA1CDCCA2F}"/>
                </a:ext>
              </a:extLst>
            </p:cNvPr>
            <p:cNvSpPr txBox="1"/>
            <p:nvPr/>
          </p:nvSpPr>
          <p:spPr>
            <a:xfrm>
              <a:off x="757650" y="6189197"/>
              <a:ext cx="6647798" cy="584775"/>
            </a:xfrm>
            <a:prstGeom prst="rect">
              <a:avLst/>
            </a:prstGeom>
            <a:noFill/>
          </p:spPr>
          <p:txBody>
            <a:bodyPr wrap="square" rtlCol="0">
              <a:spAutoFit/>
            </a:bodyPr>
            <a:lstStyle/>
            <a:p>
              <a:pPr marL="177800" indent="-177800"/>
              <a:r>
                <a:rPr kumimoji="1" lang="ja-JP" altLang="en-US" sz="1600" u="sng" dirty="0"/>
                <a:t>電子申請の場合</a:t>
              </a:r>
              <a:r>
                <a:rPr kumimoji="1" lang="ja-JP" altLang="en-US" sz="1600" dirty="0"/>
                <a:t>は、広島県電子申請システムの該当ページから</a:t>
              </a:r>
              <a:endParaRPr kumimoji="1" lang="en-US" altLang="ja-JP" sz="1600" dirty="0"/>
            </a:p>
            <a:p>
              <a:pPr marL="177800" indent="-177800"/>
              <a:r>
                <a:rPr kumimoji="1" lang="ja-JP" altLang="en-US" sz="1600" dirty="0"/>
                <a:t>更新したい免許種類をすべて選択し、申請してください。</a:t>
              </a:r>
              <a:endParaRPr kumimoji="1" lang="en-US" altLang="ja-JP" sz="1600" dirty="0"/>
            </a:p>
          </p:txBody>
        </p:sp>
      </p:grpSp>
      <p:grpSp>
        <p:nvGrpSpPr>
          <p:cNvPr id="6" name="グループ化 5">
            <a:extLst>
              <a:ext uri="{FF2B5EF4-FFF2-40B4-BE49-F238E27FC236}">
                <a16:creationId xmlns:a16="http://schemas.microsoft.com/office/drawing/2014/main" id="{71D81F3E-ECDA-9523-BC2F-18272432793F}"/>
              </a:ext>
            </a:extLst>
          </p:cNvPr>
          <p:cNvGrpSpPr/>
          <p:nvPr/>
        </p:nvGrpSpPr>
        <p:grpSpPr>
          <a:xfrm>
            <a:off x="0" y="0"/>
            <a:ext cx="9906000" cy="546445"/>
            <a:chOff x="0" y="0"/>
            <a:chExt cx="9906000" cy="546445"/>
          </a:xfrm>
        </p:grpSpPr>
        <p:sp>
          <p:nvSpPr>
            <p:cNvPr id="15" name="正方形/長方形 14"/>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1906C83B-0DF0-58C8-1905-DAF89D9EFA61}"/>
                </a:ext>
              </a:extLst>
            </p:cNvPr>
            <p:cNvSpPr txBox="1"/>
            <p:nvPr/>
          </p:nvSpPr>
          <p:spPr>
            <a:xfrm>
              <a:off x="0" y="49207"/>
              <a:ext cx="4854214"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a:t>
              </a:r>
              <a:r>
                <a:rPr lang="ja-JP" altLang="en-US" sz="2400" dirty="0">
                  <a:ln w="0"/>
                  <a:solidFill>
                    <a:sysClr val="windowText" lastClr="000000"/>
                  </a:solidFill>
                  <a:effectLst>
                    <a:outerShdw blurRad="38100" dist="25400" dir="5400000" algn="ctr" rotWithShape="0">
                      <a:srgbClr val="6E747A">
                        <a:alpha val="43000"/>
                      </a:srgbClr>
                    </a:outerShdw>
                  </a:effectLst>
                </a:rPr>
                <a:t>申込方法について</a:t>
              </a:r>
              <a:endParaRPr kumimoji="1" lang="ja-JP" altLang="en-US" sz="2400" dirty="0">
                <a:ln w="0"/>
                <a:solidFill>
                  <a:sysClr val="windowText" lastClr="000000"/>
                </a:solidFill>
                <a:effectLst>
                  <a:outerShdw blurRad="38100" dist="25400" dir="5400000" algn="ctr" rotWithShape="0">
                    <a:srgbClr val="6E747A">
                      <a:alpha val="43000"/>
                    </a:srgbClr>
                  </a:outerShdw>
                </a:effectLst>
              </a:endParaRPr>
            </a:p>
          </p:txBody>
        </p:sp>
      </p:grpSp>
      <p:sp>
        <p:nvSpPr>
          <p:cNvPr id="29" name="角丸四角形 28"/>
          <p:cNvSpPr/>
          <p:nvPr/>
        </p:nvSpPr>
        <p:spPr>
          <a:xfrm>
            <a:off x="0" y="612802"/>
            <a:ext cx="9829804" cy="469754"/>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a:hlinkClick r:id="rId2" action="ppaction://hlinksldjump"/>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sp>
        <p:nvSpPr>
          <p:cNvPr id="28" name="テキスト ボックス 27"/>
          <p:cNvSpPr txBox="1"/>
          <p:nvPr/>
        </p:nvSpPr>
        <p:spPr>
          <a:xfrm>
            <a:off x="76196" y="644110"/>
            <a:ext cx="7329251" cy="369332"/>
          </a:xfrm>
          <a:prstGeom prst="rect">
            <a:avLst/>
          </a:prstGeom>
          <a:noFill/>
        </p:spPr>
        <p:txBody>
          <a:bodyPr wrap="none" rtlCol="0">
            <a:spAutoFit/>
          </a:bodyPr>
          <a:lstStyle/>
          <a:p>
            <a:r>
              <a:rPr kumimoji="1" lang="en-US" altLang="ja-JP" dirty="0"/>
              <a:t>Q.</a:t>
            </a:r>
            <a:r>
              <a:rPr lang="ja-JP" altLang="en-US" dirty="0"/>
              <a:t>　更新案内の封筒が複数個届いた。すべて申請しないといけないの？</a:t>
            </a:r>
          </a:p>
        </p:txBody>
      </p:sp>
      <p:graphicFrame>
        <p:nvGraphicFramePr>
          <p:cNvPr id="2" name="表 1"/>
          <p:cNvGraphicFramePr>
            <a:graphicFrameLocks noGrp="1"/>
          </p:cNvGraphicFramePr>
          <p:nvPr>
            <p:extLst>
              <p:ext uri="{D42A27DB-BD31-4B8C-83A1-F6EECF244321}">
                <p14:modId xmlns:p14="http://schemas.microsoft.com/office/powerpoint/2010/main" val="195867195"/>
              </p:ext>
            </p:extLst>
          </p:nvPr>
        </p:nvGraphicFramePr>
        <p:xfrm>
          <a:off x="661120" y="2182253"/>
          <a:ext cx="7751432" cy="3235960"/>
        </p:xfrm>
        <a:graphic>
          <a:graphicData uri="http://schemas.openxmlformats.org/drawingml/2006/table">
            <a:tbl>
              <a:tblPr firstRow="1" bandRow="1">
                <a:tableStyleId>{5C22544A-7EE6-4342-B048-85BDC9FD1C3A}</a:tableStyleId>
              </a:tblPr>
              <a:tblGrid>
                <a:gridCol w="3566169">
                  <a:extLst>
                    <a:ext uri="{9D8B030D-6E8A-4147-A177-3AD203B41FA5}">
                      <a16:colId xmlns:a16="http://schemas.microsoft.com/office/drawing/2014/main" val="20000"/>
                    </a:ext>
                  </a:extLst>
                </a:gridCol>
                <a:gridCol w="1151467">
                  <a:extLst>
                    <a:ext uri="{9D8B030D-6E8A-4147-A177-3AD203B41FA5}">
                      <a16:colId xmlns:a16="http://schemas.microsoft.com/office/drawing/2014/main" val="20001"/>
                    </a:ext>
                  </a:extLst>
                </a:gridCol>
                <a:gridCol w="1515533">
                  <a:extLst>
                    <a:ext uri="{9D8B030D-6E8A-4147-A177-3AD203B41FA5}">
                      <a16:colId xmlns:a16="http://schemas.microsoft.com/office/drawing/2014/main" val="20002"/>
                    </a:ext>
                  </a:extLst>
                </a:gridCol>
                <a:gridCol w="1518263">
                  <a:extLst>
                    <a:ext uri="{9D8B030D-6E8A-4147-A177-3AD203B41FA5}">
                      <a16:colId xmlns:a16="http://schemas.microsoft.com/office/drawing/2014/main" val="20003"/>
                    </a:ext>
                  </a:extLst>
                </a:gridCol>
              </a:tblGrid>
              <a:tr h="370840">
                <a:tc>
                  <a:txBody>
                    <a:bodyPr/>
                    <a:lstStyle/>
                    <a:p>
                      <a:endParaRPr kumimoji="1" lang="ja-JP" altLang="en-US"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rPr>
                        <a:t>１種類のみ</a:t>
                      </a:r>
                      <a:endParaRPr kumimoji="1" lang="en-US" altLang="ja-JP" sz="1600" b="0" dirty="0">
                        <a:solidFill>
                          <a:schemeClr val="tx1"/>
                        </a:solidFill>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rPr>
                        <a:t>受講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rPr>
                        <a:t>１会場で２種類受講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rPr>
                        <a:t>１会場で３種類受講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370840">
                <a:tc>
                  <a:txBody>
                    <a:bodyPr/>
                    <a:lstStyle/>
                    <a:p>
                      <a:r>
                        <a:rPr kumimoji="1" lang="ja-JP" altLang="en-US" sz="1600" b="0" dirty="0">
                          <a:solidFill>
                            <a:schemeClr val="tx1"/>
                          </a:solidFill>
                        </a:rPr>
                        <a:t>更新申請書</a:t>
                      </a:r>
                      <a:endParaRPr kumimoji="1" lang="en-US" altLang="ja-JP"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rPr>
                        <a:t>手数料納付書</a:t>
                      </a:r>
                      <a:endParaRPr kumimoji="1" lang="en-US" altLang="ja-JP" sz="16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a:solidFill>
                            <a:schemeClr val="tx1"/>
                          </a:solidFill>
                        </a:rPr>
                        <a:t>（申請書の裏面に払込証明の部分を貼付）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２</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00445099"/>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rPr>
                        <a:t>「医師の診断書」もしくは</a:t>
                      </a:r>
                      <a:endParaRPr kumimoji="1" lang="en-US" altLang="ja-JP" sz="16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a:solidFill>
                            <a:schemeClr val="tx1"/>
                          </a:solidFill>
                        </a:rPr>
                        <a:t>「猟銃・空気銃所持許可証の写し」</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70840">
                <a:tc>
                  <a:txBody>
                    <a:bodyPr/>
                    <a:lstStyle/>
                    <a:p>
                      <a:r>
                        <a:rPr kumimoji="1" lang="ja-JP" altLang="en-US" sz="1600" b="0" dirty="0">
                          <a:solidFill>
                            <a:schemeClr val="tx1"/>
                          </a:solidFill>
                        </a:rPr>
                        <a:t>受験票</a:t>
                      </a:r>
                      <a:endParaRPr kumimoji="1" lang="en-US" altLang="ja-JP" sz="1600" b="0" dirty="0">
                        <a:solidFill>
                          <a:schemeClr val="tx1"/>
                        </a:solidFill>
                      </a:endParaRPr>
                    </a:p>
                    <a:p>
                      <a:r>
                        <a:rPr kumimoji="1" lang="ja-JP" altLang="en-US" sz="1600" b="0" dirty="0">
                          <a:solidFill>
                            <a:schemeClr val="tx1"/>
                          </a:solidFill>
                        </a:rPr>
                        <a:t>（顔写真を貼付したもの）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370840">
                <a:tc>
                  <a:txBody>
                    <a:bodyPr/>
                    <a:lstStyle/>
                    <a:p>
                      <a:r>
                        <a:rPr kumimoji="1" lang="ja-JP" altLang="en-US" sz="1600" b="0" dirty="0">
                          <a:solidFill>
                            <a:schemeClr val="tx1"/>
                          </a:solidFill>
                        </a:rPr>
                        <a:t>返信用封筒 （更新案内に同封された</a:t>
                      </a:r>
                      <a:endParaRPr kumimoji="1" lang="en-US" altLang="ja-JP" sz="1600" b="0" dirty="0">
                        <a:solidFill>
                          <a:schemeClr val="tx1"/>
                        </a:solidFill>
                      </a:endParaRPr>
                    </a:p>
                    <a:p>
                      <a:r>
                        <a:rPr kumimoji="1" lang="ja-JP" altLang="en-US" sz="1600" b="0" dirty="0">
                          <a:solidFill>
                            <a:schemeClr val="tx1"/>
                          </a:solidFill>
                        </a:rPr>
                        <a:t>封筒に</a:t>
                      </a:r>
                      <a:r>
                        <a:rPr kumimoji="1" lang="en-US" altLang="ja-JP" sz="1600" b="0" dirty="0">
                          <a:solidFill>
                            <a:schemeClr val="tx1"/>
                          </a:solidFill>
                        </a:rPr>
                        <a:t>110</a:t>
                      </a:r>
                      <a:r>
                        <a:rPr kumimoji="1" lang="ja-JP" altLang="en-US" sz="1600" b="0" dirty="0">
                          <a:solidFill>
                            <a:schemeClr val="tx1"/>
                          </a:solidFill>
                        </a:rPr>
                        <a:t>円切手を貼付したもの）</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600" b="0" dirty="0">
                          <a:solidFill>
                            <a:schemeClr val="tx1"/>
                          </a:solidFill>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14410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グループ化 34">
            <a:extLst>
              <a:ext uri="{FF2B5EF4-FFF2-40B4-BE49-F238E27FC236}">
                <a16:creationId xmlns:a16="http://schemas.microsoft.com/office/drawing/2014/main" id="{666D2649-05DD-C3BF-CA0C-EE9E91C5DEE0}"/>
              </a:ext>
            </a:extLst>
          </p:cNvPr>
          <p:cNvGrpSpPr/>
          <p:nvPr/>
        </p:nvGrpSpPr>
        <p:grpSpPr>
          <a:xfrm>
            <a:off x="0" y="0"/>
            <a:ext cx="9906000" cy="546445"/>
            <a:chOff x="0" y="0"/>
            <a:chExt cx="9906000" cy="546445"/>
          </a:xfrm>
        </p:grpSpPr>
        <p:sp>
          <p:nvSpPr>
            <p:cNvPr id="15" name="正方形/長方形 14"/>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テキスト ボックス 33">
              <a:extLst>
                <a:ext uri="{FF2B5EF4-FFF2-40B4-BE49-F238E27FC236}">
                  <a16:creationId xmlns:a16="http://schemas.microsoft.com/office/drawing/2014/main" id="{792A7477-29C9-74F7-63E0-B7EC638071B4}"/>
                </a:ext>
              </a:extLst>
            </p:cNvPr>
            <p:cNvSpPr txBox="1"/>
            <p:nvPr/>
          </p:nvSpPr>
          <p:spPr>
            <a:xfrm>
              <a:off x="0" y="49207"/>
              <a:ext cx="4009431"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よくある質問：診断書関係</a:t>
              </a:r>
            </a:p>
          </p:txBody>
        </p:sp>
      </p:grpSp>
      <p:sp>
        <p:nvSpPr>
          <p:cNvPr id="16" name="角丸四角形 15"/>
          <p:cNvSpPr/>
          <p:nvPr/>
        </p:nvSpPr>
        <p:spPr>
          <a:xfrm>
            <a:off x="247649" y="1190752"/>
            <a:ext cx="9612629" cy="515319"/>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 name="グループ化 1">
            <a:extLst>
              <a:ext uri="{FF2B5EF4-FFF2-40B4-BE49-F238E27FC236}">
                <a16:creationId xmlns:a16="http://schemas.microsoft.com/office/drawing/2014/main" id="{4896F53E-9792-9EBE-5E17-CE5D8F092C32}"/>
              </a:ext>
            </a:extLst>
          </p:cNvPr>
          <p:cNvGrpSpPr/>
          <p:nvPr/>
        </p:nvGrpSpPr>
        <p:grpSpPr>
          <a:xfrm>
            <a:off x="45722" y="608417"/>
            <a:ext cx="9814556" cy="514262"/>
            <a:chOff x="0" y="609474"/>
            <a:chExt cx="9906000" cy="514262"/>
          </a:xfrm>
        </p:grpSpPr>
        <p:sp>
          <p:nvSpPr>
            <p:cNvPr id="26" name="角丸四角形 25"/>
            <p:cNvSpPr/>
            <p:nvPr/>
          </p:nvSpPr>
          <p:spPr>
            <a:xfrm>
              <a:off x="0" y="609474"/>
              <a:ext cx="9906000" cy="514262"/>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0" y="681806"/>
              <a:ext cx="9235220" cy="369332"/>
            </a:xfrm>
            <a:prstGeom prst="rect">
              <a:avLst/>
            </a:prstGeom>
            <a:noFill/>
          </p:spPr>
          <p:txBody>
            <a:bodyPr wrap="none" rtlCol="0">
              <a:spAutoFit/>
            </a:bodyPr>
            <a:lstStyle/>
            <a:p>
              <a:r>
                <a:rPr kumimoji="1" lang="en-US" altLang="ja-JP" dirty="0"/>
                <a:t>Q.</a:t>
              </a:r>
              <a:r>
                <a:rPr kumimoji="1" lang="ja-JP" altLang="en-US" dirty="0"/>
                <a:t>　</a:t>
              </a:r>
              <a:r>
                <a:rPr lang="ja-JP" altLang="en-US" dirty="0"/>
                <a:t>銃砲の所持許可を申請中だが、銃砲の所持許可申請時の診断書を提出しても問題ない？</a:t>
              </a:r>
            </a:p>
          </p:txBody>
        </p:sp>
      </p:grpSp>
      <p:sp>
        <p:nvSpPr>
          <p:cNvPr id="6" name="テキスト ボックス 5"/>
          <p:cNvSpPr txBox="1"/>
          <p:nvPr/>
        </p:nvSpPr>
        <p:spPr>
          <a:xfrm>
            <a:off x="364065" y="1278052"/>
            <a:ext cx="6880410" cy="369332"/>
          </a:xfrm>
          <a:prstGeom prst="rect">
            <a:avLst/>
          </a:prstGeom>
          <a:noFill/>
        </p:spPr>
        <p:txBody>
          <a:bodyPr wrap="none" rtlCol="0">
            <a:spAutoFit/>
          </a:bodyPr>
          <a:lstStyle/>
          <a:p>
            <a:r>
              <a:rPr lang="ja-JP" altLang="en-US" dirty="0"/>
              <a:t>Ａ</a:t>
            </a:r>
            <a:r>
              <a:rPr kumimoji="1" lang="en-US" altLang="ja-JP" dirty="0"/>
              <a:t>.</a:t>
            </a:r>
            <a:r>
              <a:rPr lang="ja-JP" altLang="en-US" dirty="0"/>
              <a:t>問題ありません。ただし、写しではなく必ず</a:t>
            </a:r>
            <a:r>
              <a:rPr lang="ja-JP" altLang="en-US" b="1" u="sng" dirty="0">
                <a:solidFill>
                  <a:srgbClr val="FF0000"/>
                </a:solidFill>
              </a:rPr>
              <a:t>原本</a:t>
            </a:r>
            <a:r>
              <a:rPr lang="ja-JP" altLang="en-US" dirty="0"/>
              <a:t>を提出してください。</a:t>
            </a:r>
            <a:endParaRPr kumimoji="1" lang="ja-JP" altLang="en-US" dirty="0"/>
          </a:p>
        </p:txBody>
      </p:sp>
      <p:grpSp>
        <p:nvGrpSpPr>
          <p:cNvPr id="3" name="グループ化 2">
            <a:extLst>
              <a:ext uri="{FF2B5EF4-FFF2-40B4-BE49-F238E27FC236}">
                <a16:creationId xmlns:a16="http://schemas.microsoft.com/office/drawing/2014/main" id="{853CC412-98B0-ACD3-B824-8F290917E3C7}"/>
              </a:ext>
            </a:extLst>
          </p:cNvPr>
          <p:cNvGrpSpPr/>
          <p:nvPr/>
        </p:nvGrpSpPr>
        <p:grpSpPr>
          <a:xfrm>
            <a:off x="76200" y="1817537"/>
            <a:ext cx="9784078" cy="493225"/>
            <a:chOff x="0" y="1841827"/>
            <a:chExt cx="9906000" cy="493225"/>
          </a:xfrm>
        </p:grpSpPr>
        <p:sp>
          <p:nvSpPr>
            <p:cNvPr id="25" name="角丸四角形 24"/>
            <p:cNvSpPr/>
            <p:nvPr/>
          </p:nvSpPr>
          <p:spPr>
            <a:xfrm>
              <a:off x="0" y="1841827"/>
              <a:ext cx="9906000" cy="493225"/>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0" y="1897461"/>
              <a:ext cx="5880136" cy="369332"/>
            </a:xfrm>
            <a:prstGeom prst="rect">
              <a:avLst/>
            </a:prstGeom>
            <a:noFill/>
          </p:spPr>
          <p:txBody>
            <a:bodyPr wrap="none" rtlCol="0">
              <a:spAutoFit/>
            </a:bodyPr>
            <a:lstStyle/>
            <a:p>
              <a:r>
                <a:rPr kumimoji="1" lang="en-US" altLang="ja-JP" dirty="0"/>
                <a:t>Q. </a:t>
              </a:r>
              <a:r>
                <a:rPr kumimoji="1" lang="ja-JP" altLang="en-US" dirty="0"/>
                <a:t>　</a:t>
              </a:r>
              <a:r>
                <a:rPr lang="ja-JP" altLang="en-US" dirty="0"/>
                <a:t>網猟、わな猟を受験する場合でも診断書は必要なの？</a:t>
              </a:r>
            </a:p>
          </p:txBody>
        </p:sp>
      </p:grpSp>
      <p:grpSp>
        <p:nvGrpSpPr>
          <p:cNvPr id="11" name="グループ化 10">
            <a:extLst>
              <a:ext uri="{FF2B5EF4-FFF2-40B4-BE49-F238E27FC236}">
                <a16:creationId xmlns:a16="http://schemas.microsoft.com/office/drawing/2014/main" id="{62C6A52D-836C-A402-9256-7C52A9751163}"/>
              </a:ext>
            </a:extLst>
          </p:cNvPr>
          <p:cNvGrpSpPr/>
          <p:nvPr/>
        </p:nvGrpSpPr>
        <p:grpSpPr>
          <a:xfrm>
            <a:off x="247649" y="2393771"/>
            <a:ext cx="9612630" cy="538952"/>
            <a:chOff x="247648" y="2393771"/>
            <a:chExt cx="9658351" cy="538952"/>
          </a:xfrm>
        </p:grpSpPr>
        <p:sp>
          <p:nvSpPr>
            <p:cNvPr id="18" name="角丸四角形 17"/>
            <p:cNvSpPr/>
            <p:nvPr/>
          </p:nvSpPr>
          <p:spPr>
            <a:xfrm>
              <a:off x="247648" y="2393771"/>
              <a:ext cx="9658351" cy="538952"/>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364066" y="2469632"/>
              <a:ext cx="6880410" cy="369332"/>
            </a:xfrm>
            <a:prstGeom prst="rect">
              <a:avLst/>
            </a:prstGeom>
            <a:noFill/>
          </p:spPr>
          <p:txBody>
            <a:bodyPr wrap="square" rtlCol="0">
              <a:spAutoFit/>
            </a:bodyPr>
            <a:lstStyle/>
            <a:p>
              <a:r>
                <a:rPr lang="ja-JP" altLang="en-US" dirty="0"/>
                <a:t>Ａ</a:t>
              </a:r>
              <a:r>
                <a:rPr kumimoji="1" lang="en-US" altLang="ja-JP" dirty="0"/>
                <a:t>.</a:t>
              </a:r>
              <a:r>
                <a:rPr kumimoji="1" lang="ja-JP" altLang="en-US" dirty="0"/>
                <a:t> </a:t>
              </a:r>
              <a:r>
                <a:rPr kumimoji="1" lang="ja-JP" altLang="en-US" b="1" dirty="0">
                  <a:solidFill>
                    <a:srgbClr val="FF0000"/>
                  </a:solidFill>
                </a:rPr>
                <a:t>必要です</a:t>
              </a:r>
              <a:r>
                <a:rPr kumimoji="1" lang="ja-JP" altLang="en-US" dirty="0"/>
                <a:t>（</a:t>
              </a:r>
              <a:r>
                <a:rPr kumimoji="1" lang="en-US" altLang="ja-JP" dirty="0"/>
                <a:t>※</a:t>
              </a:r>
              <a:r>
                <a:rPr kumimoji="1" lang="ja-JP" altLang="en-US" dirty="0"/>
                <a:t>法律により定められています）</a:t>
              </a:r>
            </a:p>
          </p:txBody>
        </p:sp>
      </p:grpSp>
      <p:grpSp>
        <p:nvGrpSpPr>
          <p:cNvPr id="12" name="グループ化 11">
            <a:extLst>
              <a:ext uri="{FF2B5EF4-FFF2-40B4-BE49-F238E27FC236}">
                <a16:creationId xmlns:a16="http://schemas.microsoft.com/office/drawing/2014/main" id="{CB2520C7-4B18-2013-3E08-65D2972FA938}"/>
              </a:ext>
            </a:extLst>
          </p:cNvPr>
          <p:cNvGrpSpPr/>
          <p:nvPr/>
        </p:nvGrpSpPr>
        <p:grpSpPr>
          <a:xfrm>
            <a:off x="45722" y="2998501"/>
            <a:ext cx="9814556" cy="546564"/>
            <a:chOff x="0" y="2998501"/>
            <a:chExt cx="9906000" cy="546564"/>
          </a:xfrm>
        </p:grpSpPr>
        <p:sp>
          <p:nvSpPr>
            <p:cNvPr id="24" name="角丸四角形 23"/>
            <p:cNvSpPr/>
            <p:nvPr/>
          </p:nvSpPr>
          <p:spPr>
            <a:xfrm>
              <a:off x="0" y="2998501"/>
              <a:ext cx="9906000" cy="546564"/>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0" y="3089332"/>
              <a:ext cx="7162538" cy="369332"/>
            </a:xfrm>
            <a:prstGeom prst="rect">
              <a:avLst/>
            </a:prstGeom>
            <a:noFill/>
          </p:spPr>
          <p:txBody>
            <a:bodyPr wrap="none" rtlCol="0">
              <a:spAutoFit/>
            </a:bodyPr>
            <a:lstStyle/>
            <a:p>
              <a:r>
                <a:rPr kumimoji="1" lang="en-US" altLang="ja-JP" dirty="0"/>
                <a:t>Q.</a:t>
              </a:r>
              <a:r>
                <a:rPr kumimoji="1" lang="ja-JP" altLang="en-US" dirty="0"/>
                <a:t>　</a:t>
              </a:r>
              <a:r>
                <a:rPr lang="ja-JP" altLang="en-US" dirty="0"/>
                <a:t>診断書はどこで書いてもらえばいいの？指定機関や専門はあるの？</a:t>
              </a:r>
            </a:p>
          </p:txBody>
        </p:sp>
      </p:grpSp>
      <p:grpSp>
        <p:nvGrpSpPr>
          <p:cNvPr id="17" name="グループ化 16">
            <a:extLst>
              <a:ext uri="{FF2B5EF4-FFF2-40B4-BE49-F238E27FC236}">
                <a16:creationId xmlns:a16="http://schemas.microsoft.com/office/drawing/2014/main" id="{5E24FF93-C87F-BB79-0382-0FD1D00A3174}"/>
              </a:ext>
            </a:extLst>
          </p:cNvPr>
          <p:cNvGrpSpPr/>
          <p:nvPr/>
        </p:nvGrpSpPr>
        <p:grpSpPr>
          <a:xfrm>
            <a:off x="247648" y="3618843"/>
            <a:ext cx="9612629" cy="757184"/>
            <a:chOff x="247648" y="3618843"/>
            <a:chExt cx="9612629" cy="757184"/>
          </a:xfrm>
        </p:grpSpPr>
        <p:sp>
          <p:nvSpPr>
            <p:cNvPr id="20" name="角丸四角形 19"/>
            <p:cNvSpPr/>
            <p:nvPr/>
          </p:nvSpPr>
          <p:spPr>
            <a:xfrm>
              <a:off x="247648" y="3618843"/>
              <a:ext cx="9612629" cy="757184"/>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364065" y="3679215"/>
              <a:ext cx="9033935" cy="646331"/>
            </a:xfrm>
            <a:prstGeom prst="rect">
              <a:avLst/>
            </a:prstGeom>
            <a:noFill/>
          </p:spPr>
          <p:txBody>
            <a:bodyPr wrap="square" rtlCol="0">
              <a:spAutoFit/>
            </a:bodyPr>
            <a:lstStyle/>
            <a:p>
              <a:pPr marL="177800" indent="-177800"/>
              <a:r>
                <a:rPr lang="ja-JP" altLang="en-US" dirty="0"/>
                <a:t>Ａ</a:t>
              </a:r>
              <a:r>
                <a:rPr kumimoji="1" lang="en-US" altLang="ja-JP" dirty="0"/>
                <a:t>.</a:t>
              </a:r>
              <a:r>
                <a:rPr kumimoji="1" lang="ja-JP" altLang="en-US" dirty="0"/>
                <a:t>指定の病院や専門はありません。かかりつけの病院等に相談してください。</a:t>
              </a:r>
              <a:endParaRPr kumimoji="1" lang="en-US" altLang="ja-JP" dirty="0"/>
            </a:p>
            <a:p>
              <a:pPr marL="177800" indent="-177800"/>
              <a:r>
                <a:rPr lang="ja-JP" altLang="en-US" dirty="0"/>
                <a:t>　 また、広島県で病院の紹介をすることはできませんのでご了承ください。</a:t>
              </a:r>
              <a:endParaRPr kumimoji="1" lang="ja-JP" altLang="en-US" dirty="0"/>
            </a:p>
          </p:txBody>
        </p:sp>
      </p:grpSp>
      <p:grpSp>
        <p:nvGrpSpPr>
          <p:cNvPr id="19" name="グループ化 18">
            <a:extLst>
              <a:ext uri="{FF2B5EF4-FFF2-40B4-BE49-F238E27FC236}">
                <a16:creationId xmlns:a16="http://schemas.microsoft.com/office/drawing/2014/main" id="{EF4A59ED-1DF4-917A-6510-C064D95F4FCF}"/>
              </a:ext>
            </a:extLst>
          </p:cNvPr>
          <p:cNvGrpSpPr/>
          <p:nvPr/>
        </p:nvGrpSpPr>
        <p:grpSpPr>
          <a:xfrm>
            <a:off x="45721" y="4477380"/>
            <a:ext cx="9814556" cy="510189"/>
            <a:chOff x="0" y="4477380"/>
            <a:chExt cx="9906000" cy="510189"/>
          </a:xfrm>
        </p:grpSpPr>
        <p:sp>
          <p:nvSpPr>
            <p:cNvPr id="23" name="角丸四角形 22"/>
            <p:cNvSpPr/>
            <p:nvPr/>
          </p:nvSpPr>
          <p:spPr>
            <a:xfrm>
              <a:off x="0" y="4477380"/>
              <a:ext cx="9906000" cy="510189"/>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0" y="4552459"/>
              <a:ext cx="3507692" cy="369332"/>
            </a:xfrm>
            <a:prstGeom prst="rect">
              <a:avLst/>
            </a:prstGeom>
            <a:noFill/>
          </p:spPr>
          <p:txBody>
            <a:bodyPr wrap="none" rtlCol="0">
              <a:spAutoFit/>
            </a:bodyPr>
            <a:lstStyle/>
            <a:p>
              <a:r>
                <a:rPr kumimoji="1" lang="en-US" altLang="ja-JP" dirty="0"/>
                <a:t>Q.</a:t>
              </a:r>
              <a:r>
                <a:rPr kumimoji="1" lang="ja-JP" altLang="en-US" dirty="0"/>
                <a:t>　</a:t>
              </a:r>
              <a:r>
                <a:rPr lang="ja-JP" altLang="en-US" dirty="0"/>
                <a:t>診断書の有効期間はあるの？</a:t>
              </a:r>
            </a:p>
          </p:txBody>
        </p:sp>
      </p:grpSp>
      <p:grpSp>
        <p:nvGrpSpPr>
          <p:cNvPr id="31" name="グループ化 30">
            <a:extLst>
              <a:ext uri="{FF2B5EF4-FFF2-40B4-BE49-F238E27FC236}">
                <a16:creationId xmlns:a16="http://schemas.microsoft.com/office/drawing/2014/main" id="{EB6684BC-36A2-FDE7-2BF8-6BE6923C24C0}"/>
              </a:ext>
            </a:extLst>
          </p:cNvPr>
          <p:cNvGrpSpPr/>
          <p:nvPr/>
        </p:nvGrpSpPr>
        <p:grpSpPr>
          <a:xfrm>
            <a:off x="228600" y="5066536"/>
            <a:ext cx="9631677" cy="529017"/>
            <a:chOff x="228600" y="5066536"/>
            <a:chExt cx="9631677" cy="529017"/>
          </a:xfrm>
        </p:grpSpPr>
        <p:sp>
          <p:nvSpPr>
            <p:cNvPr id="22" name="角丸四角形 21"/>
            <p:cNvSpPr/>
            <p:nvPr/>
          </p:nvSpPr>
          <p:spPr>
            <a:xfrm>
              <a:off x="228600" y="5066536"/>
              <a:ext cx="9631677" cy="529017"/>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p:cNvSpPr txBox="1"/>
            <p:nvPr/>
          </p:nvSpPr>
          <p:spPr>
            <a:xfrm>
              <a:off x="364065" y="5146378"/>
              <a:ext cx="8017935" cy="369332"/>
            </a:xfrm>
            <a:prstGeom prst="rect">
              <a:avLst/>
            </a:prstGeom>
            <a:noFill/>
          </p:spPr>
          <p:txBody>
            <a:bodyPr wrap="square" rtlCol="0">
              <a:spAutoFit/>
            </a:bodyPr>
            <a:lstStyle/>
            <a:p>
              <a:pPr marL="177800" indent="-177800"/>
              <a:r>
                <a:rPr lang="ja-JP" altLang="en-US" dirty="0"/>
                <a:t>Ａ</a:t>
              </a:r>
              <a:r>
                <a:rPr kumimoji="1" lang="en-US" altLang="ja-JP" dirty="0"/>
                <a:t>.</a:t>
              </a:r>
              <a:r>
                <a:rPr kumimoji="1" lang="ja-JP" altLang="en-US" dirty="0"/>
                <a:t>　基本的に</a:t>
              </a:r>
              <a:r>
                <a:rPr kumimoji="1" lang="ja-JP" altLang="en-US" b="1" dirty="0">
                  <a:solidFill>
                    <a:srgbClr val="FF0000"/>
                  </a:solidFill>
                </a:rPr>
                <a:t>約３か月以内</a:t>
              </a:r>
              <a:r>
                <a:rPr kumimoji="1" lang="ja-JP" altLang="en-US" dirty="0"/>
                <a:t>に記載されたものとさせて頂いております。</a:t>
              </a:r>
              <a:endParaRPr kumimoji="1" lang="en-US" altLang="ja-JP" dirty="0"/>
            </a:p>
          </p:txBody>
        </p:sp>
      </p:grpSp>
      <p:sp>
        <p:nvSpPr>
          <p:cNvPr id="27" name="テキスト ボックス 26">
            <a:hlinkClick r:id="rId2" action="ppaction://hlinksldjump"/>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grpSp>
        <p:nvGrpSpPr>
          <p:cNvPr id="32" name="グループ化 31">
            <a:extLst>
              <a:ext uri="{FF2B5EF4-FFF2-40B4-BE49-F238E27FC236}">
                <a16:creationId xmlns:a16="http://schemas.microsoft.com/office/drawing/2014/main" id="{3D9A2905-23AF-CA9F-8B67-EB23A473F4B3}"/>
              </a:ext>
            </a:extLst>
          </p:cNvPr>
          <p:cNvGrpSpPr/>
          <p:nvPr/>
        </p:nvGrpSpPr>
        <p:grpSpPr>
          <a:xfrm>
            <a:off x="45721" y="5694684"/>
            <a:ext cx="9814556" cy="529017"/>
            <a:chOff x="-2" y="5694684"/>
            <a:chExt cx="9906000" cy="529017"/>
          </a:xfrm>
        </p:grpSpPr>
        <p:sp>
          <p:nvSpPr>
            <p:cNvPr id="28" name="角丸四角形 27"/>
            <p:cNvSpPr/>
            <p:nvPr/>
          </p:nvSpPr>
          <p:spPr>
            <a:xfrm>
              <a:off x="-2" y="5694684"/>
              <a:ext cx="9906000" cy="529017"/>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0" y="5781085"/>
              <a:ext cx="4035079" cy="369332"/>
            </a:xfrm>
            <a:prstGeom prst="rect">
              <a:avLst/>
            </a:prstGeom>
            <a:noFill/>
          </p:spPr>
          <p:txBody>
            <a:bodyPr wrap="none" rtlCol="0">
              <a:spAutoFit/>
            </a:bodyPr>
            <a:lstStyle/>
            <a:p>
              <a:r>
                <a:rPr kumimoji="1" lang="en-US" altLang="ja-JP" dirty="0"/>
                <a:t>Q.</a:t>
              </a:r>
              <a:r>
                <a:rPr kumimoji="1" lang="ja-JP" altLang="en-US" dirty="0"/>
                <a:t>　</a:t>
              </a:r>
              <a:r>
                <a:rPr lang="ja-JP" altLang="en-US" dirty="0"/>
                <a:t>診断書だけ後から提出しても良い？</a:t>
              </a:r>
            </a:p>
          </p:txBody>
        </p:sp>
      </p:grpSp>
      <p:grpSp>
        <p:nvGrpSpPr>
          <p:cNvPr id="33" name="グループ化 32">
            <a:extLst>
              <a:ext uri="{FF2B5EF4-FFF2-40B4-BE49-F238E27FC236}">
                <a16:creationId xmlns:a16="http://schemas.microsoft.com/office/drawing/2014/main" id="{DCBDA23F-3619-93C0-3476-E29774AA2238}"/>
              </a:ext>
            </a:extLst>
          </p:cNvPr>
          <p:cNvGrpSpPr/>
          <p:nvPr/>
        </p:nvGrpSpPr>
        <p:grpSpPr>
          <a:xfrm>
            <a:off x="228598" y="6302668"/>
            <a:ext cx="9631679" cy="529017"/>
            <a:chOff x="228598" y="6302668"/>
            <a:chExt cx="9631679" cy="529017"/>
          </a:xfrm>
        </p:grpSpPr>
        <p:sp>
          <p:nvSpPr>
            <p:cNvPr id="21" name="角丸四角形 20"/>
            <p:cNvSpPr/>
            <p:nvPr/>
          </p:nvSpPr>
          <p:spPr>
            <a:xfrm>
              <a:off x="228598" y="6302668"/>
              <a:ext cx="9631679" cy="529017"/>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364064" y="6382510"/>
              <a:ext cx="7520160" cy="369332"/>
            </a:xfrm>
            <a:prstGeom prst="rect">
              <a:avLst/>
            </a:prstGeom>
            <a:noFill/>
          </p:spPr>
          <p:txBody>
            <a:bodyPr wrap="square" rtlCol="0">
              <a:spAutoFit/>
            </a:bodyPr>
            <a:lstStyle/>
            <a:p>
              <a:pPr marL="177800" indent="-177800"/>
              <a:r>
                <a:rPr lang="ja-JP" altLang="en-US" dirty="0"/>
                <a:t>Ａ</a:t>
              </a:r>
              <a:r>
                <a:rPr kumimoji="1" lang="en-US" altLang="ja-JP" dirty="0"/>
                <a:t>.</a:t>
              </a:r>
              <a:r>
                <a:rPr kumimoji="1" lang="ja-JP" altLang="en-US" dirty="0"/>
                <a:t>　申請に必要な</a:t>
              </a:r>
              <a:r>
                <a:rPr lang="ja-JP" altLang="en-US" b="1" dirty="0">
                  <a:solidFill>
                    <a:srgbClr val="FF0000"/>
                  </a:solidFill>
                </a:rPr>
                <a:t>書類全て</a:t>
              </a:r>
              <a:r>
                <a:rPr lang="ja-JP" altLang="en-US" dirty="0"/>
                <a:t>が揃った時点で申請してください。</a:t>
              </a:r>
              <a:endParaRPr kumimoji="1" lang="en-US" altLang="ja-JP" dirty="0"/>
            </a:p>
          </p:txBody>
        </p:sp>
      </p:grpSp>
    </p:spTree>
    <p:extLst>
      <p:ext uri="{BB962C8B-B14F-4D97-AF65-F5344CB8AC3E}">
        <p14:creationId xmlns:p14="http://schemas.microsoft.com/office/powerpoint/2010/main" val="21946908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 name="グループ化 1">
            <a:extLst>
              <a:ext uri="{FF2B5EF4-FFF2-40B4-BE49-F238E27FC236}">
                <a16:creationId xmlns:a16="http://schemas.microsoft.com/office/drawing/2014/main" id="{E01E13D5-5047-7E69-FEF6-778C08BCCA55}"/>
              </a:ext>
            </a:extLst>
          </p:cNvPr>
          <p:cNvGrpSpPr/>
          <p:nvPr/>
        </p:nvGrpSpPr>
        <p:grpSpPr>
          <a:xfrm>
            <a:off x="41877" y="725525"/>
            <a:ext cx="9822246" cy="546743"/>
            <a:chOff x="0" y="4763827"/>
            <a:chExt cx="9906000" cy="546743"/>
          </a:xfrm>
        </p:grpSpPr>
        <p:sp>
          <p:nvSpPr>
            <p:cNvPr id="23" name="角丸四角形 22"/>
            <p:cNvSpPr/>
            <p:nvPr/>
          </p:nvSpPr>
          <p:spPr>
            <a:xfrm>
              <a:off x="0" y="4763827"/>
              <a:ext cx="9906000" cy="54674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0" y="4849440"/>
              <a:ext cx="5652509" cy="369332"/>
            </a:xfrm>
            <a:prstGeom prst="rect">
              <a:avLst/>
            </a:prstGeom>
            <a:noFill/>
          </p:spPr>
          <p:txBody>
            <a:bodyPr wrap="none" rtlCol="0">
              <a:spAutoFit/>
            </a:bodyPr>
            <a:lstStyle/>
            <a:p>
              <a:r>
                <a:rPr kumimoji="1" lang="en-US" altLang="ja-JP" dirty="0"/>
                <a:t>Q.</a:t>
              </a:r>
              <a:r>
                <a:rPr kumimoji="1" lang="ja-JP" altLang="en-US" dirty="0"/>
                <a:t>　</a:t>
              </a:r>
              <a:r>
                <a:rPr lang="ja-JP" altLang="en-US" dirty="0"/>
                <a:t>手数料の納付先はどこ？　コンビニでも納付できる？</a:t>
              </a:r>
            </a:p>
          </p:txBody>
        </p:sp>
      </p:grpSp>
      <p:grpSp>
        <p:nvGrpSpPr>
          <p:cNvPr id="3" name="グループ化 2">
            <a:extLst>
              <a:ext uri="{FF2B5EF4-FFF2-40B4-BE49-F238E27FC236}">
                <a16:creationId xmlns:a16="http://schemas.microsoft.com/office/drawing/2014/main" id="{0B8C48CE-7C52-C003-39D4-F65AA1602C05}"/>
              </a:ext>
            </a:extLst>
          </p:cNvPr>
          <p:cNvGrpSpPr/>
          <p:nvPr/>
        </p:nvGrpSpPr>
        <p:grpSpPr>
          <a:xfrm>
            <a:off x="98400" y="1395981"/>
            <a:ext cx="9765723" cy="1423419"/>
            <a:chOff x="237846" y="5463109"/>
            <a:chExt cx="9765723" cy="1634841"/>
          </a:xfrm>
          <a:solidFill>
            <a:schemeClr val="accent2">
              <a:lumMod val="20000"/>
              <a:lumOff val="80000"/>
            </a:schemeClr>
          </a:solidFill>
        </p:grpSpPr>
        <p:sp>
          <p:nvSpPr>
            <p:cNvPr id="22" name="角丸四角形 21"/>
            <p:cNvSpPr/>
            <p:nvPr/>
          </p:nvSpPr>
          <p:spPr>
            <a:xfrm>
              <a:off x="237846" y="5463109"/>
              <a:ext cx="9660468" cy="1634841"/>
            </a:xfrm>
            <a:prstGeom prst="roundRect">
              <a:avLst/>
            </a:prstGeom>
            <a:grp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292256" y="5614668"/>
              <a:ext cx="9711313" cy="1200329"/>
            </a:xfrm>
            <a:prstGeom prst="rect">
              <a:avLst/>
            </a:prstGeom>
            <a:noFill/>
          </p:spPr>
          <p:txBody>
            <a:bodyPr wrap="none" rtlCol="0">
              <a:spAutoFit/>
            </a:bodyPr>
            <a:lstStyle/>
            <a:p>
              <a:r>
                <a:rPr lang="ja-JP" altLang="en-US" dirty="0"/>
                <a:t>Ａ</a:t>
              </a:r>
              <a:r>
                <a:rPr kumimoji="1" lang="en-US" altLang="ja-JP" dirty="0"/>
                <a:t>.</a:t>
              </a:r>
              <a:r>
                <a:rPr kumimoji="1" lang="ja-JP" altLang="en-US" dirty="0"/>
                <a:t>紙申請の場合は、</a:t>
              </a:r>
              <a:r>
                <a:rPr lang="ja-JP" altLang="en-US" u="sng" dirty="0">
                  <a:solidFill>
                    <a:srgbClr val="FF0000"/>
                  </a:solidFill>
                </a:rPr>
                <a:t>県内の各銀行、信用金庫等</a:t>
              </a:r>
              <a:r>
                <a:rPr lang="ja-JP" altLang="en-US" dirty="0"/>
                <a:t>で支払い可能です。コンビニでは納付できません。</a:t>
              </a:r>
              <a:endParaRPr lang="en-US" altLang="ja-JP" dirty="0"/>
            </a:p>
            <a:p>
              <a:r>
                <a:rPr kumimoji="1" lang="ja-JP" altLang="en-US" dirty="0"/>
                <a:t>　納付書の裏側に支払い可能な金融機関一覧が記載されております。</a:t>
              </a:r>
              <a:endParaRPr kumimoji="1" lang="en-US" altLang="ja-JP" dirty="0"/>
            </a:p>
            <a:p>
              <a:r>
                <a:rPr lang="ja-JP" altLang="en-US" dirty="0"/>
                <a:t>　電子申請の場合は、申込が受付された後、メールにて支払いの案内をさせていただきます。</a:t>
              </a:r>
              <a:endParaRPr lang="en-US" altLang="ja-JP" dirty="0"/>
            </a:p>
            <a:p>
              <a:r>
                <a:rPr kumimoji="1" lang="ja-JP" altLang="en-US" dirty="0"/>
                <a:t>　</a:t>
              </a:r>
              <a:r>
                <a:rPr kumimoji="1" lang="en-US" altLang="ja-JP" dirty="0"/>
                <a:t>QR</a:t>
              </a:r>
              <a:r>
                <a:rPr kumimoji="1" lang="ja-JP" altLang="en-US" dirty="0"/>
                <a:t>決済やクレジットカード等がご利用いただけます。</a:t>
              </a:r>
            </a:p>
          </p:txBody>
        </p:sp>
      </p:grpSp>
      <p:sp>
        <p:nvSpPr>
          <p:cNvPr id="29" name="テキスト ボックス 28">
            <a:hlinkClick r:id="rId2" action="ppaction://hlinksldjump"/>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grpSp>
        <p:nvGrpSpPr>
          <p:cNvPr id="10" name="グループ化 9">
            <a:extLst>
              <a:ext uri="{FF2B5EF4-FFF2-40B4-BE49-F238E27FC236}">
                <a16:creationId xmlns:a16="http://schemas.microsoft.com/office/drawing/2014/main" id="{3080E983-1FF6-3F02-52A9-D881146626F0}"/>
              </a:ext>
            </a:extLst>
          </p:cNvPr>
          <p:cNvGrpSpPr/>
          <p:nvPr/>
        </p:nvGrpSpPr>
        <p:grpSpPr>
          <a:xfrm>
            <a:off x="94982" y="3932304"/>
            <a:ext cx="9716035" cy="868296"/>
            <a:chOff x="245532" y="1238942"/>
            <a:chExt cx="9716035" cy="868296"/>
          </a:xfrm>
        </p:grpSpPr>
        <p:sp>
          <p:nvSpPr>
            <p:cNvPr id="11" name="角丸四角形 29">
              <a:extLst>
                <a:ext uri="{FF2B5EF4-FFF2-40B4-BE49-F238E27FC236}">
                  <a16:creationId xmlns:a16="http://schemas.microsoft.com/office/drawing/2014/main" id="{0E64BDED-C7A1-08AA-1C99-B09DB2981546}"/>
                </a:ext>
              </a:extLst>
            </p:cNvPr>
            <p:cNvSpPr/>
            <p:nvPr/>
          </p:nvSpPr>
          <p:spPr>
            <a:xfrm>
              <a:off x="245532" y="1238942"/>
              <a:ext cx="9660468" cy="868296"/>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48A1E72F-E1DE-CB84-D5A9-15CA329A6AFE}"/>
                </a:ext>
              </a:extLst>
            </p:cNvPr>
            <p:cNvSpPr txBox="1"/>
            <p:nvPr/>
          </p:nvSpPr>
          <p:spPr>
            <a:xfrm>
              <a:off x="364068" y="1351065"/>
              <a:ext cx="9597499" cy="646331"/>
            </a:xfrm>
            <a:prstGeom prst="rect">
              <a:avLst/>
            </a:prstGeom>
            <a:noFill/>
          </p:spPr>
          <p:txBody>
            <a:bodyPr wrap="square" rtlCol="0">
              <a:spAutoFit/>
            </a:bodyPr>
            <a:lstStyle/>
            <a:p>
              <a:r>
                <a:rPr lang="ja-JP" altLang="en-US" dirty="0"/>
                <a:t>Ａ</a:t>
              </a:r>
              <a:r>
                <a:rPr kumimoji="1" lang="en-US" altLang="ja-JP" dirty="0"/>
                <a:t>.</a:t>
              </a:r>
              <a:r>
                <a:rPr kumimoji="1" lang="ja-JP" altLang="en-US" dirty="0"/>
                <a:t>各農林水産事務所</a:t>
              </a:r>
              <a:r>
                <a:rPr lang="ja-JP" altLang="en-US" dirty="0"/>
                <a:t>の窓口で支払うためのものですので、更新会場を所管する農林水産事務所</a:t>
              </a:r>
              <a:endParaRPr lang="en-US" altLang="ja-JP" dirty="0"/>
            </a:p>
            <a:p>
              <a:r>
                <a:rPr lang="ja-JP" altLang="en-US" dirty="0"/>
                <a:t>への持ち込みが必要となります。</a:t>
              </a:r>
              <a:endParaRPr kumimoji="1" lang="en-US" altLang="ja-JP" dirty="0"/>
            </a:p>
          </p:txBody>
        </p:sp>
      </p:grpSp>
      <p:grpSp>
        <p:nvGrpSpPr>
          <p:cNvPr id="13" name="グループ化 12">
            <a:extLst>
              <a:ext uri="{FF2B5EF4-FFF2-40B4-BE49-F238E27FC236}">
                <a16:creationId xmlns:a16="http://schemas.microsoft.com/office/drawing/2014/main" id="{2B0FE870-B9A9-BBB5-0956-0CD540918BD3}"/>
              </a:ext>
            </a:extLst>
          </p:cNvPr>
          <p:cNvGrpSpPr/>
          <p:nvPr/>
        </p:nvGrpSpPr>
        <p:grpSpPr>
          <a:xfrm>
            <a:off x="41877" y="3245203"/>
            <a:ext cx="9822246" cy="546743"/>
            <a:chOff x="0" y="4763827"/>
            <a:chExt cx="9906000" cy="546743"/>
          </a:xfrm>
        </p:grpSpPr>
        <p:sp>
          <p:nvSpPr>
            <p:cNvPr id="14" name="角丸四角形 22">
              <a:extLst>
                <a:ext uri="{FF2B5EF4-FFF2-40B4-BE49-F238E27FC236}">
                  <a16:creationId xmlns:a16="http://schemas.microsoft.com/office/drawing/2014/main" id="{E342A07F-5322-1108-B320-BBD36AABA478}"/>
                </a:ext>
              </a:extLst>
            </p:cNvPr>
            <p:cNvSpPr/>
            <p:nvPr/>
          </p:nvSpPr>
          <p:spPr>
            <a:xfrm>
              <a:off x="0" y="4763827"/>
              <a:ext cx="9906000" cy="54674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BCAD2FC9-4ED1-CEBA-4781-0C2CFC10D0F0}"/>
                </a:ext>
              </a:extLst>
            </p:cNvPr>
            <p:cNvSpPr txBox="1"/>
            <p:nvPr/>
          </p:nvSpPr>
          <p:spPr>
            <a:xfrm>
              <a:off x="0" y="4849440"/>
              <a:ext cx="7053862" cy="369332"/>
            </a:xfrm>
            <a:prstGeom prst="rect">
              <a:avLst/>
            </a:prstGeom>
            <a:noFill/>
          </p:spPr>
          <p:txBody>
            <a:bodyPr wrap="none" rtlCol="0">
              <a:spAutoFit/>
            </a:bodyPr>
            <a:lstStyle/>
            <a:p>
              <a:r>
                <a:rPr kumimoji="1" lang="en-US" altLang="ja-JP" dirty="0"/>
                <a:t>Q.</a:t>
              </a:r>
              <a:r>
                <a:rPr kumimoji="1" lang="ja-JP" altLang="en-US" dirty="0"/>
                <a:t>　</a:t>
              </a:r>
              <a:r>
                <a:rPr lang="ja-JP" altLang="en-US" dirty="0"/>
                <a:t>申請書の裏側にバーコードがあるけど、これで支払いできないの？</a:t>
              </a:r>
            </a:p>
          </p:txBody>
        </p:sp>
      </p:grpSp>
      <p:sp>
        <p:nvSpPr>
          <p:cNvPr id="21" name="テキスト ボックス 20">
            <a:extLst>
              <a:ext uri="{FF2B5EF4-FFF2-40B4-BE49-F238E27FC236}">
                <a16:creationId xmlns:a16="http://schemas.microsoft.com/office/drawing/2014/main" id="{B84AE1BC-75FC-4936-AD44-918F6BC73E8D}"/>
              </a:ext>
            </a:extLst>
          </p:cNvPr>
          <p:cNvSpPr txBox="1"/>
          <p:nvPr/>
        </p:nvSpPr>
        <p:spPr>
          <a:xfrm>
            <a:off x="0" y="49207"/>
            <a:ext cx="4624984"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よくある質問：更新手数料関係</a:t>
            </a:r>
          </a:p>
        </p:txBody>
      </p:sp>
    </p:spTree>
    <p:extLst>
      <p:ext uri="{BB962C8B-B14F-4D97-AF65-F5344CB8AC3E}">
        <p14:creationId xmlns:p14="http://schemas.microsoft.com/office/powerpoint/2010/main" val="1728744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3" name="グループ化 52">
            <a:extLst>
              <a:ext uri="{FF2B5EF4-FFF2-40B4-BE49-F238E27FC236}">
                <a16:creationId xmlns:a16="http://schemas.microsoft.com/office/drawing/2014/main" id="{5F22C6FB-6161-674B-DF49-2B9435149DAD}"/>
              </a:ext>
            </a:extLst>
          </p:cNvPr>
          <p:cNvGrpSpPr/>
          <p:nvPr/>
        </p:nvGrpSpPr>
        <p:grpSpPr>
          <a:xfrm>
            <a:off x="75646" y="4198915"/>
            <a:ext cx="9738914" cy="559528"/>
            <a:chOff x="1" y="5088219"/>
            <a:chExt cx="9906000" cy="559528"/>
          </a:xfrm>
        </p:grpSpPr>
        <p:sp>
          <p:nvSpPr>
            <p:cNvPr id="28" name="角丸四角形 27"/>
            <p:cNvSpPr/>
            <p:nvPr/>
          </p:nvSpPr>
          <p:spPr>
            <a:xfrm>
              <a:off x="1" y="5088219"/>
              <a:ext cx="9906000" cy="559528"/>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5646" y="5183317"/>
              <a:ext cx="4674984" cy="369332"/>
            </a:xfrm>
            <a:prstGeom prst="rect">
              <a:avLst/>
            </a:prstGeom>
            <a:noFill/>
          </p:spPr>
          <p:txBody>
            <a:bodyPr wrap="none" rtlCol="0">
              <a:spAutoFit/>
            </a:bodyPr>
            <a:lstStyle/>
            <a:p>
              <a:r>
                <a:rPr kumimoji="1" lang="en-US" altLang="ja-JP" dirty="0"/>
                <a:t>Q.</a:t>
              </a:r>
              <a:r>
                <a:rPr lang="ja-JP" altLang="en-US" dirty="0"/>
                <a:t>手数料を補助する助成金制度ってあるの？</a:t>
              </a:r>
            </a:p>
          </p:txBody>
        </p:sp>
      </p:grpSp>
      <p:grpSp>
        <p:nvGrpSpPr>
          <p:cNvPr id="54" name="グループ化 53">
            <a:extLst>
              <a:ext uri="{FF2B5EF4-FFF2-40B4-BE49-F238E27FC236}">
                <a16:creationId xmlns:a16="http://schemas.microsoft.com/office/drawing/2014/main" id="{577E4CD2-49A9-075C-4A51-64F5D5563333}"/>
              </a:ext>
            </a:extLst>
          </p:cNvPr>
          <p:cNvGrpSpPr/>
          <p:nvPr/>
        </p:nvGrpSpPr>
        <p:grpSpPr>
          <a:xfrm>
            <a:off x="245533" y="4968043"/>
            <a:ext cx="9569027" cy="1073635"/>
            <a:chOff x="245533" y="5730611"/>
            <a:chExt cx="9569027" cy="1073635"/>
          </a:xfrm>
        </p:grpSpPr>
        <p:sp>
          <p:nvSpPr>
            <p:cNvPr id="16" name="角丸四角形 15"/>
            <p:cNvSpPr/>
            <p:nvPr/>
          </p:nvSpPr>
          <p:spPr>
            <a:xfrm>
              <a:off x="245533" y="5730611"/>
              <a:ext cx="9569027" cy="1073635"/>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364068" y="5816144"/>
              <a:ext cx="9186332" cy="923330"/>
            </a:xfrm>
            <a:prstGeom prst="rect">
              <a:avLst/>
            </a:prstGeom>
            <a:noFill/>
          </p:spPr>
          <p:txBody>
            <a:bodyPr wrap="square" rtlCol="0">
              <a:spAutoFit/>
            </a:bodyPr>
            <a:lstStyle/>
            <a:p>
              <a:pPr marL="177800" indent="-177800"/>
              <a:r>
                <a:rPr lang="ja-JP" altLang="en-US" dirty="0"/>
                <a:t>Ａ</a:t>
              </a:r>
              <a:r>
                <a:rPr kumimoji="1" lang="en-US" altLang="ja-JP" dirty="0"/>
                <a:t>.</a:t>
              </a:r>
              <a:r>
                <a:rPr lang="ja-JP" altLang="en-US" dirty="0"/>
                <a:t> 広島県では狩猟免許更新の手数料の助成は行っていません。</a:t>
              </a:r>
              <a:endParaRPr lang="en-US" altLang="ja-JP" dirty="0"/>
            </a:p>
            <a:p>
              <a:pPr marL="177800" indent="-177800"/>
              <a:r>
                <a:rPr lang="ja-JP" altLang="en-US" dirty="0"/>
                <a:t>　 県内の市町では、独自に補助を行っている場合もあるため、各市町の鳥獣担当部署に</a:t>
              </a:r>
              <a:endParaRPr lang="en-US" altLang="ja-JP" dirty="0"/>
            </a:p>
            <a:p>
              <a:pPr marL="177800" indent="-177800"/>
              <a:r>
                <a:rPr lang="ja-JP" altLang="en-US" dirty="0"/>
                <a:t>　 お問い合わせください。</a:t>
              </a:r>
            </a:p>
          </p:txBody>
        </p:sp>
      </p:grpSp>
      <p:sp>
        <p:nvSpPr>
          <p:cNvPr id="29" name="テキスト ボックス 28">
            <a:hlinkClick r:id="rId2" action="ppaction://hlinksldjump"/>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grpSp>
        <p:nvGrpSpPr>
          <p:cNvPr id="11" name="グループ化 10">
            <a:extLst>
              <a:ext uri="{FF2B5EF4-FFF2-40B4-BE49-F238E27FC236}">
                <a16:creationId xmlns:a16="http://schemas.microsoft.com/office/drawing/2014/main" id="{40105DEF-846D-E268-DEE4-FD337D565300}"/>
              </a:ext>
            </a:extLst>
          </p:cNvPr>
          <p:cNvGrpSpPr/>
          <p:nvPr/>
        </p:nvGrpSpPr>
        <p:grpSpPr>
          <a:xfrm>
            <a:off x="75646" y="650247"/>
            <a:ext cx="9738914" cy="516394"/>
            <a:chOff x="0" y="1905526"/>
            <a:chExt cx="9906000" cy="516394"/>
          </a:xfrm>
        </p:grpSpPr>
        <p:sp>
          <p:nvSpPr>
            <p:cNvPr id="14" name="角丸四角形 13"/>
            <p:cNvSpPr/>
            <p:nvPr/>
          </p:nvSpPr>
          <p:spPr>
            <a:xfrm>
              <a:off x="0" y="1905526"/>
              <a:ext cx="9906000" cy="516394"/>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75646" y="1986616"/>
              <a:ext cx="2448106" cy="369332"/>
            </a:xfrm>
            <a:prstGeom prst="rect">
              <a:avLst/>
            </a:prstGeom>
            <a:noFill/>
          </p:spPr>
          <p:txBody>
            <a:bodyPr wrap="none" rtlCol="0">
              <a:spAutoFit/>
            </a:bodyPr>
            <a:lstStyle/>
            <a:p>
              <a:r>
                <a:rPr kumimoji="1" lang="en-US" altLang="ja-JP" dirty="0"/>
                <a:t>Q.</a:t>
              </a:r>
              <a:r>
                <a:rPr kumimoji="1" lang="ja-JP" altLang="en-US" dirty="0"/>
                <a:t>払込証明書はどれ？</a:t>
              </a:r>
              <a:endParaRPr lang="ja-JP" altLang="en-US" dirty="0"/>
            </a:p>
          </p:txBody>
        </p:sp>
      </p:grpSp>
      <p:grpSp>
        <p:nvGrpSpPr>
          <p:cNvPr id="12" name="グループ化 11">
            <a:extLst>
              <a:ext uri="{FF2B5EF4-FFF2-40B4-BE49-F238E27FC236}">
                <a16:creationId xmlns:a16="http://schemas.microsoft.com/office/drawing/2014/main" id="{01F0D71B-6C27-93BD-0B8A-61984BC2D03F}"/>
              </a:ext>
            </a:extLst>
          </p:cNvPr>
          <p:cNvGrpSpPr/>
          <p:nvPr/>
        </p:nvGrpSpPr>
        <p:grpSpPr>
          <a:xfrm>
            <a:off x="180788" y="1293763"/>
            <a:ext cx="5842001" cy="2411043"/>
            <a:chOff x="245532" y="2491157"/>
            <a:chExt cx="5842001" cy="2471997"/>
          </a:xfrm>
        </p:grpSpPr>
        <p:sp>
          <p:nvSpPr>
            <p:cNvPr id="13" name="角丸四角形 12"/>
            <p:cNvSpPr/>
            <p:nvPr/>
          </p:nvSpPr>
          <p:spPr>
            <a:xfrm>
              <a:off x="245532" y="2491157"/>
              <a:ext cx="5842001" cy="2471997"/>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445582" y="2789738"/>
              <a:ext cx="5287840" cy="1754326"/>
            </a:xfrm>
            <a:prstGeom prst="rect">
              <a:avLst/>
            </a:prstGeom>
            <a:noFill/>
          </p:spPr>
          <p:txBody>
            <a:bodyPr wrap="square" rtlCol="0">
              <a:spAutoFit/>
            </a:bodyPr>
            <a:lstStyle/>
            <a:p>
              <a:r>
                <a:rPr lang="ja-JP" altLang="en-US" dirty="0"/>
                <a:t>Ａ</a:t>
              </a:r>
              <a:r>
                <a:rPr kumimoji="1" lang="en-US" altLang="ja-JP" dirty="0"/>
                <a:t>.</a:t>
              </a:r>
              <a:r>
                <a:rPr kumimoji="1" lang="ja-JP" altLang="en-US" dirty="0"/>
                <a:t>　手数料納付書の右端となります。</a:t>
              </a:r>
              <a:endParaRPr kumimoji="1" lang="en-US" altLang="ja-JP" dirty="0"/>
            </a:p>
            <a:p>
              <a:pPr marL="269875" indent="-269875"/>
              <a:r>
                <a:rPr lang="ja-JP" altLang="en-US" dirty="0"/>
                <a:t>　　銀行窓口で支払うと右半分が返却されますので、左側を受験者控えとして、右側を払込証明書として使用します。</a:t>
              </a:r>
              <a:endParaRPr lang="en-US" altLang="ja-JP" dirty="0"/>
            </a:p>
            <a:p>
              <a:pPr marL="269875" indent="-269875"/>
              <a:r>
                <a:rPr kumimoji="1" lang="ja-JP" altLang="en-US" dirty="0"/>
                <a:t>　　</a:t>
              </a:r>
              <a:r>
                <a:rPr kumimoji="1" lang="en-US" altLang="ja-JP" dirty="0"/>
                <a:t>※</a:t>
              </a:r>
              <a:r>
                <a:rPr kumimoji="1" lang="ja-JP" altLang="en-US" dirty="0"/>
                <a:t>受験者控えについては、紛失しないよう注意してください。</a:t>
              </a:r>
              <a:endParaRPr kumimoji="1" lang="en-US" altLang="ja-JP" dirty="0"/>
            </a:p>
          </p:txBody>
        </p:sp>
      </p:grpSp>
      <p:grpSp>
        <p:nvGrpSpPr>
          <p:cNvPr id="52" name="グループ化 51">
            <a:extLst>
              <a:ext uri="{FF2B5EF4-FFF2-40B4-BE49-F238E27FC236}">
                <a16:creationId xmlns:a16="http://schemas.microsoft.com/office/drawing/2014/main" id="{1035AD28-CB96-400A-ADD3-0B9876FFF04F}"/>
              </a:ext>
            </a:extLst>
          </p:cNvPr>
          <p:cNvGrpSpPr/>
          <p:nvPr/>
        </p:nvGrpSpPr>
        <p:grpSpPr>
          <a:xfrm>
            <a:off x="6177041" y="1321279"/>
            <a:ext cx="3637519" cy="2581672"/>
            <a:chOff x="6177041" y="2452997"/>
            <a:chExt cx="3637519" cy="2581672"/>
          </a:xfrm>
        </p:grpSpPr>
        <p:grpSp>
          <p:nvGrpSpPr>
            <p:cNvPr id="51" name="グループ化 50">
              <a:extLst>
                <a:ext uri="{FF2B5EF4-FFF2-40B4-BE49-F238E27FC236}">
                  <a16:creationId xmlns:a16="http://schemas.microsoft.com/office/drawing/2014/main" id="{18C2F461-819D-E15A-991F-A288176C38FA}"/>
                </a:ext>
              </a:extLst>
            </p:cNvPr>
            <p:cNvGrpSpPr/>
            <p:nvPr/>
          </p:nvGrpSpPr>
          <p:grpSpPr>
            <a:xfrm>
              <a:off x="6177041" y="2452997"/>
              <a:ext cx="3637519" cy="2572690"/>
              <a:chOff x="6177041" y="2452997"/>
              <a:chExt cx="3637519" cy="2572690"/>
            </a:xfrm>
          </p:grpSpPr>
          <p:grpSp>
            <p:nvGrpSpPr>
              <p:cNvPr id="5" name="グループ化 4"/>
              <p:cNvGrpSpPr/>
              <p:nvPr/>
            </p:nvGrpSpPr>
            <p:grpSpPr>
              <a:xfrm>
                <a:off x="6177041" y="2452997"/>
                <a:ext cx="3637519" cy="2572690"/>
                <a:chOff x="6177041" y="2319647"/>
                <a:chExt cx="3637519" cy="2572690"/>
              </a:xfrm>
            </p:grpSpPr>
            <p:pic>
              <p:nvPicPr>
                <p:cNvPr id="2" name="図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7041" y="2319647"/>
                  <a:ext cx="3637519" cy="2572690"/>
                </a:xfrm>
                <a:prstGeom prst="rect">
                  <a:avLst/>
                </a:prstGeom>
              </p:spPr>
            </p:pic>
            <p:sp>
              <p:nvSpPr>
                <p:cNvPr id="3" name="正方形/長方形 2"/>
                <p:cNvSpPr/>
                <p:nvPr/>
              </p:nvSpPr>
              <p:spPr>
                <a:xfrm>
                  <a:off x="6942528" y="3056711"/>
                  <a:ext cx="996287" cy="1779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6927261" y="3888663"/>
                  <a:ext cx="116081"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7099395" y="3886475"/>
                  <a:ext cx="116081"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7274818" y="3890859"/>
                  <a:ext cx="116081"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7456819" y="3885378"/>
                  <a:ext cx="116081"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7620077" y="3889768"/>
                  <a:ext cx="331191"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正方形/長方形 25"/>
                <p:cNvSpPr/>
                <p:nvPr/>
              </p:nvSpPr>
              <p:spPr>
                <a:xfrm>
                  <a:off x="8479833" y="3807388"/>
                  <a:ext cx="440815"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p:cNvSpPr/>
                <p:nvPr/>
              </p:nvSpPr>
              <p:spPr>
                <a:xfrm>
                  <a:off x="8485387" y="3868091"/>
                  <a:ext cx="440815"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8525954" y="3947385"/>
                  <a:ext cx="440815" cy="480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正方形/長方形 34"/>
                <p:cNvSpPr/>
                <p:nvPr/>
              </p:nvSpPr>
              <p:spPr>
                <a:xfrm>
                  <a:off x="6475300" y="2395458"/>
                  <a:ext cx="79285" cy="813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正方形/長方形 35"/>
                <p:cNvSpPr/>
                <p:nvPr/>
              </p:nvSpPr>
              <p:spPr>
                <a:xfrm>
                  <a:off x="6341856" y="4021327"/>
                  <a:ext cx="72077"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6434372" y="4021327"/>
                  <a:ext cx="105529"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6554585" y="4021326"/>
                  <a:ext cx="105529"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6672737" y="4019695"/>
                  <a:ext cx="105529"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p:cNvSpPr/>
                <p:nvPr/>
              </p:nvSpPr>
              <p:spPr>
                <a:xfrm>
                  <a:off x="6383256" y="4119702"/>
                  <a:ext cx="364310" cy="480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6372430" y="4217427"/>
                  <a:ext cx="364310" cy="594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p:cNvSpPr/>
                <p:nvPr/>
              </p:nvSpPr>
              <p:spPr>
                <a:xfrm>
                  <a:off x="7109262" y="3966692"/>
                  <a:ext cx="364310" cy="82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7076361" y="4137509"/>
                  <a:ext cx="862454" cy="82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p:cNvSpPr/>
                <p:nvPr/>
              </p:nvSpPr>
              <p:spPr>
                <a:xfrm>
                  <a:off x="8185920" y="4157327"/>
                  <a:ext cx="862454" cy="82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正方形/長方形 44"/>
                <p:cNvSpPr/>
                <p:nvPr/>
              </p:nvSpPr>
              <p:spPr>
                <a:xfrm>
                  <a:off x="9252869" y="3724298"/>
                  <a:ext cx="440815" cy="415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9252869" y="3824061"/>
                  <a:ext cx="440815" cy="415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正方形/長方形 46"/>
                <p:cNvSpPr/>
                <p:nvPr/>
              </p:nvSpPr>
              <p:spPr>
                <a:xfrm>
                  <a:off x="9244589" y="3924383"/>
                  <a:ext cx="440815" cy="377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正方形/長方形 47"/>
                <p:cNvSpPr/>
                <p:nvPr/>
              </p:nvSpPr>
              <p:spPr>
                <a:xfrm>
                  <a:off x="9231214" y="4094956"/>
                  <a:ext cx="484897" cy="14349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8" name="テキスト ボックス 7"/>
              <p:cNvSpPr txBox="1"/>
              <p:nvPr/>
            </p:nvSpPr>
            <p:spPr>
              <a:xfrm>
                <a:off x="8305770" y="3232904"/>
                <a:ext cx="461665" cy="1236877"/>
              </a:xfrm>
              <a:prstGeom prst="rect">
                <a:avLst/>
              </a:prstGeom>
              <a:solidFill>
                <a:srgbClr val="FFFFFF">
                  <a:alpha val="60000"/>
                </a:srgbClr>
              </a:solidFill>
            </p:spPr>
            <p:txBody>
              <a:bodyPr vert="eaVert" wrap="none" rtlCol="0">
                <a:spAutoFit/>
              </a:bodyPr>
              <a:lstStyle/>
              <a:p>
                <a:r>
                  <a:rPr kumimoji="1" lang="ja-JP" altLang="en-US" dirty="0"/>
                  <a:t>受験者控え</a:t>
                </a:r>
              </a:p>
            </p:txBody>
          </p:sp>
          <p:sp>
            <p:nvSpPr>
              <p:cNvPr id="50" name="テキスト ボックス 49"/>
              <p:cNvSpPr txBox="1"/>
              <p:nvPr/>
            </p:nvSpPr>
            <p:spPr>
              <a:xfrm>
                <a:off x="9268558" y="3232904"/>
                <a:ext cx="461665" cy="1246495"/>
              </a:xfrm>
              <a:prstGeom prst="rect">
                <a:avLst/>
              </a:prstGeom>
              <a:solidFill>
                <a:srgbClr val="FFFFFF">
                  <a:alpha val="60000"/>
                </a:srgbClr>
              </a:solidFill>
            </p:spPr>
            <p:txBody>
              <a:bodyPr vert="eaVert" wrap="none" rtlCol="0">
                <a:spAutoFit/>
              </a:bodyPr>
              <a:lstStyle/>
              <a:p>
                <a:r>
                  <a:rPr lang="ja-JP" altLang="en-US" dirty="0"/>
                  <a:t>払込証明書</a:t>
                </a:r>
                <a:endParaRPr kumimoji="1" lang="ja-JP" altLang="en-US" dirty="0"/>
              </a:p>
            </p:txBody>
          </p:sp>
        </p:grpSp>
        <p:sp>
          <p:nvSpPr>
            <p:cNvPr id="6" name="角丸四角形 5"/>
            <p:cNvSpPr/>
            <p:nvPr/>
          </p:nvSpPr>
          <p:spPr>
            <a:xfrm>
              <a:off x="9135291" y="2780756"/>
              <a:ext cx="679269" cy="2244931"/>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9" name="角丸四角形 48"/>
            <p:cNvSpPr/>
            <p:nvPr/>
          </p:nvSpPr>
          <p:spPr>
            <a:xfrm>
              <a:off x="8016519" y="2789738"/>
              <a:ext cx="1050714" cy="2244931"/>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0" name="テキスト ボックス 9">
            <a:extLst>
              <a:ext uri="{FF2B5EF4-FFF2-40B4-BE49-F238E27FC236}">
                <a16:creationId xmlns:a16="http://schemas.microsoft.com/office/drawing/2014/main" id="{4732198D-80DC-086C-B6C0-C1439347D90C}"/>
              </a:ext>
            </a:extLst>
          </p:cNvPr>
          <p:cNvSpPr txBox="1"/>
          <p:nvPr/>
        </p:nvSpPr>
        <p:spPr>
          <a:xfrm>
            <a:off x="0" y="49207"/>
            <a:ext cx="4624984"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よくある質問：更新手数料関係</a:t>
            </a:r>
          </a:p>
        </p:txBody>
      </p:sp>
    </p:spTree>
    <p:extLst>
      <p:ext uri="{BB962C8B-B14F-4D97-AF65-F5344CB8AC3E}">
        <p14:creationId xmlns:p14="http://schemas.microsoft.com/office/powerpoint/2010/main" val="28052794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正方形/長方形 14"/>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4">
            <a:extLst>
              <a:ext uri="{FF2B5EF4-FFF2-40B4-BE49-F238E27FC236}">
                <a16:creationId xmlns:a16="http://schemas.microsoft.com/office/drawing/2014/main" id="{B271D49F-161A-5BFD-2D2B-4996106953C8}"/>
              </a:ext>
            </a:extLst>
          </p:cNvPr>
          <p:cNvGrpSpPr/>
          <p:nvPr/>
        </p:nvGrpSpPr>
        <p:grpSpPr>
          <a:xfrm>
            <a:off x="24699" y="1937234"/>
            <a:ext cx="9814560" cy="561238"/>
            <a:chOff x="24699" y="1937234"/>
            <a:chExt cx="9814560" cy="561238"/>
          </a:xfrm>
        </p:grpSpPr>
        <p:sp>
          <p:nvSpPr>
            <p:cNvPr id="21" name="角丸四角形 20"/>
            <p:cNvSpPr/>
            <p:nvPr/>
          </p:nvSpPr>
          <p:spPr>
            <a:xfrm>
              <a:off x="24699" y="1937234"/>
              <a:ext cx="9814560" cy="561238"/>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24699" y="2052380"/>
              <a:ext cx="3451586" cy="369332"/>
            </a:xfrm>
            <a:prstGeom prst="rect">
              <a:avLst/>
            </a:prstGeom>
            <a:noFill/>
          </p:spPr>
          <p:txBody>
            <a:bodyPr wrap="none" rtlCol="0">
              <a:spAutoFit/>
            </a:bodyPr>
            <a:lstStyle/>
            <a:p>
              <a:r>
                <a:rPr kumimoji="1" lang="en-US" altLang="ja-JP" dirty="0"/>
                <a:t>Q. </a:t>
              </a:r>
              <a:r>
                <a:rPr lang="ja-JP" altLang="en-US" dirty="0"/>
                <a:t>申請書類の提出先の住所は？</a:t>
              </a:r>
            </a:p>
          </p:txBody>
        </p:sp>
      </p:grpSp>
      <p:grpSp>
        <p:nvGrpSpPr>
          <p:cNvPr id="17" name="グループ化 16">
            <a:extLst>
              <a:ext uri="{FF2B5EF4-FFF2-40B4-BE49-F238E27FC236}">
                <a16:creationId xmlns:a16="http://schemas.microsoft.com/office/drawing/2014/main" id="{BC32256B-0821-2D00-42CE-EFAF19A25F36}"/>
              </a:ext>
            </a:extLst>
          </p:cNvPr>
          <p:cNvGrpSpPr/>
          <p:nvPr/>
        </p:nvGrpSpPr>
        <p:grpSpPr>
          <a:xfrm>
            <a:off x="257175" y="2586049"/>
            <a:ext cx="9557386" cy="3370251"/>
            <a:chOff x="257175" y="2586049"/>
            <a:chExt cx="9557386" cy="3370251"/>
          </a:xfrm>
        </p:grpSpPr>
        <p:sp>
          <p:nvSpPr>
            <p:cNvPr id="20" name="角丸四角形 19"/>
            <p:cNvSpPr/>
            <p:nvPr/>
          </p:nvSpPr>
          <p:spPr>
            <a:xfrm>
              <a:off x="257175" y="2586049"/>
              <a:ext cx="9557386" cy="3370251"/>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402993" y="2695732"/>
              <a:ext cx="8920334" cy="3139321"/>
            </a:xfrm>
            <a:prstGeom prst="rect">
              <a:avLst/>
            </a:prstGeom>
            <a:noFill/>
          </p:spPr>
          <p:txBody>
            <a:bodyPr wrap="square" rtlCol="0">
              <a:spAutoFit/>
            </a:bodyPr>
            <a:lstStyle/>
            <a:p>
              <a:pPr marL="177800" indent="-177800"/>
              <a:r>
                <a:rPr lang="ja-JP" altLang="en-US" dirty="0"/>
                <a:t>Ａ</a:t>
              </a:r>
              <a:r>
                <a:rPr kumimoji="1" lang="en-US" altLang="ja-JP" dirty="0"/>
                <a:t>.</a:t>
              </a:r>
              <a:r>
                <a:rPr lang="ja-JP" altLang="en-US" dirty="0"/>
                <a:t>  </a:t>
              </a:r>
              <a:r>
                <a:rPr lang="en-US" altLang="ja-JP" dirty="0"/>
                <a:t>【</a:t>
              </a:r>
              <a:r>
                <a:rPr lang="ja-JP" altLang="en-US" dirty="0"/>
                <a:t>西部管内の更新会場</a:t>
              </a:r>
              <a:r>
                <a:rPr lang="en-US" altLang="ja-JP" dirty="0"/>
                <a:t>】</a:t>
              </a:r>
              <a:r>
                <a:rPr lang="ja-JP" altLang="en-US" dirty="0"/>
                <a:t>　</a:t>
              </a:r>
              <a:r>
                <a:rPr kumimoji="1" lang="ja-JP" altLang="en-US" dirty="0"/>
                <a:t>広島県西部農林水産事務所　林務第一課　自然保護係</a:t>
              </a:r>
              <a:endParaRPr kumimoji="1" lang="en-US" altLang="ja-JP" dirty="0"/>
            </a:p>
            <a:p>
              <a:pPr marL="177800" indent="-177800"/>
              <a:r>
                <a:rPr lang="ja-JP" altLang="en-US" dirty="0"/>
                <a:t>　 　　　　　　　　  　　　　　　　　〒</a:t>
              </a:r>
              <a:r>
                <a:rPr lang="en-US" altLang="ja-JP" dirty="0"/>
                <a:t>730-8511</a:t>
              </a:r>
              <a:r>
                <a:rPr lang="ja-JP" altLang="en-US" dirty="0"/>
                <a:t>　広島市中区基町</a:t>
              </a:r>
              <a:r>
                <a:rPr lang="en-US" altLang="ja-JP" dirty="0"/>
                <a:t>10-52</a:t>
              </a:r>
            </a:p>
            <a:p>
              <a:pPr marL="177800" indent="-177800"/>
              <a:endParaRPr kumimoji="1" lang="en-US" altLang="ja-JP" dirty="0"/>
            </a:p>
            <a:p>
              <a:pPr marL="177800" indent="-177800"/>
              <a:r>
                <a:rPr kumimoji="1" lang="ja-JP" altLang="en-US" dirty="0"/>
                <a:t>　　</a:t>
              </a:r>
              <a:r>
                <a:rPr kumimoji="1" lang="en-US" altLang="ja-JP" dirty="0"/>
                <a:t>【</a:t>
              </a:r>
              <a:r>
                <a:rPr kumimoji="1" lang="ja-JP" altLang="en-US" dirty="0"/>
                <a:t>東部管内の更新会場</a:t>
              </a:r>
              <a:r>
                <a:rPr kumimoji="1" lang="en-US" altLang="ja-JP" dirty="0"/>
                <a:t>】</a:t>
              </a:r>
              <a:r>
                <a:rPr kumimoji="1" lang="ja-JP" altLang="en-US" dirty="0"/>
                <a:t>　広島県東部農林水産事務所　林務課　自然保護係</a:t>
              </a:r>
              <a:endParaRPr kumimoji="1" lang="en-US" altLang="ja-JP" dirty="0"/>
            </a:p>
            <a:p>
              <a:pPr marL="177800" indent="-177800"/>
              <a:r>
                <a:rPr lang="ja-JP" altLang="en-US" dirty="0"/>
                <a:t>　　　　　　　　　　　　　　　　　　〒</a:t>
              </a:r>
              <a:r>
                <a:rPr lang="en-US" altLang="ja-JP" dirty="0"/>
                <a:t>720-0031</a:t>
              </a:r>
              <a:r>
                <a:rPr lang="ja-JP" altLang="en-US" dirty="0"/>
                <a:t>　福山市三吉町</a:t>
              </a:r>
              <a:r>
                <a:rPr lang="en-US" altLang="ja-JP" dirty="0"/>
                <a:t>1-1-1</a:t>
              </a:r>
            </a:p>
            <a:p>
              <a:pPr marL="177800" indent="-177800"/>
              <a:endParaRPr kumimoji="1" lang="en-US" altLang="ja-JP" dirty="0"/>
            </a:p>
            <a:p>
              <a:pPr marL="177800" indent="-177800"/>
              <a:r>
                <a:rPr lang="ja-JP" altLang="en-US" dirty="0"/>
                <a:t>　　</a:t>
              </a:r>
              <a:r>
                <a:rPr lang="en-US" altLang="ja-JP" dirty="0"/>
                <a:t>【</a:t>
              </a:r>
              <a:r>
                <a:rPr lang="ja-JP" altLang="en-US" dirty="0"/>
                <a:t>北部管内の更新会場</a:t>
              </a:r>
              <a:r>
                <a:rPr lang="en-US" altLang="ja-JP" dirty="0"/>
                <a:t>】</a:t>
              </a:r>
              <a:r>
                <a:rPr lang="ja-JP" altLang="en-US" dirty="0"/>
                <a:t>　広島県北部農林水産事務所　林務第一課　自然保護係</a:t>
              </a:r>
              <a:endParaRPr lang="en-US" altLang="ja-JP" dirty="0"/>
            </a:p>
            <a:p>
              <a:pPr marL="177800" indent="-177800"/>
              <a:r>
                <a:rPr kumimoji="1" lang="ja-JP" altLang="en-US" dirty="0"/>
                <a:t>　　　　　　　　　　　　　　　　　　〒</a:t>
              </a:r>
              <a:r>
                <a:rPr kumimoji="1" lang="en-US" altLang="ja-JP" dirty="0"/>
                <a:t>727-0011</a:t>
              </a:r>
              <a:r>
                <a:rPr kumimoji="1" lang="ja-JP" altLang="en-US" dirty="0"/>
                <a:t>　庄原市東本町</a:t>
              </a:r>
              <a:r>
                <a:rPr kumimoji="1" lang="en-US" altLang="ja-JP" dirty="0"/>
                <a:t>1-4-1</a:t>
              </a:r>
            </a:p>
            <a:p>
              <a:pPr marL="177800" indent="-177800"/>
              <a:endParaRPr lang="en-US" altLang="ja-JP" dirty="0"/>
            </a:p>
            <a:p>
              <a:pPr marL="177800" indent="-177800"/>
              <a:r>
                <a:rPr kumimoji="1" lang="ja-JP" altLang="en-US" dirty="0"/>
                <a:t>　　各農林水産事務所が所管する会場については</a:t>
              </a:r>
              <a:endParaRPr kumimoji="1" lang="en-US" altLang="ja-JP" dirty="0"/>
            </a:p>
            <a:p>
              <a:pPr marL="177800" indent="-177800"/>
              <a:r>
                <a:rPr lang="ja-JP" altLang="en-US" dirty="0"/>
                <a:t>　　「</a:t>
              </a:r>
              <a:r>
                <a:rPr lang="en-US" altLang="ja-JP" dirty="0">
                  <a:hlinkClick r:id="rId2" action="ppaction://hlinksldjump"/>
                </a:rPr>
                <a:t>Q.</a:t>
              </a:r>
              <a:r>
                <a:rPr lang="ja-JP" altLang="en-US" dirty="0">
                  <a:hlinkClick r:id="rId2" action="ppaction://hlinksldjump"/>
                </a:rPr>
                <a:t>更新会場を所管する農林水産事務所について</a:t>
              </a:r>
              <a:r>
                <a:rPr lang="ja-JP" altLang="en-US" dirty="0"/>
                <a:t>」をご参照ください</a:t>
              </a:r>
              <a:endParaRPr kumimoji="1" lang="ja-JP" altLang="en-US" dirty="0"/>
            </a:p>
          </p:txBody>
        </p:sp>
      </p:grpSp>
      <p:grpSp>
        <p:nvGrpSpPr>
          <p:cNvPr id="2" name="グループ化 1">
            <a:extLst>
              <a:ext uri="{FF2B5EF4-FFF2-40B4-BE49-F238E27FC236}">
                <a16:creationId xmlns:a16="http://schemas.microsoft.com/office/drawing/2014/main" id="{D91A0B0B-883C-8BC2-34A6-CFC04210F442}"/>
              </a:ext>
            </a:extLst>
          </p:cNvPr>
          <p:cNvGrpSpPr/>
          <p:nvPr/>
        </p:nvGrpSpPr>
        <p:grpSpPr>
          <a:xfrm>
            <a:off x="24699" y="619519"/>
            <a:ext cx="9814560" cy="534024"/>
            <a:chOff x="0" y="644297"/>
            <a:chExt cx="9906000" cy="534024"/>
          </a:xfrm>
        </p:grpSpPr>
        <p:sp>
          <p:nvSpPr>
            <p:cNvPr id="33" name="角丸四角形 32"/>
            <p:cNvSpPr/>
            <p:nvPr/>
          </p:nvSpPr>
          <p:spPr>
            <a:xfrm>
              <a:off x="0" y="644297"/>
              <a:ext cx="9906000" cy="534024"/>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0" y="740864"/>
              <a:ext cx="2989921" cy="369332"/>
            </a:xfrm>
            <a:prstGeom prst="rect">
              <a:avLst/>
            </a:prstGeom>
            <a:noFill/>
          </p:spPr>
          <p:txBody>
            <a:bodyPr wrap="none" rtlCol="0">
              <a:spAutoFit/>
            </a:bodyPr>
            <a:lstStyle/>
            <a:p>
              <a:r>
                <a:rPr kumimoji="1" lang="en-US" altLang="ja-JP" dirty="0"/>
                <a:t>Q. </a:t>
              </a:r>
              <a:r>
                <a:rPr lang="ja-JP" altLang="en-US" dirty="0"/>
                <a:t>申請書類の提出方法は？</a:t>
              </a:r>
            </a:p>
          </p:txBody>
        </p:sp>
      </p:grpSp>
      <p:grpSp>
        <p:nvGrpSpPr>
          <p:cNvPr id="18" name="グループ化 17">
            <a:extLst>
              <a:ext uri="{FF2B5EF4-FFF2-40B4-BE49-F238E27FC236}">
                <a16:creationId xmlns:a16="http://schemas.microsoft.com/office/drawing/2014/main" id="{42B0CF76-0FBA-3CC1-2185-CEB20F22DD3E}"/>
              </a:ext>
            </a:extLst>
          </p:cNvPr>
          <p:cNvGrpSpPr/>
          <p:nvPr/>
        </p:nvGrpSpPr>
        <p:grpSpPr>
          <a:xfrm>
            <a:off x="257175" y="1264046"/>
            <a:ext cx="9557385" cy="545377"/>
            <a:chOff x="257175" y="1264046"/>
            <a:chExt cx="9557385" cy="545377"/>
          </a:xfrm>
        </p:grpSpPr>
        <p:sp>
          <p:nvSpPr>
            <p:cNvPr id="32" name="角丸四角形 31"/>
            <p:cNvSpPr/>
            <p:nvPr/>
          </p:nvSpPr>
          <p:spPr>
            <a:xfrm>
              <a:off x="257175" y="1264046"/>
              <a:ext cx="9557385" cy="545377"/>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p:cNvSpPr txBox="1"/>
            <p:nvPr/>
          </p:nvSpPr>
          <p:spPr>
            <a:xfrm>
              <a:off x="363218" y="1365213"/>
              <a:ext cx="7677102" cy="369332"/>
            </a:xfrm>
            <a:prstGeom prst="rect">
              <a:avLst/>
            </a:prstGeom>
            <a:noFill/>
          </p:spPr>
          <p:txBody>
            <a:bodyPr wrap="none" rtlCol="0">
              <a:spAutoFit/>
            </a:bodyPr>
            <a:lstStyle/>
            <a:p>
              <a:r>
                <a:rPr lang="ja-JP" altLang="en-US" dirty="0"/>
                <a:t>Ａ</a:t>
              </a:r>
              <a:r>
                <a:rPr kumimoji="1" lang="en-US" altLang="ja-JP" dirty="0"/>
                <a:t>. </a:t>
              </a:r>
              <a:r>
                <a:rPr kumimoji="1" lang="ja-JP" altLang="en-US" dirty="0"/>
                <a:t>更新会場を所管する農林水産事務所への「</a:t>
              </a:r>
              <a:r>
                <a:rPr lang="ja-JP" altLang="en-US" b="1" u="sng" dirty="0">
                  <a:solidFill>
                    <a:srgbClr val="FF0000"/>
                  </a:solidFill>
                </a:rPr>
                <a:t>郵送</a:t>
              </a:r>
              <a:r>
                <a:rPr lang="ja-JP" altLang="en-US" dirty="0"/>
                <a:t>」もしくは「</a:t>
              </a:r>
              <a:r>
                <a:rPr lang="ja-JP" altLang="en-US" b="1" u="sng" dirty="0">
                  <a:solidFill>
                    <a:srgbClr val="FF0000"/>
                  </a:solidFill>
                </a:rPr>
                <a:t>持ち込み</a:t>
              </a:r>
              <a:r>
                <a:rPr lang="ja-JP" altLang="en-US" dirty="0"/>
                <a:t>」です。</a:t>
              </a:r>
              <a:endParaRPr kumimoji="1" lang="ja-JP" altLang="en-US" dirty="0"/>
            </a:p>
          </p:txBody>
        </p:sp>
      </p:grpSp>
      <p:sp>
        <p:nvSpPr>
          <p:cNvPr id="28" name="テキスト ボックス 27">
            <a:hlinkClick r:id="rId3" action="ppaction://hlinksldjump"/>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sp>
        <p:nvSpPr>
          <p:cNvPr id="19" name="テキスト ボックス 18">
            <a:extLst>
              <a:ext uri="{FF2B5EF4-FFF2-40B4-BE49-F238E27FC236}">
                <a16:creationId xmlns:a16="http://schemas.microsoft.com/office/drawing/2014/main" id="{D2A36776-3E39-DDEE-1362-21925B133243}"/>
              </a:ext>
            </a:extLst>
          </p:cNvPr>
          <p:cNvSpPr txBox="1"/>
          <p:nvPr/>
        </p:nvSpPr>
        <p:spPr>
          <a:xfrm>
            <a:off x="0" y="49207"/>
            <a:ext cx="4932761"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a:t>
            </a:r>
            <a:r>
              <a:rPr lang="ja-JP" altLang="en-US" sz="2400" dirty="0">
                <a:ln w="0"/>
                <a:solidFill>
                  <a:sysClr val="windowText" lastClr="000000"/>
                </a:solidFill>
                <a:effectLst>
                  <a:outerShdw blurRad="38100" dist="25400" dir="5400000" algn="ctr" rotWithShape="0">
                    <a:srgbClr val="6E747A">
                      <a:alpha val="43000"/>
                    </a:srgbClr>
                  </a:outerShdw>
                </a:effectLst>
              </a:rPr>
              <a:t>申請書類提出</a:t>
            </a:r>
            <a:r>
              <a:rPr kumimoji="1" lang="ja-JP" altLang="en-US" sz="2400" dirty="0">
                <a:ln w="0"/>
                <a:solidFill>
                  <a:sysClr val="windowText" lastClr="000000"/>
                </a:solidFill>
                <a:effectLst>
                  <a:outerShdw blurRad="38100" dist="25400" dir="5400000" algn="ctr" rotWithShape="0">
                    <a:srgbClr val="6E747A">
                      <a:alpha val="43000"/>
                    </a:srgbClr>
                  </a:outerShdw>
                </a:effectLst>
              </a:rPr>
              <a:t>関係</a:t>
            </a:r>
          </a:p>
        </p:txBody>
      </p:sp>
    </p:spTree>
    <p:extLst>
      <p:ext uri="{BB962C8B-B14F-4D97-AF65-F5344CB8AC3E}">
        <p14:creationId xmlns:p14="http://schemas.microsoft.com/office/powerpoint/2010/main" val="645662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1E6BDE-84A0-4568-9B97-8ADC8CCE3E36}"/>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5AA38064-BCF4-5A31-5214-285AB786E314}"/>
              </a:ext>
            </a:extLst>
          </p:cNvPr>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 name="グループ化 5">
            <a:extLst>
              <a:ext uri="{FF2B5EF4-FFF2-40B4-BE49-F238E27FC236}">
                <a16:creationId xmlns:a16="http://schemas.microsoft.com/office/drawing/2014/main" id="{6A3CA145-3F27-F571-2E69-A1145A07874F}"/>
              </a:ext>
            </a:extLst>
          </p:cNvPr>
          <p:cNvGrpSpPr/>
          <p:nvPr/>
        </p:nvGrpSpPr>
        <p:grpSpPr>
          <a:xfrm>
            <a:off x="45719" y="745742"/>
            <a:ext cx="9789861" cy="496210"/>
            <a:chOff x="-1" y="3574220"/>
            <a:chExt cx="9906001" cy="496210"/>
          </a:xfrm>
        </p:grpSpPr>
        <p:sp>
          <p:nvSpPr>
            <p:cNvPr id="23" name="角丸四角形 22">
              <a:extLst>
                <a:ext uri="{FF2B5EF4-FFF2-40B4-BE49-F238E27FC236}">
                  <a16:creationId xmlns:a16="http://schemas.microsoft.com/office/drawing/2014/main" id="{5C1973B4-91C8-20AE-ACD9-A2864E9A1940}"/>
                </a:ext>
              </a:extLst>
            </p:cNvPr>
            <p:cNvSpPr/>
            <p:nvPr/>
          </p:nvSpPr>
          <p:spPr>
            <a:xfrm>
              <a:off x="0" y="3574220"/>
              <a:ext cx="9906000" cy="496210"/>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a:extLst>
                <a:ext uri="{FF2B5EF4-FFF2-40B4-BE49-F238E27FC236}">
                  <a16:creationId xmlns:a16="http://schemas.microsoft.com/office/drawing/2014/main" id="{C1806BD3-84B3-2154-5C53-CC83E6375D30}"/>
                </a:ext>
              </a:extLst>
            </p:cNvPr>
            <p:cNvSpPr txBox="1"/>
            <p:nvPr/>
          </p:nvSpPr>
          <p:spPr>
            <a:xfrm>
              <a:off x="-1" y="3645824"/>
              <a:ext cx="6066084" cy="369332"/>
            </a:xfrm>
            <a:prstGeom prst="rect">
              <a:avLst/>
            </a:prstGeom>
            <a:noFill/>
          </p:spPr>
          <p:txBody>
            <a:bodyPr wrap="none" rtlCol="0">
              <a:spAutoFit/>
            </a:bodyPr>
            <a:lstStyle/>
            <a:p>
              <a:r>
                <a:rPr kumimoji="1" lang="en-US" altLang="ja-JP" dirty="0"/>
                <a:t>Q. </a:t>
              </a:r>
              <a:r>
                <a:rPr lang="ja-JP" altLang="en-US" dirty="0"/>
                <a:t>申請書類を直接農林水産事務所に持ち込んでも大丈夫？</a:t>
              </a:r>
            </a:p>
          </p:txBody>
        </p:sp>
      </p:grpSp>
      <p:grpSp>
        <p:nvGrpSpPr>
          <p:cNvPr id="7" name="グループ化 6">
            <a:extLst>
              <a:ext uri="{FF2B5EF4-FFF2-40B4-BE49-F238E27FC236}">
                <a16:creationId xmlns:a16="http://schemas.microsoft.com/office/drawing/2014/main" id="{F45AD6D5-1D4E-5291-7D49-23E0CE1CD8A9}"/>
              </a:ext>
            </a:extLst>
          </p:cNvPr>
          <p:cNvGrpSpPr/>
          <p:nvPr/>
        </p:nvGrpSpPr>
        <p:grpSpPr>
          <a:xfrm>
            <a:off x="278193" y="1323900"/>
            <a:ext cx="9582088" cy="792767"/>
            <a:chOff x="257172" y="4114325"/>
            <a:chExt cx="9582088" cy="792767"/>
          </a:xfrm>
        </p:grpSpPr>
        <p:sp>
          <p:nvSpPr>
            <p:cNvPr id="22" name="角丸四角形 21">
              <a:extLst>
                <a:ext uri="{FF2B5EF4-FFF2-40B4-BE49-F238E27FC236}">
                  <a16:creationId xmlns:a16="http://schemas.microsoft.com/office/drawing/2014/main" id="{B6336898-6AB3-4195-A55B-C30D9506AA91}"/>
                </a:ext>
              </a:extLst>
            </p:cNvPr>
            <p:cNvSpPr/>
            <p:nvPr/>
          </p:nvSpPr>
          <p:spPr>
            <a:xfrm>
              <a:off x="257172" y="4114325"/>
              <a:ext cx="9582088" cy="792767"/>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D15B16E7-78E0-7ED1-A604-2E803C0026B3}"/>
                </a:ext>
              </a:extLst>
            </p:cNvPr>
            <p:cNvSpPr txBox="1"/>
            <p:nvPr/>
          </p:nvSpPr>
          <p:spPr>
            <a:xfrm>
              <a:off x="455507" y="4209575"/>
              <a:ext cx="7761393" cy="646331"/>
            </a:xfrm>
            <a:prstGeom prst="rect">
              <a:avLst/>
            </a:prstGeom>
            <a:noFill/>
          </p:spPr>
          <p:txBody>
            <a:bodyPr wrap="square" rtlCol="0">
              <a:spAutoFit/>
            </a:bodyPr>
            <a:lstStyle/>
            <a:p>
              <a:pPr marL="177800" indent="-177800"/>
              <a:r>
                <a:rPr lang="ja-JP" altLang="en-US" dirty="0"/>
                <a:t>Ａ</a:t>
              </a:r>
              <a:r>
                <a:rPr kumimoji="1" lang="en-US" altLang="ja-JP" dirty="0"/>
                <a:t>.</a:t>
              </a:r>
              <a:r>
                <a:rPr kumimoji="1" lang="ja-JP" altLang="en-US" dirty="0"/>
                <a:t>問題ありません。</a:t>
              </a:r>
              <a:endParaRPr kumimoji="1" lang="en-US" altLang="ja-JP" dirty="0"/>
            </a:p>
            <a:p>
              <a:pPr marL="177800" indent="-177800"/>
              <a:r>
                <a:rPr lang="ja-JP" altLang="en-US" dirty="0"/>
                <a:t>　</a:t>
              </a:r>
              <a:r>
                <a:rPr kumimoji="1" lang="ja-JP" altLang="en-US" dirty="0"/>
                <a:t>ただし、閉庁日（土日祝日）や開庁時間（</a:t>
              </a:r>
              <a:r>
                <a:rPr kumimoji="1" lang="en-US" altLang="ja-JP" dirty="0"/>
                <a:t>8:30</a:t>
              </a:r>
              <a:r>
                <a:rPr kumimoji="1" lang="ja-JP" altLang="en-US" dirty="0"/>
                <a:t>～</a:t>
              </a:r>
              <a:r>
                <a:rPr kumimoji="1" lang="en-US" altLang="ja-JP" dirty="0"/>
                <a:t>17:15</a:t>
              </a:r>
              <a:r>
                <a:rPr kumimoji="1" lang="ja-JP" altLang="en-US" dirty="0"/>
                <a:t>）にご注意ください。</a:t>
              </a:r>
              <a:endParaRPr kumimoji="1" lang="en-US" altLang="ja-JP" dirty="0"/>
            </a:p>
          </p:txBody>
        </p:sp>
      </p:grpSp>
      <p:grpSp>
        <p:nvGrpSpPr>
          <p:cNvPr id="8" name="グループ化 7">
            <a:extLst>
              <a:ext uri="{FF2B5EF4-FFF2-40B4-BE49-F238E27FC236}">
                <a16:creationId xmlns:a16="http://schemas.microsoft.com/office/drawing/2014/main" id="{644346E3-4F36-D2C0-5FEC-6FD85C12C958}"/>
              </a:ext>
            </a:extLst>
          </p:cNvPr>
          <p:cNvGrpSpPr/>
          <p:nvPr/>
        </p:nvGrpSpPr>
        <p:grpSpPr>
          <a:xfrm>
            <a:off x="45720" y="2347637"/>
            <a:ext cx="9814561" cy="546485"/>
            <a:chOff x="-1" y="5375688"/>
            <a:chExt cx="9906000" cy="546485"/>
          </a:xfrm>
        </p:grpSpPr>
        <p:sp>
          <p:nvSpPr>
            <p:cNvPr id="25" name="角丸四角形 24">
              <a:extLst>
                <a:ext uri="{FF2B5EF4-FFF2-40B4-BE49-F238E27FC236}">
                  <a16:creationId xmlns:a16="http://schemas.microsoft.com/office/drawing/2014/main" id="{2B7FAD7A-394E-58FB-1EBD-2D96113B943F}"/>
                </a:ext>
              </a:extLst>
            </p:cNvPr>
            <p:cNvSpPr/>
            <p:nvPr/>
          </p:nvSpPr>
          <p:spPr>
            <a:xfrm>
              <a:off x="-1" y="5375688"/>
              <a:ext cx="9906000" cy="546485"/>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a:extLst>
                <a:ext uri="{FF2B5EF4-FFF2-40B4-BE49-F238E27FC236}">
                  <a16:creationId xmlns:a16="http://schemas.microsoft.com/office/drawing/2014/main" id="{4705C4AB-29D1-1816-CEBD-ED4483508E64}"/>
                </a:ext>
              </a:extLst>
            </p:cNvPr>
            <p:cNvSpPr txBox="1"/>
            <p:nvPr/>
          </p:nvSpPr>
          <p:spPr>
            <a:xfrm>
              <a:off x="-1" y="5457636"/>
              <a:ext cx="4841390" cy="369332"/>
            </a:xfrm>
            <a:prstGeom prst="rect">
              <a:avLst/>
            </a:prstGeom>
            <a:noFill/>
          </p:spPr>
          <p:txBody>
            <a:bodyPr wrap="none" rtlCol="0">
              <a:spAutoFit/>
            </a:bodyPr>
            <a:lstStyle/>
            <a:p>
              <a:r>
                <a:rPr kumimoji="1" lang="en-US" altLang="ja-JP" dirty="0"/>
                <a:t>Q. </a:t>
              </a:r>
              <a:r>
                <a:rPr lang="ja-JP" altLang="en-US" dirty="0"/>
                <a:t>申請の前に電話等で予約することは可能？</a:t>
              </a:r>
            </a:p>
          </p:txBody>
        </p:sp>
      </p:grpSp>
      <p:grpSp>
        <p:nvGrpSpPr>
          <p:cNvPr id="16" name="グループ化 15">
            <a:extLst>
              <a:ext uri="{FF2B5EF4-FFF2-40B4-BE49-F238E27FC236}">
                <a16:creationId xmlns:a16="http://schemas.microsoft.com/office/drawing/2014/main" id="{010C179A-2858-6066-AEE0-1FE5508AD32B}"/>
              </a:ext>
            </a:extLst>
          </p:cNvPr>
          <p:cNvGrpSpPr/>
          <p:nvPr/>
        </p:nvGrpSpPr>
        <p:grpSpPr>
          <a:xfrm>
            <a:off x="278194" y="3007174"/>
            <a:ext cx="9582087" cy="836656"/>
            <a:chOff x="257172" y="5977124"/>
            <a:chExt cx="9648826" cy="836656"/>
          </a:xfrm>
        </p:grpSpPr>
        <p:sp>
          <p:nvSpPr>
            <p:cNvPr id="24" name="角丸四角形 23">
              <a:extLst>
                <a:ext uri="{FF2B5EF4-FFF2-40B4-BE49-F238E27FC236}">
                  <a16:creationId xmlns:a16="http://schemas.microsoft.com/office/drawing/2014/main" id="{7BBC485F-4CD4-BD7D-48BD-C119E2202D5F}"/>
                </a:ext>
              </a:extLst>
            </p:cNvPr>
            <p:cNvSpPr/>
            <p:nvPr/>
          </p:nvSpPr>
          <p:spPr>
            <a:xfrm>
              <a:off x="257172" y="5977124"/>
              <a:ext cx="9648826" cy="836656"/>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633F4EC1-FADC-3EE9-C50B-5C162A6FA1D3}"/>
                </a:ext>
              </a:extLst>
            </p:cNvPr>
            <p:cNvSpPr txBox="1"/>
            <p:nvPr/>
          </p:nvSpPr>
          <p:spPr>
            <a:xfrm>
              <a:off x="363215" y="6072286"/>
              <a:ext cx="9026127" cy="646331"/>
            </a:xfrm>
            <a:prstGeom prst="rect">
              <a:avLst/>
            </a:prstGeom>
            <a:noFill/>
          </p:spPr>
          <p:txBody>
            <a:bodyPr wrap="square" rtlCol="0">
              <a:spAutoFit/>
            </a:bodyPr>
            <a:lstStyle/>
            <a:p>
              <a:pPr marL="177800" indent="-177800"/>
              <a:r>
                <a:rPr lang="ja-JP" altLang="en-US" dirty="0"/>
                <a:t>Ａ</a:t>
              </a:r>
              <a:r>
                <a:rPr kumimoji="1" lang="en-US" altLang="ja-JP" dirty="0"/>
                <a:t>.</a:t>
              </a:r>
              <a:r>
                <a:rPr lang="ja-JP" altLang="en-US" dirty="0"/>
                <a:t> 申し訳ありませんが、</a:t>
              </a:r>
              <a:r>
                <a:rPr kumimoji="1" lang="ja-JP" altLang="en-US" dirty="0"/>
                <a:t>電話等による事前予約は受け付けておりません。</a:t>
              </a:r>
              <a:endParaRPr kumimoji="1" lang="en-US" altLang="ja-JP" dirty="0"/>
            </a:p>
            <a:p>
              <a:pPr marL="177800" indent="-177800"/>
              <a:r>
                <a:rPr lang="ja-JP" altLang="en-US" dirty="0"/>
                <a:t>　　電子での申込みまたは申請書類が、</a:t>
              </a:r>
              <a:r>
                <a:rPr lang="ja-JP" altLang="en-US" b="1" u="sng" dirty="0">
                  <a:solidFill>
                    <a:srgbClr val="FF0000"/>
                  </a:solidFill>
                </a:rPr>
                <a:t>農林水産事務所に届いた順</a:t>
              </a:r>
              <a:r>
                <a:rPr lang="ja-JP" altLang="en-US" dirty="0"/>
                <a:t>で受け付けています。</a:t>
              </a:r>
              <a:endParaRPr lang="en-US" altLang="ja-JP" dirty="0"/>
            </a:p>
          </p:txBody>
        </p:sp>
      </p:grpSp>
      <p:sp>
        <p:nvSpPr>
          <p:cNvPr id="28" name="テキスト ボックス 27">
            <a:hlinkClick r:id="rId2" action="ppaction://hlinksldjump"/>
            <a:extLst>
              <a:ext uri="{FF2B5EF4-FFF2-40B4-BE49-F238E27FC236}">
                <a16:creationId xmlns:a16="http://schemas.microsoft.com/office/drawing/2014/main" id="{3A6CA3E1-8A63-E365-9434-85C276172A81}"/>
              </a:ext>
            </a:extLst>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sp>
        <p:nvSpPr>
          <p:cNvPr id="3" name="テキスト ボックス 2">
            <a:extLst>
              <a:ext uri="{FF2B5EF4-FFF2-40B4-BE49-F238E27FC236}">
                <a16:creationId xmlns:a16="http://schemas.microsoft.com/office/drawing/2014/main" id="{E94AA7FC-A889-DDF5-692B-EC91023B1FC2}"/>
              </a:ext>
            </a:extLst>
          </p:cNvPr>
          <p:cNvSpPr txBox="1"/>
          <p:nvPr/>
        </p:nvSpPr>
        <p:spPr>
          <a:xfrm>
            <a:off x="0" y="49207"/>
            <a:ext cx="4932761"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a:t>
            </a:r>
            <a:r>
              <a:rPr lang="ja-JP" altLang="en-US" sz="2400" dirty="0">
                <a:ln w="0"/>
                <a:solidFill>
                  <a:sysClr val="windowText" lastClr="000000"/>
                </a:solidFill>
                <a:effectLst>
                  <a:outerShdw blurRad="38100" dist="25400" dir="5400000" algn="ctr" rotWithShape="0">
                    <a:srgbClr val="6E747A">
                      <a:alpha val="43000"/>
                    </a:srgbClr>
                  </a:outerShdw>
                </a:effectLst>
              </a:rPr>
              <a:t>申請書類提出</a:t>
            </a:r>
            <a:r>
              <a:rPr kumimoji="1" lang="ja-JP" altLang="en-US" sz="2400" dirty="0">
                <a:ln w="0"/>
                <a:solidFill>
                  <a:sysClr val="windowText" lastClr="000000"/>
                </a:solidFill>
                <a:effectLst>
                  <a:outerShdw blurRad="38100" dist="25400" dir="5400000" algn="ctr" rotWithShape="0">
                    <a:srgbClr val="6E747A">
                      <a:alpha val="43000"/>
                    </a:srgbClr>
                  </a:outerShdw>
                </a:effectLst>
              </a:rPr>
              <a:t>関係</a:t>
            </a:r>
          </a:p>
        </p:txBody>
      </p:sp>
      <p:grpSp>
        <p:nvGrpSpPr>
          <p:cNvPr id="18" name="グループ化 17">
            <a:extLst>
              <a:ext uri="{FF2B5EF4-FFF2-40B4-BE49-F238E27FC236}">
                <a16:creationId xmlns:a16="http://schemas.microsoft.com/office/drawing/2014/main" id="{B074321F-27FC-943D-FBE3-DBA9C5A71DAD}"/>
              </a:ext>
            </a:extLst>
          </p:cNvPr>
          <p:cNvGrpSpPr/>
          <p:nvPr/>
        </p:nvGrpSpPr>
        <p:grpSpPr>
          <a:xfrm>
            <a:off x="217169" y="4719214"/>
            <a:ext cx="9641770" cy="591590"/>
            <a:chOff x="247650" y="5944676"/>
            <a:chExt cx="9658350" cy="591590"/>
          </a:xfrm>
        </p:grpSpPr>
        <p:sp>
          <p:nvSpPr>
            <p:cNvPr id="19" name="角丸四角形 17">
              <a:extLst>
                <a:ext uri="{FF2B5EF4-FFF2-40B4-BE49-F238E27FC236}">
                  <a16:creationId xmlns:a16="http://schemas.microsoft.com/office/drawing/2014/main" id="{0CACC337-07BC-C882-B4D7-67030FFA2096}"/>
                </a:ext>
              </a:extLst>
            </p:cNvPr>
            <p:cNvSpPr/>
            <p:nvPr/>
          </p:nvSpPr>
          <p:spPr>
            <a:xfrm>
              <a:off x="247650" y="5944676"/>
              <a:ext cx="9658350" cy="591590"/>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40CC34C2-C6E9-C22B-26C3-04A76F3B0D8A}"/>
                </a:ext>
              </a:extLst>
            </p:cNvPr>
            <p:cNvSpPr txBox="1"/>
            <p:nvPr/>
          </p:nvSpPr>
          <p:spPr>
            <a:xfrm>
              <a:off x="364067" y="6070838"/>
              <a:ext cx="8185431" cy="369332"/>
            </a:xfrm>
            <a:prstGeom prst="rect">
              <a:avLst/>
            </a:prstGeom>
            <a:noFill/>
          </p:spPr>
          <p:txBody>
            <a:bodyPr wrap="square" rtlCol="0">
              <a:spAutoFit/>
            </a:bodyPr>
            <a:lstStyle/>
            <a:p>
              <a:pPr marL="177800" indent="-177800"/>
              <a:r>
                <a:rPr lang="ja-JP" altLang="en-US" dirty="0"/>
                <a:t>Ａ</a:t>
              </a:r>
              <a:r>
                <a:rPr kumimoji="1" lang="en-US" altLang="ja-JP" dirty="0"/>
                <a:t>.</a:t>
              </a:r>
              <a:r>
                <a:rPr lang="ja-JP" altLang="en-US" dirty="0"/>
                <a:t> 可能です。住所変更手続き等が必要になるため、別途ご相談ください。</a:t>
              </a:r>
              <a:endParaRPr lang="en-US" altLang="ja-JP" dirty="0"/>
            </a:p>
          </p:txBody>
        </p:sp>
      </p:grpSp>
      <p:grpSp>
        <p:nvGrpSpPr>
          <p:cNvPr id="31" name="グループ化 30">
            <a:extLst>
              <a:ext uri="{FF2B5EF4-FFF2-40B4-BE49-F238E27FC236}">
                <a16:creationId xmlns:a16="http://schemas.microsoft.com/office/drawing/2014/main" id="{A3705B8C-96A3-32B7-D81B-2F423FE28880}"/>
              </a:ext>
            </a:extLst>
          </p:cNvPr>
          <p:cNvGrpSpPr/>
          <p:nvPr/>
        </p:nvGrpSpPr>
        <p:grpSpPr>
          <a:xfrm>
            <a:off x="45719" y="4059084"/>
            <a:ext cx="9814562" cy="562297"/>
            <a:chOff x="45719" y="4059084"/>
            <a:chExt cx="9814562" cy="562297"/>
          </a:xfrm>
        </p:grpSpPr>
        <p:sp>
          <p:nvSpPr>
            <p:cNvPr id="17" name="角丸四角形 18">
              <a:extLst>
                <a:ext uri="{FF2B5EF4-FFF2-40B4-BE49-F238E27FC236}">
                  <a16:creationId xmlns:a16="http://schemas.microsoft.com/office/drawing/2014/main" id="{E79F272C-89A6-F3E3-937E-9C5FD9B582C7}"/>
                </a:ext>
              </a:extLst>
            </p:cNvPr>
            <p:cNvSpPr/>
            <p:nvPr/>
          </p:nvSpPr>
          <p:spPr>
            <a:xfrm>
              <a:off x="45719" y="4059084"/>
              <a:ext cx="9814562" cy="562297"/>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A029BBCE-8EF4-F9EB-4F8B-E2E1456B0525}"/>
                </a:ext>
              </a:extLst>
            </p:cNvPr>
            <p:cNvSpPr txBox="1"/>
            <p:nvPr/>
          </p:nvSpPr>
          <p:spPr>
            <a:xfrm>
              <a:off x="45719" y="4171535"/>
              <a:ext cx="9601200" cy="369332"/>
            </a:xfrm>
            <a:prstGeom prst="rect">
              <a:avLst/>
            </a:prstGeom>
            <a:noFill/>
          </p:spPr>
          <p:txBody>
            <a:bodyPr wrap="square" rtlCol="0">
              <a:spAutoFit/>
            </a:bodyPr>
            <a:lstStyle/>
            <a:p>
              <a:r>
                <a:rPr kumimoji="1" lang="en-US" altLang="ja-JP" dirty="0"/>
                <a:t>Q.</a:t>
              </a:r>
              <a:r>
                <a:rPr kumimoji="1" lang="ja-JP" altLang="en-US" dirty="0"/>
                <a:t>　現在、広島県外に住んでいるが、</a:t>
              </a:r>
              <a:r>
                <a:rPr lang="ja-JP" altLang="en-US" dirty="0"/>
                <a:t>受講</a:t>
              </a:r>
              <a:r>
                <a:rPr kumimoji="1" lang="ja-JP" altLang="en-US" dirty="0"/>
                <a:t>の頃には広島県に引っ越している場合は受講できる？</a:t>
              </a:r>
              <a:endParaRPr lang="ja-JP" altLang="en-US" dirty="0"/>
            </a:p>
          </p:txBody>
        </p:sp>
      </p:grpSp>
    </p:spTree>
    <p:extLst>
      <p:ext uri="{BB962C8B-B14F-4D97-AF65-F5344CB8AC3E}">
        <p14:creationId xmlns:p14="http://schemas.microsoft.com/office/powerpoint/2010/main" val="19179894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4">
            <a:extLst>
              <a:ext uri="{FF2B5EF4-FFF2-40B4-BE49-F238E27FC236}">
                <a16:creationId xmlns:a16="http://schemas.microsoft.com/office/drawing/2014/main" id="{EA50E295-F663-4AF5-658A-A949BAA86B5D}"/>
              </a:ext>
            </a:extLst>
          </p:cNvPr>
          <p:cNvGrpSpPr/>
          <p:nvPr/>
        </p:nvGrpSpPr>
        <p:grpSpPr>
          <a:xfrm>
            <a:off x="23767" y="1161096"/>
            <a:ext cx="9806832" cy="528365"/>
            <a:chOff x="0" y="3068302"/>
            <a:chExt cx="9906000" cy="528365"/>
          </a:xfrm>
        </p:grpSpPr>
        <p:sp>
          <p:nvSpPr>
            <p:cNvPr id="21" name="角丸四角形 20"/>
            <p:cNvSpPr/>
            <p:nvPr/>
          </p:nvSpPr>
          <p:spPr>
            <a:xfrm>
              <a:off x="0" y="3068302"/>
              <a:ext cx="9906000" cy="528365"/>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3767" y="3147818"/>
              <a:ext cx="2751074" cy="369332"/>
            </a:xfrm>
            <a:prstGeom prst="rect">
              <a:avLst/>
            </a:prstGeom>
            <a:noFill/>
          </p:spPr>
          <p:txBody>
            <a:bodyPr wrap="none" rtlCol="0">
              <a:spAutoFit/>
            </a:bodyPr>
            <a:lstStyle/>
            <a:p>
              <a:r>
                <a:rPr kumimoji="1" lang="en-US" altLang="ja-JP" dirty="0"/>
                <a:t>Q.</a:t>
              </a:r>
              <a:r>
                <a:rPr lang="ja-JP" altLang="en-US" dirty="0"/>
                <a:t>受験票っていつ届くの？</a:t>
              </a:r>
            </a:p>
          </p:txBody>
        </p:sp>
      </p:grpSp>
      <p:grpSp>
        <p:nvGrpSpPr>
          <p:cNvPr id="3" name="グループ化 2">
            <a:extLst>
              <a:ext uri="{FF2B5EF4-FFF2-40B4-BE49-F238E27FC236}">
                <a16:creationId xmlns:a16="http://schemas.microsoft.com/office/drawing/2014/main" id="{FFB11885-E85D-6854-6EF7-90FA24A9FCC8}"/>
              </a:ext>
            </a:extLst>
          </p:cNvPr>
          <p:cNvGrpSpPr/>
          <p:nvPr/>
        </p:nvGrpSpPr>
        <p:grpSpPr>
          <a:xfrm>
            <a:off x="23767" y="581477"/>
            <a:ext cx="9806832" cy="528365"/>
            <a:chOff x="23767" y="634600"/>
            <a:chExt cx="9806832" cy="817853"/>
          </a:xfrm>
        </p:grpSpPr>
        <p:sp>
          <p:nvSpPr>
            <p:cNvPr id="18" name="角丸四角形 17"/>
            <p:cNvSpPr/>
            <p:nvPr/>
          </p:nvSpPr>
          <p:spPr>
            <a:xfrm>
              <a:off x="23767" y="634600"/>
              <a:ext cx="9806832" cy="81785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p:cNvSpPr txBox="1"/>
            <p:nvPr/>
          </p:nvSpPr>
          <p:spPr>
            <a:xfrm>
              <a:off x="23767" y="764572"/>
              <a:ext cx="4746812" cy="369332"/>
            </a:xfrm>
            <a:prstGeom prst="rect">
              <a:avLst/>
            </a:prstGeom>
            <a:noFill/>
          </p:spPr>
          <p:txBody>
            <a:bodyPr wrap="none" rtlCol="0">
              <a:spAutoFit/>
            </a:bodyPr>
            <a:lstStyle/>
            <a:p>
              <a:r>
                <a:rPr kumimoji="1" lang="en-US" altLang="ja-JP" dirty="0"/>
                <a:t>Q.</a:t>
              </a:r>
              <a:r>
                <a:rPr lang="ja-JP" altLang="en-US" dirty="0"/>
                <a:t> 申込みをしたら受理のお知らせってあるの？</a:t>
              </a:r>
            </a:p>
          </p:txBody>
        </p:sp>
      </p:grpSp>
      <p:grpSp>
        <p:nvGrpSpPr>
          <p:cNvPr id="30" name="グループ化 29">
            <a:extLst>
              <a:ext uri="{FF2B5EF4-FFF2-40B4-BE49-F238E27FC236}">
                <a16:creationId xmlns:a16="http://schemas.microsoft.com/office/drawing/2014/main" id="{64558CAE-3912-6968-04C0-BF7B668C3BA8}"/>
              </a:ext>
            </a:extLst>
          </p:cNvPr>
          <p:cNvGrpSpPr/>
          <p:nvPr/>
        </p:nvGrpSpPr>
        <p:grpSpPr>
          <a:xfrm>
            <a:off x="165734" y="1764475"/>
            <a:ext cx="9648825" cy="1322665"/>
            <a:chOff x="181774" y="2057151"/>
            <a:chExt cx="9648825" cy="1322665"/>
          </a:xfrm>
        </p:grpSpPr>
        <p:sp>
          <p:nvSpPr>
            <p:cNvPr id="17" name="角丸四角形 16"/>
            <p:cNvSpPr/>
            <p:nvPr/>
          </p:nvSpPr>
          <p:spPr>
            <a:xfrm>
              <a:off x="181774" y="2057151"/>
              <a:ext cx="9648825" cy="1322665"/>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p:cNvSpPr txBox="1"/>
            <p:nvPr/>
          </p:nvSpPr>
          <p:spPr>
            <a:xfrm>
              <a:off x="275283" y="2118318"/>
              <a:ext cx="9541937" cy="1200329"/>
            </a:xfrm>
            <a:prstGeom prst="rect">
              <a:avLst/>
            </a:prstGeom>
            <a:noFill/>
          </p:spPr>
          <p:txBody>
            <a:bodyPr wrap="square" rtlCol="0">
              <a:spAutoFit/>
            </a:bodyPr>
            <a:lstStyle/>
            <a:p>
              <a:r>
                <a:rPr lang="ja-JP" altLang="en-US" dirty="0"/>
                <a:t>Ａ</a:t>
              </a:r>
              <a:r>
                <a:rPr kumimoji="1" lang="en-US" altLang="ja-JP" dirty="0"/>
                <a:t>.</a:t>
              </a:r>
              <a:r>
                <a:rPr lang="ja-JP" altLang="en-US" dirty="0"/>
                <a:t>電子申請の場合は、申込完了後に自動受付メールが送付されます。</a:t>
              </a:r>
              <a:endParaRPr lang="en-US" altLang="ja-JP" dirty="0"/>
            </a:p>
            <a:p>
              <a:r>
                <a:rPr lang="ja-JP" altLang="en-US" dirty="0"/>
                <a:t>　  </a:t>
              </a:r>
              <a:endParaRPr lang="en-US" altLang="ja-JP" dirty="0"/>
            </a:p>
            <a:p>
              <a:r>
                <a:rPr lang="ja-JP" altLang="en-US" dirty="0"/>
                <a:t>　紙申請の場合は、更新講習当日の約１週間前を目安に講習当日の案内と受験票を発送します。</a:t>
              </a:r>
            </a:p>
            <a:p>
              <a:r>
                <a:rPr kumimoji="1" lang="ja-JP" altLang="en-US" dirty="0"/>
                <a:t>　</a:t>
              </a:r>
              <a:r>
                <a:rPr kumimoji="1" lang="en-US" altLang="ja-JP" dirty="0"/>
                <a:t>※</a:t>
              </a:r>
              <a:r>
                <a:rPr lang="ja-JP" altLang="en-US" dirty="0"/>
                <a:t>祝日</a:t>
              </a:r>
              <a:r>
                <a:rPr kumimoji="1" lang="ja-JP" altLang="en-US" dirty="0"/>
                <a:t>や郵便の遅れ等により、講習日の直前に届く可能性もありますがご了承ください。</a:t>
              </a:r>
            </a:p>
          </p:txBody>
        </p:sp>
      </p:grpSp>
      <p:sp>
        <p:nvSpPr>
          <p:cNvPr id="28" name="テキスト ボックス 27">
            <a:hlinkClick r:id="rId2" action="ppaction://hlinksldjump"/>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grpSp>
        <p:nvGrpSpPr>
          <p:cNvPr id="6" name="グループ化 5">
            <a:extLst>
              <a:ext uri="{FF2B5EF4-FFF2-40B4-BE49-F238E27FC236}">
                <a16:creationId xmlns:a16="http://schemas.microsoft.com/office/drawing/2014/main" id="{82953B3B-1909-4A6A-0CBB-5EDB49BF55E2}"/>
              </a:ext>
            </a:extLst>
          </p:cNvPr>
          <p:cNvGrpSpPr/>
          <p:nvPr/>
        </p:nvGrpSpPr>
        <p:grpSpPr>
          <a:xfrm>
            <a:off x="61766" y="3231338"/>
            <a:ext cx="9768833" cy="570786"/>
            <a:chOff x="0" y="2550692"/>
            <a:chExt cx="9906000" cy="571602"/>
          </a:xfrm>
        </p:grpSpPr>
        <p:sp>
          <p:nvSpPr>
            <p:cNvPr id="13" name="角丸四角形 20">
              <a:extLst>
                <a:ext uri="{FF2B5EF4-FFF2-40B4-BE49-F238E27FC236}">
                  <a16:creationId xmlns:a16="http://schemas.microsoft.com/office/drawing/2014/main" id="{3D652827-FB27-9B3D-AC16-D32C1B6B3215}"/>
                </a:ext>
              </a:extLst>
            </p:cNvPr>
            <p:cNvSpPr/>
            <p:nvPr/>
          </p:nvSpPr>
          <p:spPr>
            <a:xfrm>
              <a:off x="0" y="2550692"/>
              <a:ext cx="9906000" cy="571602"/>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E5AA911A-AAE6-019A-6D9D-9E19DA381F5E}"/>
                </a:ext>
              </a:extLst>
            </p:cNvPr>
            <p:cNvSpPr txBox="1"/>
            <p:nvPr/>
          </p:nvSpPr>
          <p:spPr>
            <a:xfrm>
              <a:off x="76199" y="2642670"/>
              <a:ext cx="5748690" cy="369332"/>
            </a:xfrm>
            <a:prstGeom prst="rect">
              <a:avLst/>
            </a:prstGeom>
            <a:noFill/>
          </p:spPr>
          <p:txBody>
            <a:bodyPr wrap="none" rtlCol="0">
              <a:spAutoFit/>
            </a:bodyPr>
            <a:lstStyle/>
            <a:p>
              <a:r>
                <a:rPr kumimoji="1" lang="en-US" altLang="ja-JP" dirty="0"/>
                <a:t>Q.</a:t>
              </a:r>
              <a:r>
                <a:rPr kumimoji="1" lang="ja-JP" altLang="en-US" dirty="0"/>
                <a:t>申込</a:t>
              </a:r>
              <a:r>
                <a:rPr lang="ja-JP" altLang="en-US" dirty="0"/>
                <a:t>完了後に更新講習の日程を変更すること</a:t>
              </a:r>
              <a:r>
                <a:rPr kumimoji="1" lang="ja-JP" altLang="en-US" dirty="0"/>
                <a:t>は可能？</a:t>
              </a:r>
              <a:endParaRPr lang="ja-JP" altLang="en-US" dirty="0"/>
            </a:p>
          </p:txBody>
        </p:sp>
      </p:grpSp>
      <p:grpSp>
        <p:nvGrpSpPr>
          <p:cNvPr id="26" name="グループ化 25">
            <a:extLst>
              <a:ext uri="{FF2B5EF4-FFF2-40B4-BE49-F238E27FC236}">
                <a16:creationId xmlns:a16="http://schemas.microsoft.com/office/drawing/2014/main" id="{0FBB2731-8659-6CB5-75DC-0D17B0CE33FB}"/>
              </a:ext>
            </a:extLst>
          </p:cNvPr>
          <p:cNvGrpSpPr/>
          <p:nvPr/>
        </p:nvGrpSpPr>
        <p:grpSpPr>
          <a:xfrm>
            <a:off x="165734" y="3885971"/>
            <a:ext cx="9648826" cy="872073"/>
            <a:chOff x="257174" y="3173747"/>
            <a:chExt cx="9648826" cy="873319"/>
          </a:xfrm>
        </p:grpSpPr>
        <p:sp>
          <p:nvSpPr>
            <p:cNvPr id="27" name="角丸四角形 19">
              <a:extLst>
                <a:ext uri="{FF2B5EF4-FFF2-40B4-BE49-F238E27FC236}">
                  <a16:creationId xmlns:a16="http://schemas.microsoft.com/office/drawing/2014/main" id="{AC18E698-D62A-C20B-97B1-CD9ECCBF0150}"/>
                </a:ext>
              </a:extLst>
            </p:cNvPr>
            <p:cNvSpPr/>
            <p:nvPr/>
          </p:nvSpPr>
          <p:spPr>
            <a:xfrm>
              <a:off x="257174" y="3173747"/>
              <a:ext cx="9648826" cy="873319"/>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a:extLst>
                <a:ext uri="{FF2B5EF4-FFF2-40B4-BE49-F238E27FC236}">
                  <a16:creationId xmlns:a16="http://schemas.microsoft.com/office/drawing/2014/main" id="{0C2A4F0F-2A3A-19DC-F817-A3EEA12BA494}"/>
                </a:ext>
              </a:extLst>
            </p:cNvPr>
            <p:cNvSpPr txBox="1"/>
            <p:nvPr/>
          </p:nvSpPr>
          <p:spPr>
            <a:xfrm>
              <a:off x="356339" y="3287240"/>
              <a:ext cx="8787662" cy="646331"/>
            </a:xfrm>
            <a:prstGeom prst="rect">
              <a:avLst/>
            </a:prstGeom>
            <a:noFill/>
          </p:spPr>
          <p:txBody>
            <a:bodyPr wrap="square" rtlCol="0">
              <a:spAutoFit/>
            </a:bodyPr>
            <a:lstStyle/>
            <a:p>
              <a:r>
                <a:rPr lang="ja-JP" altLang="en-US" dirty="0"/>
                <a:t>Ａ</a:t>
              </a:r>
              <a:r>
                <a:rPr kumimoji="1" lang="en-US" altLang="ja-JP" dirty="0"/>
                <a:t>.</a:t>
              </a:r>
              <a:r>
                <a:rPr kumimoji="1" lang="ja-JP" altLang="en-US" dirty="0"/>
                <a:t>他の</a:t>
              </a:r>
              <a:r>
                <a:rPr lang="ja-JP" altLang="en-US" dirty="0"/>
                <a:t>日程</a:t>
              </a:r>
              <a:r>
                <a:rPr kumimoji="1" lang="ja-JP" altLang="en-US" dirty="0"/>
                <a:t>に空きがあれば可能です。</a:t>
              </a:r>
              <a:endParaRPr kumimoji="1" lang="en-US" altLang="ja-JP" dirty="0"/>
            </a:p>
            <a:p>
              <a:r>
                <a:rPr lang="ja-JP" altLang="en-US" dirty="0"/>
                <a:t>　その際は、更新会場を所管する農林水産事務所にご相談ください。</a:t>
              </a:r>
              <a:r>
                <a:rPr kumimoji="1" lang="en-US" altLang="ja-JP" dirty="0"/>
                <a:t> </a:t>
              </a:r>
              <a:endParaRPr kumimoji="1" lang="ja-JP" altLang="en-US" dirty="0"/>
            </a:p>
          </p:txBody>
        </p:sp>
      </p:grpSp>
      <p:grpSp>
        <p:nvGrpSpPr>
          <p:cNvPr id="31" name="グループ化 30">
            <a:extLst>
              <a:ext uri="{FF2B5EF4-FFF2-40B4-BE49-F238E27FC236}">
                <a16:creationId xmlns:a16="http://schemas.microsoft.com/office/drawing/2014/main" id="{FFF5CEE8-0DE1-6B0E-D909-D79B6F58F673}"/>
              </a:ext>
            </a:extLst>
          </p:cNvPr>
          <p:cNvGrpSpPr/>
          <p:nvPr/>
        </p:nvGrpSpPr>
        <p:grpSpPr>
          <a:xfrm>
            <a:off x="23767" y="4895624"/>
            <a:ext cx="9938808" cy="872072"/>
            <a:chOff x="-2" y="4166616"/>
            <a:chExt cx="10069518" cy="872072"/>
          </a:xfrm>
        </p:grpSpPr>
        <p:sp>
          <p:nvSpPr>
            <p:cNvPr id="32" name="角丸四角形 22">
              <a:extLst>
                <a:ext uri="{FF2B5EF4-FFF2-40B4-BE49-F238E27FC236}">
                  <a16:creationId xmlns:a16="http://schemas.microsoft.com/office/drawing/2014/main" id="{CFC0EE25-1C0C-1110-3070-86E27557DE83}"/>
                </a:ext>
              </a:extLst>
            </p:cNvPr>
            <p:cNvSpPr/>
            <p:nvPr/>
          </p:nvSpPr>
          <p:spPr>
            <a:xfrm>
              <a:off x="-2" y="4166616"/>
              <a:ext cx="9906000" cy="872072"/>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a:extLst>
                <a:ext uri="{FF2B5EF4-FFF2-40B4-BE49-F238E27FC236}">
                  <a16:creationId xmlns:a16="http://schemas.microsoft.com/office/drawing/2014/main" id="{D7FEDBB4-B903-06B7-A47E-F77FA11895D6}"/>
                </a:ext>
              </a:extLst>
            </p:cNvPr>
            <p:cNvSpPr txBox="1"/>
            <p:nvPr/>
          </p:nvSpPr>
          <p:spPr>
            <a:xfrm>
              <a:off x="76198" y="4279486"/>
              <a:ext cx="9993318" cy="646331"/>
            </a:xfrm>
            <a:prstGeom prst="rect">
              <a:avLst/>
            </a:prstGeom>
            <a:noFill/>
          </p:spPr>
          <p:txBody>
            <a:bodyPr wrap="none" rtlCol="0">
              <a:spAutoFit/>
            </a:bodyPr>
            <a:lstStyle/>
            <a:p>
              <a:r>
                <a:rPr kumimoji="1" lang="en-US" altLang="ja-JP" dirty="0"/>
                <a:t>Q. </a:t>
              </a:r>
              <a:r>
                <a:rPr lang="ja-JP" altLang="en-US" dirty="0"/>
                <a:t>更新</a:t>
              </a:r>
              <a:r>
                <a:rPr kumimoji="1" lang="ja-JP" altLang="en-US" dirty="0"/>
                <a:t>の申込をしていたが、当日予定が入って受講が出来ず、他の日程でも受講できない場合に</a:t>
              </a:r>
              <a:endParaRPr kumimoji="1" lang="en-US" altLang="ja-JP" dirty="0"/>
            </a:p>
            <a:p>
              <a:r>
                <a:rPr kumimoji="1" lang="ja-JP" altLang="en-US" dirty="0"/>
                <a:t>　手数料は</a:t>
              </a:r>
              <a:r>
                <a:rPr lang="ja-JP" altLang="en-US" dirty="0"/>
                <a:t>帰ってくるの？</a:t>
              </a:r>
            </a:p>
          </p:txBody>
        </p:sp>
      </p:grpSp>
      <p:grpSp>
        <p:nvGrpSpPr>
          <p:cNvPr id="34" name="グループ化 33">
            <a:extLst>
              <a:ext uri="{FF2B5EF4-FFF2-40B4-BE49-F238E27FC236}">
                <a16:creationId xmlns:a16="http://schemas.microsoft.com/office/drawing/2014/main" id="{1F099C96-27F1-B23A-791F-2197652ABE97}"/>
              </a:ext>
            </a:extLst>
          </p:cNvPr>
          <p:cNvGrpSpPr/>
          <p:nvPr/>
        </p:nvGrpSpPr>
        <p:grpSpPr>
          <a:xfrm>
            <a:off x="191886" y="5840486"/>
            <a:ext cx="9648826" cy="872073"/>
            <a:chOff x="257172" y="5086819"/>
            <a:chExt cx="9648826" cy="944275"/>
          </a:xfrm>
        </p:grpSpPr>
        <p:sp>
          <p:nvSpPr>
            <p:cNvPr id="35" name="角丸四角形 21">
              <a:extLst>
                <a:ext uri="{FF2B5EF4-FFF2-40B4-BE49-F238E27FC236}">
                  <a16:creationId xmlns:a16="http://schemas.microsoft.com/office/drawing/2014/main" id="{DDBEC995-7E10-4C7C-B47E-B1742B9231BE}"/>
                </a:ext>
              </a:extLst>
            </p:cNvPr>
            <p:cNvSpPr/>
            <p:nvPr/>
          </p:nvSpPr>
          <p:spPr>
            <a:xfrm>
              <a:off x="257172" y="5086819"/>
              <a:ext cx="9648826" cy="944275"/>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49BAF387-9F95-CD58-0720-D2BF5F63EE65}"/>
                </a:ext>
              </a:extLst>
            </p:cNvPr>
            <p:cNvSpPr txBox="1"/>
            <p:nvPr/>
          </p:nvSpPr>
          <p:spPr>
            <a:xfrm>
              <a:off x="364061" y="5235790"/>
              <a:ext cx="9450493" cy="646331"/>
            </a:xfrm>
            <a:prstGeom prst="rect">
              <a:avLst/>
            </a:prstGeom>
            <a:noFill/>
          </p:spPr>
          <p:txBody>
            <a:bodyPr wrap="square" rtlCol="0">
              <a:spAutoFit/>
            </a:bodyPr>
            <a:lstStyle/>
            <a:p>
              <a:pPr marL="177800" indent="-177800"/>
              <a:r>
                <a:rPr lang="ja-JP" altLang="en-US" dirty="0"/>
                <a:t>Ａ</a:t>
              </a:r>
              <a:r>
                <a:rPr kumimoji="1" lang="en-US" altLang="ja-JP" dirty="0"/>
                <a:t>.</a:t>
              </a:r>
              <a:r>
                <a:rPr kumimoji="1" lang="ja-JP" altLang="en-US" dirty="0"/>
                <a:t>申し訳ありませんが、定員に達した後に受付終了と知らずに申込んだ場合や、災害で被災して受験できない場合などを除き</a:t>
              </a:r>
              <a:r>
                <a:rPr kumimoji="1" lang="ja-JP" altLang="en-US" dirty="0">
                  <a:solidFill>
                    <a:srgbClr val="FF0000"/>
                  </a:solidFill>
                </a:rPr>
                <a:t>手数料の返還は行っておりません</a:t>
              </a:r>
              <a:r>
                <a:rPr kumimoji="1" lang="ja-JP" altLang="en-US" dirty="0"/>
                <a:t>。</a:t>
              </a:r>
            </a:p>
          </p:txBody>
        </p:sp>
      </p:grpSp>
      <p:sp>
        <p:nvSpPr>
          <p:cNvPr id="37" name="テキスト ボックス 36">
            <a:extLst>
              <a:ext uri="{FF2B5EF4-FFF2-40B4-BE49-F238E27FC236}">
                <a16:creationId xmlns:a16="http://schemas.microsoft.com/office/drawing/2014/main" id="{9404F73F-FDAA-B589-BCDB-46E56E006B66}"/>
              </a:ext>
            </a:extLst>
          </p:cNvPr>
          <p:cNvSpPr txBox="1"/>
          <p:nvPr/>
        </p:nvSpPr>
        <p:spPr>
          <a:xfrm>
            <a:off x="23767" y="35965"/>
            <a:ext cx="4009431"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よくある質問：申込完了後</a:t>
            </a:r>
          </a:p>
        </p:txBody>
      </p:sp>
    </p:spTree>
    <p:extLst>
      <p:ext uri="{BB962C8B-B14F-4D97-AF65-F5344CB8AC3E}">
        <p14:creationId xmlns:p14="http://schemas.microsoft.com/office/powerpoint/2010/main" val="3330501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FA50B2-D368-5586-5455-29007DC6333B}"/>
            </a:ext>
          </a:extLst>
        </p:cNvPr>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26548BF4-7F31-15B1-D251-E15D526C37DE}"/>
              </a:ext>
            </a:extLst>
          </p:cNvPr>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FCA00D4D-F977-80A5-DA93-7E96168D14D8}"/>
              </a:ext>
            </a:extLst>
          </p:cNvPr>
          <p:cNvGrpSpPr/>
          <p:nvPr/>
        </p:nvGrpSpPr>
        <p:grpSpPr>
          <a:xfrm>
            <a:off x="23767" y="581477"/>
            <a:ext cx="9806832" cy="528365"/>
            <a:chOff x="23767" y="634600"/>
            <a:chExt cx="9806832" cy="817853"/>
          </a:xfrm>
        </p:grpSpPr>
        <p:sp>
          <p:nvSpPr>
            <p:cNvPr id="18" name="角丸四角形 17">
              <a:extLst>
                <a:ext uri="{FF2B5EF4-FFF2-40B4-BE49-F238E27FC236}">
                  <a16:creationId xmlns:a16="http://schemas.microsoft.com/office/drawing/2014/main" id="{EC4365BE-E898-95D0-3896-D382CD26CC1E}"/>
                </a:ext>
              </a:extLst>
            </p:cNvPr>
            <p:cNvSpPr/>
            <p:nvPr/>
          </p:nvSpPr>
          <p:spPr>
            <a:xfrm>
              <a:off x="23767" y="634600"/>
              <a:ext cx="9806832" cy="81785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4DCE1199-709F-3018-91FD-3E1954BDF28C}"/>
                </a:ext>
              </a:extLst>
            </p:cNvPr>
            <p:cNvSpPr txBox="1"/>
            <p:nvPr/>
          </p:nvSpPr>
          <p:spPr>
            <a:xfrm>
              <a:off x="23767" y="764572"/>
              <a:ext cx="7540847" cy="571687"/>
            </a:xfrm>
            <a:prstGeom prst="rect">
              <a:avLst/>
            </a:prstGeom>
            <a:noFill/>
          </p:spPr>
          <p:txBody>
            <a:bodyPr wrap="none" rtlCol="0">
              <a:spAutoFit/>
            </a:bodyPr>
            <a:lstStyle/>
            <a:p>
              <a:r>
                <a:rPr kumimoji="1" lang="en-US" altLang="ja-JP" dirty="0"/>
                <a:t>Q.</a:t>
              </a:r>
              <a:r>
                <a:rPr lang="ja-JP" altLang="en-US" dirty="0"/>
                <a:t> 一緒に参加する必要がある人がいるため、その人と同じ会場にしてほしい</a:t>
              </a:r>
            </a:p>
          </p:txBody>
        </p:sp>
      </p:grpSp>
      <p:grpSp>
        <p:nvGrpSpPr>
          <p:cNvPr id="2" name="グループ化 1">
            <a:extLst>
              <a:ext uri="{FF2B5EF4-FFF2-40B4-BE49-F238E27FC236}">
                <a16:creationId xmlns:a16="http://schemas.microsoft.com/office/drawing/2014/main" id="{447D8128-147D-6D21-F83F-214D96DA16E7}"/>
              </a:ext>
            </a:extLst>
          </p:cNvPr>
          <p:cNvGrpSpPr/>
          <p:nvPr/>
        </p:nvGrpSpPr>
        <p:grpSpPr>
          <a:xfrm>
            <a:off x="178810" y="1193689"/>
            <a:ext cx="9648825" cy="1047457"/>
            <a:chOff x="178810" y="1193689"/>
            <a:chExt cx="9648825" cy="1047457"/>
          </a:xfrm>
        </p:grpSpPr>
        <p:sp>
          <p:nvSpPr>
            <p:cNvPr id="17" name="角丸四角形 16">
              <a:extLst>
                <a:ext uri="{FF2B5EF4-FFF2-40B4-BE49-F238E27FC236}">
                  <a16:creationId xmlns:a16="http://schemas.microsoft.com/office/drawing/2014/main" id="{262E61DE-1201-1A28-9172-12DDDB92DBFF}"/>
                </a:ext>
              </a:extLst>
            </p:cNvPr>
            <p:cNvSpPr/>
            <p:nvPr/>
          </p:nvSpPr>
          <p:spPr>
            <a:xfrm>
              <a:off x="178810" y="1193689"/>
              <a:ext cx="9648825" cy="1047457"/>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EF3741A9-DC6F-C676-2883-B7827A7874B1}"/>
                </a:ext>
              </a:extLst>
            </p:cNvPr>
            <p:cNvSpPr txBox="1"/>
            <p:nvPr/>
          </p:nvSpPr>
          <p:spPr>
            <a:xfrm>
              <a:off x="272319" y="1258985"/>
              <a:ext cx="8659743" cy="923330"/>
            </a:xfrm>
            <a:prstGeom prst="rect">
              <a:avLst/>
            </a:prstGeom>
            <a:noFill/>
          </p:spPr>
          <p:txBody>
            <a:bodyPr wrap="none" rtlCol="0">
              <a:spAutoFit/>
            </a:bodyPr>
            <a:lstStyle/>
            <a:p>
              <a:r>
                <a:rPr lang="ja-JP" altLang="en-US" dirty="0"/>
                <a:t>Ａ</a:t>
              </a:r>
              <a:r>
                <a:rPr kumimoji="1" lang="en-US" altLang="ja-JP" dirty="0"/>
                <a:t>.</a:t>
              </a:r>
              <a:r>
                <a:rPr kumimoji="1" lang="ja-JP" altLang="en-US" dirty="0"/>
                <a:t>可能な限りご要望にお応えしますが、状況によってはお応えできない場合もあるため、</a:t>
              </a:r>
              <a:endParaRPr kumimoji="1" lang="en-US" altLang="ja-JP" dirty="0"/>
            </a:p>
            <a:p>
              <a:r>
                <a:rPr kumimoji="1" lang="ja-JP" altLang="en-US" dirty="0"/>
                <a:t>　あらかじめご了承ください。</a:t>
              </a:r>
              <a:endParaRPr kumimoji="1" lang="en-US" altLang="ja-JP" dirty="0"/>
            </a:p>
            <a:p>
              <a:r>
                <a:rPr lang="ja-JP" altLang="en-US" dirty="0"/>
                <a:t>　講習当日の要望については更新会場を所管する農林水産事務所へご相談ください。</a:t>
              </a:r>
              <a:endParaRPr kumimoji="1" lang="ja-JP" altLang="en-US" dirty="0"/>
            </a:p>
          </p:txBody>
        </p:sp>
      </p:grpSp>
      <p:sp>
        <p:nvSpPr>
          <p:cNvPr id="28" name="テキスト ボックス 27">
            <a:hlinkClick r:id="rId2" action="ppaction://hlinksldjump"/>
            <a:extLst>
              <a:ext uri="{FF2B5EF4-FFF2-40B4-BE49-F238E27FC236}">
                <a16:creationId xmlns:a16="http://schemas.microsoft.com/office/drawing/2014/main" id="{2DFE41BA-3EE3-29F0-586E-18D96BBCB6C3}"/>
              </a:ext>
            </a:extLst>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sp>
        <p:nvSpPr>
          <p:cNvPr id="37" name="テキスト ボックス 36">
            <a:extLst>
              <a:ext uri="{FF2B5EF4-FFF2-40B4-BE49-F238E27FC236}">
                <a16:creationId xmlns:a16="http://schemas.microsoft.com/office/drawing/2014/main" id="{82AF9806-0713-00B0-B032-76613E9A3202}"/>
              </a:ext>
            </a:extLst>
          </p:cNvPr>
          <p:cNvSpPr txBox="1"/>
          <p:nvPr/>
        </p:nvSpPr>
        <p:spPr>
          <a:xfrm>
            <a:off x="23767" y="35965"/>
            <a:ext cx="4009431"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よくある質問：申込完了後</a:t>
            </a:r>
          </a:p>
        </p:txBody>
      </p:sp>
    </p:spTree>
    <p:extLst>
      <p:ext uri="{BB962C8B-B14F-4D97-AF65-F5344CB8AC3E}">
        <p14:creationId xmlns:p14="http://schemas.microsoft.com/office/powerpoint/2010/main" val="1556033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E3A35-2D55-3237-06A9-94CC2D09FF1B}"/>
            </a:ext>
          </a:extLst>
        </p:cNvPr>
        <p:cNvGrpSpPr/>
        <p:nvPr/>
      </p:nvGrpSpPr>
      <p:grpSpPr>
        <a:xfrm>
          <a:off x="0" y="0"/>
          <a:ext cx="0" cy="0"/>
          <a:chOff x="0" y="0"/>
          <a:chExt cx="0" cy="0"/>
        </a:xfrm>
      </p:grpSpPr>
      <p:sp>
        <p:nvSpPr>
          <p:cNvPr id="19" name="正方形/長方形 18">
            <a:extLst>
              <a:ext uri="{FF2B5EF4-FFF2-40B4-BE49-F238E27FC236}">
                <a16:creationId xmlns:a16="http://schemas.microsoft.com/office/drawing/2014/main" id="{6F51EE54-4F60-DDE4-B190-B77A05B377BA}"/>
              </a:ext>
            </a:extLst>
          </p:cNvPr>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299B4A1C-AC57-5E9D-0685-73DCB7F3FFA3}"/>
              </a:ext>
            </a:extLst>
          </p:cNvPr>
          <p:cNvGrpSpPr/>
          <p:nvPr/>
        </p:nvGrpSpPr>
        <p:grpSpPr>
          <a:xfrm>
            <a:off x="23767" y="581477"/>
            <a:ext cx="9806832" cy="528365"/>
            <a:chOff x="23767" y="634600"/>
            <a:chExt cx="9806832" cy="817853"/>
          </a:xfrm>
        </p:grpSpPr>
        <p:sp>
          <p:nvSpPr>
            <p:cNvPr id="18" name="角丸四角形 17">
              <a:extLst>
                <a:ext uri="{FF2B5EF4-FFF2-40B4-BE49-F238E27FC236}">
                  <a16:creationId xmlns:a16="http://schemas.microsoft.com/office/drawing/2014/main" id="{A9D4EB99-1C06-3A7A-5FA7-EFB9568505BA}"/>
                </a:ext>
              </a:extLst>
            </p:cNvPr>
            <p:cNvSpPr/>
            <p:nvPr/>
          </p:nvSpPr>
          <p:spPr>
            <a:xfrm>
              <a:off x="23767" y="634600"/>
              <a:ext cx="9806832" cy="81785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3753E3E9-0DD5-A7E6-5E94-87F5AD20B24A}"/>
                </a:ext>
              </a:extLst>
            </p:cNvPr>
            <p:cNvSpPr txBox="1"/>
            <p:nvPr/>
          </p:nvSpPr>
          <p:spPr>
            <a:xfrm>
              <a:off x="23767" y="764572"/>
              <a:ext cx="6255239" cy="571687"/>
            </a:xfrm>
            <a:prstGeom prst="rect">
              <a:avLst/>
            </a:prstGeom>
            <a:noFill/>
          </p:spPr>
          <p:txBody>
            <a:bodyPr wrap="none" rtlCol="0">
              <a:spAutoFit/>
            </a:bodyPr>
            <a:lstStyle/>
            <a:p>
              <a:r>
                <a:rPr kumimoji="1" lang="en-US" altLang="ja-JP" dirty="0"/>
                <a:t>Q.</a:t>
              </a:r>
              <a:r>
                <a:rPr lang="ja-JP" altLang="en-US" dirty="0"/>
                <a:t> 免状を紛失して免許番号がわからないがどうしたらいいか？</a:t>
              </a:r>
            </a:p>
          </p:txBody>
        </p:sp>
      </p:grpSp>
      <p:sp>
        <p:nvSpPr>
          <p:cNvPr id="17" name="角丸四角形 16">
            <a:extLst>
              <a:ext uri="{FF2B5EF4-FFF2-40B4-BE49-F238E27FC236}">
                <a16:creationId xmlns:a16="http://schemas.microsoft.com/office/drawing/2014/main" id="{84F5695E-2A24-DFCA-FA5E-B6237D8E7C39}"/>
              </a:ext>
            </a:extLst>
          </p:cNvPr>
          <p:cNvSpPr/>
          <p:nvPr/>
        </p:nvSpPr>
        <p:spPr>
          <a:xfrm>
            <a:off x="178810" y="1193688"/>
            <a:ext cx="9648825" cy="4191112"/>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6" name="テキスト ボックス 15">
            <a:extLst>
              <a:ext uri="{FF2B5EF4-FFF2-40B4-BE49-F238E27FC236}">
                <a16:creationId xmlns:a16="http://schemas.microsoft.com/office/drawing/2014/main" id="{CC651B2E-021F-36E4-5537-D4654EF4A8AF}"/>
              </a:ext>
            </a:extLst>
          </p:cNvPr>
          <p:cNvSpPr txBox="1"/>
          <p:nvPr/>
        </p:nvSpPr>
        <p:spPr>
          <a:xfrm>
            <a:off x="272319" y="1410871"/>
            <a:ext cx="9775433" cy="3970318"/>
          </a:xfrm>
          <a:prstGeom prst="rect">
            <a:avLst/>
          </a:prstGeom>
          <a:noFill/>
        </p:spPr>
        <p:txBody>
          <a:bodyPr wrap="none" rtlCol="0">
            <a:spAutoFit/>
          </a:bodyPr>
          <a:lstStyle/>
          <a:p>
            <a:r>
              <a:rPr lang="ja-JP" altLang="en-US" dirty="0"/>
              <a:t>Ａ</a:t>
            </a:r>
            <a:r>
              <a:rPr kumimoji="1" lang="en-US" altLang="ja-JP" dirty="0"/>
              <a:t>.</a:t>
            </a:r>
            <a:r>
              <a:rPr kumimoji="1" lang="ja-JP" altLang="en-US" dirty="0"/>
              <a:t> </a:t>
            </a:r>
            <a:r>
              <a:rPr kumimoji="1" lang="ja-JP" altLang="en-US" u="sng" dirty="0"/>
              <a:t>紙申請</a:t>
            </a:r>
            <a:r>
              <a:rPr kumimoji="1" lang="ja-JP" altLang="en-US" dirty="0"/>
              <a:t>の場合</a:t>
            </a:r>
            <a:endParaRPr kumimoji="1" lang="en-US" altLang="ja-JP" dirty="0"/>
          </a:p>
          <a:p>
            <a:r>
              <a:rPr lang="ja-JP" altLang="en-US" dirty="0"/>
              <a:t>　　住所地を所管する農林水産事務所にご相談の上、以下の手続きを行ってください。</a:t>
            </a:r>
            <a:endParaRPr kumimoji="1" lang="en-US" altLang="ja-JP" dirty="0"/>
          </a:p>
          <a:p>
            <a:r>
              <a:rPr lang="ja-JP" altLang="en-US" dirty="0"/>
              <a:t>　　①</a:t>
            </a:r>
            <a:r>
              <a:rPr lang="ja-JP" altLang="en-US" u="sng" dirty="0"/>
              <a:t>受講希望日までの日程に余裕がある場合</a:t>
            </a:r>
            <a:r>
              <a:rPr lang="ja-JP" altLang="en-US" dirty="0"/>
              <a:t>は、再交付申請書と手数料納付書を郵送するので、</a:t>
            </a:r>
            <a:endParaRPr lang="en-US" altLang="ja-JP" dirty="0"/>
          </a:p>
          <a:p>
            <a:r>
              <a:rPr kumimoji="1" lang="ja-JP" altLang="en-US" dirty="0"/>
              <a:t>　　　記入・支払いの上、農林水産事務所へ提出（郵送・持込み）してください。</a:t>
            </a:r>
            <a:endParaRPr kumimoji="1" lang="en-US" altLang="ja-JP" dirty="0"/>
          </a:p>
          <a:p>
            <a:r>
              <a:rPr lang="ja-JP" altLang="en-US" dirty="0"/>
              <a:t>　　②</a:t>
            </a:r>
            <a:r>
              <a:rPr lang="ja-JP" altLang="en-US" u="sng" dirty="0"/>
              <a:t>受講希望日までの日程に余裕がない場合</a:t>
            </a:r>
            <a:r>
              <a:rPr lang="ja-JP" altLang="en-US" dirty="0"/>
              <a:t>は、受講日当日に手続きを行うので、</a:t>
            </a:r>
            <a:endParaRPr lang="en-US" altLang="ja-JP" dirty="0"/>
          </a:p>
          <a:p>
            <a:r>
              <a:rPr kumimoji="1" lang="ja-JP" altLang="en-US" dirty="0"/>
              <a:t>　　　手数料 </a:t>
            </a:r>
            <a:r>
              <a:rPr kumimoji="1" lang="en-US" altLang="ja-JP" dirty="0"/>
              <a:t>1,000</a:t>
            </a:r>
            <a:r>
              <a:rPr kumimoji="1" lang="ja-JP" altLang="en-US" dirty="0"/>
              <a:t>円を持参の上、更新講習に参加してください。</a:t>
            </a:r>
            <a:endParaRPr kumimoji="1" lang="en-US" altLang="ja-JP" dirty="0"/>
          </a:p>
          <a:p>
            <a:r>
              <a:rPr lang="ja-JP" altLang="en-US" dirty="0"/>
              <a:t>　</a:t>
            </a:r>
            <a:endParaRPr lang="en-US" altLang="ja-JP" dirty="0"/>
          </a:p>
          <a:p>
            <a:r>
              <a:rPr lang="ja-JP" altLang="en-US" dirty="0"/>
              <a:t>　</a:t>
            </a:r>
            <a:r>
              <a:rPr lang="ja-JP" altLang="en-US" u="sng" dirty="0"/>
              <a:t>電子申請</a:t>
            </a:r>
            <a:r>
              <a:rPr lang="ja-JP" altLang="en-US" dirty="0"/>
              <a:t>の場合</a:t>
            </a:r>
            <a:endParaRPr lang="en-US" altLang="ja-JP" dirty="0"/>
          </a:p>
          <a:p>
            <a:r>
              <a:rPr kumimoji="1" lang="ja-JP" altLang="en-US" dirty="0"/>
              <a:t>　　広島県電子申請システムから 「狩猟免状再交付」の手続きの申請を行ってください。</a:t>
            </a:r>
            <a:endParaRPr kumimoji="1" lang="en-US" altLang="ja-JP" dirty="0"/>
          </a:p>
          <a:p>
            <a:r>
              <a:rPr lang="ja-JP" altLang="en-US" dirty="0"/>
              <a:t>　　</a:t>
            </a:r>
            <a:r>
              <a:rPr lang="ja-JP" altLang="en-US" dirty="0">
                <a:hlinkClick r:id="rId2"/>
              </a:rPr>
              <a:t>広島県電子申請システムはこちらから</a:t>
            </a:r>
            <a:endParaRPr kumimoji="1" lang="en-US" altLang="ja-JP" dirty="0"/>
          </a:p>
          <a:p>
            <a:r>
              <a:rPr lang="ja-JP" altLang="en-US" dirty="0"/>
              <a:t>　　</a:t>
            </a:r>
            <a:r>
              <a:rPr lang="en-US" altLang="ja-JP" dirty="0"/>
              <a:t>※</a:t>
            </a:r>
            <a:r>
              <a:rPr lang="ja-JP" altLang="en-US" dirty="0"/>
              <a:t>再交付する狩猟免状に記載する住所地により申請ページが異なりますのでご注意ください。</a:t>
            </a:r>
            <a:endParaRPr lang="en-US" altLang="ja-JP" dirty="0"/>
          </a:p>
          <a:p>
            <a:r>
              <a:rPr kumimoji="1" lang="ja-JP" altLang="en-US" dirty="0"/>
              <a:t>　　手続きの説明欄 または </a:t>
            </a:r>
            <a:r>
              <a:rPr kumimoji="1" lang="ja-JP" altLang="en-US" dirty="0">
                <a:hlinkClick r:id="rId3" action="ppaction://hlinksldjump"/>
              </a:rPr>
              <a:t>こちら</a:t>
            </a:r>
            <a:r>
              <a:rPr kumimoji="1" lang="ja-JP" altLang="en-US" dirty="0"/>
              <a:t> から管轄をご確認ください。</a:t>
            </a:r>
            <a:endParaRPr kumimoji="1" lang="en-US" altLang="ja-JP" dirty="0"/>
          </a:p>
          <a:p>
            <a:endParaRPr lang="en-US" altLang="ja-JP" dirty="0"/>
          </a:p>
          <a:p>
            <a:r>
              <a:rPr kumimoji="1" lang="ja-JP" altLang="en-US" dirty="0"/>
              <a:t>　　いずれの場合も、免許番号を空欄で申請していただいて構いません。</a:t>
            </a:r>
          </a:p>
        </p:txBody>
      </p:sp>
      <p:sp>
        <p:nvSpPr>
          <p:cNvPr id="28" name="テキスト ボックス 27">
            <a:hlinkClick r:id="rId4" action="ppaction://hlinksldjump"/>
            <a:extLst>
              <a:ext uri="{FF2B5EF4-FFF2-40B4-BE49-F238E27FC236}">
                <a16:creationId xmlns:a16="http://schemas.microsoft.com/office/drawing/2014/main" id="{BC22D95F-6186-93FB-DDB4-C88BB193BF89}"/>
              </a:ext>
            </a:extLst>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hlinkClick r:id="rId4" action="ppaction://hlinksldjump"/>
              </a:rPr>
              <a:t>質問一覧に戻る</a:t>
            </a:r>
            <a:endParaRPr kumimoji="1" lang="ja-JP" altLang="en-US" sz="2000" dirty="0"/>
          </a:p>
        </p:txBody>
      </p:sp>
      <p:sp>
        <p:nvSpPr>
          <p:cNvPr id="37" name="テキスト ボックス 36">
            <a:extLst>
              <a:ext uri="{FF2B5EF4-FFF2-40B4-BE49-F238E27FC236}">
                <a16:creationId xmlns:a16="http://schemas.microsoft.com/office/drawing/2014/main" id="{872BB321-C0CC-D53E-C089-F46D8661E358}"/>
              </a:ext>
            </a:extLst>
          </p:cNvPr>
          <p:cNvSpPr txBox="1"/>
          <p:nvPr/>
        </p:nvSpPr>
        <p:spPr>
          <a:xfrm>
            <a:off x="23767" y="35965"/>
            <a:ext cx="3345788"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a:t>
            </a:r>
            <a:r>
              <a:rPr lang="ja-JP" altLang="en-US" sz="2400" dirty="0">
                <a:ln w="0"/>
                <a:solidFill>
                  <a:sysClr val="windowText" lastClr="000000"/>
                </a:solidFill>
                <a:effectLst>
                  <a:outerShdw blurRad="38100" dist="25400" dir="5400000" algn="ctr" rotWithShape="0">
                    <a:srgbClr val="6E747A">
                      <a:alpha val="43000"/>
                    </a:srgbClr>
                  </a:outerShdw>
                </a:effectLst>
              </a:rPr>
              <a:t>その他</a:t>
            </a:r>
            <a:endParaRPr kumimoji="1" lang="ja-JP" altLang="en-US" sz="2400" dirty="0">
              <a:ln w="0"/>
              <a:solidFill>
                <a:sysClr val="windowText" lastClr="000000"/>
              </a:solidFill>
              <a:effectLst>
                <a:outerShdw blurRad="38100" dist="25400" dir="5400000" algn="ctr" rotWithShape="0">
                  <a:srgbClr val="6E747A">
                    <a:alpha val="43000"/>
                  </a:srgbClr>
                </a:outerShdw>
              </a:effectLst>
            </a:endParaRPr>
          </a:p>
        </p:txBody>
      </p:sp>
      <p:grpSp>
        <p:nvGrpSpPr>
          <p:cNvPr id="6" name="グループ化 5">
            <a:extLst>
              <a:ext uri="{FF2B5EF4-FFF2-40B4-BE49-F238E27FC236}">
                <a16:creationId xmlns:a16="http://schemas.microsoft.com/office/drawing/2014/main" id="{1A83EBB9-C2A0-1BFC-31CB-03213BCF3B29}"/>
              </a:ext>
            </a:extLst>
          </p:cNvPr>
          <p:cNvGrpSpPr/>
          <p:nvPr/>
        </p:nvGrpSpPr>
        <p:grpSpPr>
          <a:xfrm>
            <a:off x="23767" y="5527216"/>
            <a:ext cx="9806832" cy="528365"/>
            <a:chOff x="23767" y="634600"/>
            <a:chExt cx="9806832" cy="817853"/>
          </a:xfrm>
        </p:grpSpPr>
        <p:sp>
          <p:nvSpPr>
            <p:cNvPr id="7" name="角丸四角形 17">
              <a:extLst>
                <a:ext uri="{FF2B5EF4-FFF2-40B4-BE49-F238E27FC236}">
                  <a16:creationId xmlns:a16="http://schemas.microsoft.com/office/drawing/2014/main" id="{3FA167FA-3E15-ACE8-B489-7FCCDA071618}"/>
                </a:ext>
              </a:extLst>
            </p:cNvPr>
            <p:cNvSpPr/>
            <p:nvPr/>
          </p:nvSpPr>
          <p:spPr>
            <a:xfrm>
              <a:off x="23767" y="634600"/>
              <a:ext cx="9806832" cy="81785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818D39C-4918-CF8A-2060-2888FEB8F73C}"/>
                </a:ext>
              </a:extLst>
            </p:cNvPr>
            <p:cNvSpPr txBox="1"/>
            <p:nvPr/>
          </p:nvSpPr>
          <p:spPr>
            <a:xfrm>
              <a:off x="23767" y="764572"/>
              <a:ext cx="6219972" cy="571687"/>
            </a:xfrm>
            <a:prstGeom prst="rect">
              <a:avLst/>
            </a:prstGeom>
            <a:noFill/>
          </p:spPr>
          <p:txBody>
            <a:bodyPr wrap="none" rtlCol="0">
              <a:spAutoFit/>
            </a:bodyPr>
            <a:lstStyle/>
            <a:p>
              <a:r>
                <a:rPr kumimoji="1" lang="en-US" altLang="ja-JP" dirty="0"/>
                <a:t>Q.</a:t>
              </a:r>
              <a:r>
                <a:rPr lang="ja-JP" altLang="en-US" dirty="0"/>
                <a:t> 狩猟免許を更新するつもりがない場合はどうしたらいいか？</a:t>
              </a:r>
            </a:p>
          </p:txBody>
        </p:sp>
      </p:grpSp>
      <p:sp>
        <p:nvSpPr>
          <p:cNvPr id="9" name="角丸四角形 16">
            <a:extLst>
              <a:ext uri="{FF2B5EF4-FFF2-40B4-BE49-F238E27FC236}">
                <a16:creationId xmlns:a16="http://schemas.microsoft.com/office/drawing/2014/main" id="{11F4CEF3-48D4-D71C-9D7B-C5CC82ED40A2}"/>
              </a:ext>
            </a:extLst>
          </p:cNvPr>
          <p:cNvSpPr/>
          <p:nvPr/>
        </p:nvSpPr>
        <p:spPr>
          <a:xfrm>
            <a:off x="178810" y="6192556"/>
            <a:ext cx="9635750" cy="578269"/>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a:extLst>
              <a:ext uri="{FF2B5EF4-FFF2-40B4-BE49-F238E27FC236}">
                <a16:creationId xmlns:a16="http://schemas.microsoft.com/office/drawing/2014/main" id="{497BF332-3129-F8E3-9247-30D927A7D965}"/>
              </a:ext>
            </a:extLst>
          </p:cNvPr>
          <p:cNvSpPr txBox="1"/>
          <p:nvPr/>
        </p:nvSpPr>
        <p:spPr>
          <a:xfrm>
            <a:off x="272319" y="6309160"/>
            <a:ext cx="9559027" cy="369332"/>
          </a:xfrm>
          <a:prstGeom prst="rect">
            <a:avLst/>
          </a:prstGeom>
          <a:noFill/>
        </p:spPr>
        <p:txBody>
          <a:bodyPr wrap="none" rtlCol="0">
            <a:spAutoFit/>
          </a:bodyPr>
          <a:lstStyle/>
          <a:p>
            <a:r>
              <a:rPr lang="ja-JP" altLang="en-US" dirty="0"/>
              <a:t>Ａ</a:t>
            </a:r>
            <a:r>
              <a:rPr kumimoji="1" lang="en-US" altLang="ja-JP" dirty="0"/>
              <a:t>.</a:t>
            </a:r>
            <a:r>
              <a:rPr lang="ja-JP" altLang="en-US" dirty="0"/>
              <a:t> 狩猟免状を所管する農林水産事務所へ返納してください。その際、折りたたんでも構いません。</a:t>
            </a:r>
            <a:endParaRPr kumimoji="1" lang="en-US" altLang="ja-JP" dirty="0"/>
          </a:p>
        </p:txBody>
      </p:sp>
    </p:spTree>
    <p:extLst>
      <p:ext uri="{BB962C8B-B14F-4D97-AF65-F5344CB8AC3E}">
        <p14:creationId xmlns:p14="http://schemas.microsoft.com/office/powerpoint/2010/main" val="1510160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7DA90-F36E-3711-849C-77BFA1D38C7A}"/>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80F92437-F6B0-35FB-C7AC-CCC81A0BB245}"/>
              </a:ext>
            </a:extLst>
          </p:cNvPr>
          <p:cNvGrpSpPr/>
          <p:nvPr/>
        </p:nvGrpSpPr>
        <p:grpSpPr>
          <a:xfrm>
            <a:off x="0" y="0"/>
            <a:ext cx="9906000" cy="546445"/>
            <a:chOff x="0" y="0"/>
            <a:chExt cx="9906000" cy="546445"/>
          </a:xfrm>
        </p:grpSpPr>
        <p:sp>
          <p:nvSpPr>
            <p:cNvPr id="3" name="正方形/長方形 2">
              <a:extLst>
                <a:ext uri="{FF2B5EF4-FFF2-40B4-BE49-F238E27FC236}">
                  <a16:creationId xmlns:a16="http://schemas.microsoft.com/office/drawing/2014/main" id="{6470CE2A-2A15-9E13-2414-7756830958E3}"/>
                </a:ext>
              </a:extLst>
            </p:cNvPr>
            <p:cNvSpPr/>
            <p:nvPr/>
          </p:nvSpPr>
          <p:spPr>
            <a:xfrm>
              <a:off x="0" y="0"/>
              <a:ext cx="9906000" cy="546445"/>
            </a:xfrm>
            <a:prstGeom prst="rect">
              <a:avLst/>
            </a:prstGeom>
            <a:solidFill>
              <a:schemeClr val="accent5">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2B1A7651-F218-2621-0564-9AA377DE4FCE}"/>
                </a:ext>
              </a:extLst>
            </p:cNvPr>
            <p:cNvSpPr txBox="1"/>
            <p:nvPr/>
          </p:nvSpPr>
          <p:spPr>
            <a:xfrm>
              <a:off x="60036" y="59751"/>
              <a:ext cx="5521063" cy="461665"/>
            </a:xfrm>
            <a:prstGeom prst="rect">
              <a:avLst/>
            </a:prstGeom>
            <a:noFill/>
          </p:spPr>
          <p:txBody>
            <a:bodyPr wrap="none" rtlCol="0">
              <a:spAutoFit/>
            </a:bodyPr>
            <a:lstStyle/>
            <a:p>
              <a:r>
                <a:rPr kumimoji="1" lang="ja-JP" altLang="en-US" sz="2400" dirty="0">
                  <a:latin typeface="メイリオ" panose="020B0604030504040204" pitchFamily="50" charset="-128"/>
                  <a:ea typeface="メイリオ" panose="020B0604030504040204" pitchFamily="50" charset="-128"/>
                </a:rPr>
                <a:t>〇 狩猟免許</a:t>
              </a:r>
              <a:r>
                <a:rPr lang="ja-JP" altLang="en-US" sz="2400" dirty="0">
                  <a:latin typeface="メイリオ" panose="020B0604030504040204" pitchFamily="50" charset="-128"/>
                  <a:ea typeface="メイリオ" panose="020B0604030504040204" pitchFamily="50" charset="-128"/>
                </a:rPr>
                <a:t>更新</a:t>
              </a:r>
              <a:r>
                <a:rPr kumimoji="1" lang="ja-JP" altLang="en-US" sz="2400" dirty="0">
                  <a:latin typeface="メイリオ" panose="020B0604030504040204" pitchFamily="50" charset="-128"/>
                  <a:ea typeface="メイリオ" panose="020B0604030504040204" pitchFamily="50" charset="-128"/>
                </a:rPr>
                <a:t>　よくある質問一覧②</a:t>
              </a:r>
            </a:p>
          </p:txBody>
        </p:sp>
      </p:grpSp>
      <p:graphicFrame>
        <p:nvGraphicFramePr>
          <p:cNvPr id="7" name="表 6">
            <a:extLst>
              <a:ext uri="{FF2B5EF4-FFF2-40B4-BE49-F238E27FC236}">
                <a16:creationId xmlns:a16="http://schemas.microsoft.com/office/drawing/2014/main" id="{4BE9714A-70D6-5F06-4944-1A3382602661}"/>
              </a:ext>
            </a:extLst>
          </p:cNvPr>
          <p:cNvGraphicFramePr>
            <a:graphicFrameLocks noGrp="1"/>
          </p:cNvGraphicFramePr>
          <p:nvPr>
            <p:extLst>
              <p:ext uri="{D42A27DB-BD31-4B8C-83A1-F6EECF244321}">
                <p14:modId xmlns:p14="http://schemas.microsoft.com/office/powerpoint/2010/main" val="3974052667"/>
              </p:ext>
            </p:extLst>
          </p:nvPr>
        </p:nvGraphicFramePr>
        <p:xfrm>
          <a:off x="68118" y="802801"/>
          <a:ext cx="9769763" cy="5252397"/>
        </p:xfrm>
        <a:graphic>
          <a:graphicData uri="http://schemas.openxmlformats.org/drawingml/2006/table">
            <a:tbl>
              <a:tblPr firstRow="1" bandRow="1">
                <a:tableStyleId>{5C22544A-7EE6-4342-B048-85BDC9FD1C3A}</a:tableStyleId>
              </a:tblPr>
              <a:tblGrid>
                <a:gridCol w="1548630">
                  <a:extLst>
                    <a:ext uri="{9D8B030D-6E8A-4147-A177-3AD203B41FA5}">
                      <a16:colId xmlns:a16="http://schemas.microsoft.com/office/drawing/2014/main" val="20000"/>
                    </a:ext>
                  </a:extLst>
                </a:gridCol>
                <a:gridCol w="8221133">
                  <a:extLst>
                    <a:ext uri="{9D8B030D-6E8A-4147-A177-3AD203B41FA5}">
                      <a16:colId xmlns:a16="http://schemas.microsoft.com/office/drawing/2014/main" val="20001"/>
                    </a:ext>
                  </a:extLst>
                </a:gridCol>
              </a:tblGrid>
              <a:tr h="428397">
                <a:tc>
                  <a:txBody>
                    <a:bodyPr/>
                    <a:lstStyle/>
                    <a:p>
                      <a:r>
                        <a:rPr kumimoji="1" lang="ja-JP" altLang="en-US" dirty="0">
                          <a:solidFill>
                            <a:schemeClr val="tx1"/>
                          </a:solidFill>
                          <a:latin typeface="メイリオ" panose="020B0604030504040204" pitchFamily="50" charset="-128"/>
                          <a:ea typeface="メイリオ" panose="020B0604030504040204" pitchFamily="50" charset="-128"/>
                        </a:rPr>
                        <a:t>カテゴリー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メイリオ" panose="020B0604030504040204" pitchFamily="50" charset="-128"/>
                          <a:ea typeface="メイリオ" panose="020B0604030504040204" pitchFamily="50" charset="-128"/>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92000">
                <a:tc rowSpan="5">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診断書関係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メイリオ" panose="020B0604030504040204" pitchFamily="50" charset="-128"/>
                          <a:ea typeface="メイリオ" panose="020B0604030504040204" pitchFamily="50" charset="-128"/>
                          <a:hlinkClick r:id="rId2" action="ppaction://hlinksldjump"/>
                        </a:rPr>
                        <a:t>銃砲の所持許可を申請中だが、銃砲の所持許可申請時の診断書を提出しても問題ない？</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0400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メイリオ" panose="020B0604030504040204" pitchFamily="50" charset="-128"/>
                          <a:ea typeface="メイリオ" panose="020B0604030504040204" pitchFamily="50" charset="-128"/>
                          <a:hlinkClick r:id="rId2" action="ppaction://hlinksldjump"/>
                        </a:rPr>
                        <a:t>網猟、わな猟を更新する場合でも診断書は必要なの？</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0400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dirty="0">
                          <a:latin typeface="メイリオ" panose="020B0604030504040204" pitchFamily="50" charset="-128"/>
                          <a:ea typeface="メイリオ" panose="020B0604030504040204" pitchFamily="50" charset="-128"/>
                          <a:hlinkClick r:id="rId2" action="ppaction://hlinksldjump"/>
                        </a:rPr>
                        <a:t>診断書はどこで書いてもらえばいいの？指定機関や専門はあるの？</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04000">
                <a:tc vMerge="1">
                  <a:txBody>
                    <a:bodyPr/>
                    <a:lstStyle/>
                    <a:p>
                      <a:endParaRPr kumimoji="1" lang="ja-JP" altLang="en-US"/>
                    </a:p>
                  </a:txBody>
                  <a:tcPr/>
                </a:tc>
                <a:tc>
                  <a:txBody>
                    <a:bodyPr/>
                    <a:lstStyle/>
                    <a:p>
                      <a:r>
                        <a:rPr kumimoji="1" lang="ja-JP" altLang="en-US" dirty="0">
                          <a:solidFill>
                            <a:schemeClr val="tx1"/>
                          </a:solidFill>
                          <a:latin typeface="メイリオ" panose="020B0604030504040204" pitchFamily="50" charset="-128"/>
                          <a:ea typeface="メイリオ" panose="020B0604030504040204" pitchFamily="50" charset="-128"/>
                          <a:hlinkClick r:id="rId2" action="ppaction://hlinksldjump"/>
                        </a:rPr>
                        <a:t>診断書の有効期間はある？</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04000">
                <a:tc vMerge="1">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2" action="ppaction://hlinksldjump"/>
                        </a:rPr>
                        <a:t>診断書だけ後から提出してもいい？</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504000">
                <a:tc row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rPr>
                        <a:t>手数料・</a:t>
                      </a:r>
                      <a:endParaRPr kumimoji="1" lang="en-US" altLang="ja-JP" dirty="0">
                        <a:solidFill>
                          <a:schemeClr val="tx1"/>
                        </a:solidFill>
                        <a:latin typeface="メイリオ" panose="020B0604030504040204" pitchFamily="50" charset="-128"/>
                        <a:ea typeface="メイリオ"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rPr>
                        <a:t>納付書関係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3" action="ppaction://hlinksldjump"/>
                        </a:rPr>
                        <a:t>手数料の納付先はどこ？　コンビニでも納付可？</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50400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hlinkClick r:id="rId3" action="ppaction://hlinksldjump"/>
                        </a:rPr>
                        <a:t>申請書の裏側にバーコードがあるけど，これで支払いできないの？</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504000">
                <a:tc vMerge="1">
                  <a:txBody>
                    <a:bodyPr/>
                    <a:lstStyle/>
                    <a:p>
                      <a:pPr algn="l"/>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hlinkClick r:id="rId4" action="ppaction://hlinksldjump"/>
                        </a:rPr>
                        <a:t>払込証明書はどれ？</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504000">
                <a:tc vMerge="1">
                  <a:txBody>
                    <a:bodyPr/>
                    <a:lstStyle/>
                    <a:p>
                      <a:pPr algn="l"/>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メイリオ" panose="020B0604030504040204" pitchFamily="50" charset="-128"/>
                          <a:ea typeface="メイリオ" panose="020B0604030504040204" pitchFamily="50" charset="-128"/>
                          <a:hlinkClick r:id="rId4" action="ppaction://hlinksldjump"/>
                        </a:rPr>
                        <a:t>手数料を補助する助成金制度ってあるの？</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081880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3344838867"/>
              </p:ext>
            </p:extLst>
          </p:nvPr>
        </p:nvGraphicFramePr>
        <p:xfrm>
          <a:off x="68503" y="654119"/>
          <a:ext cx="9769763" cy="5683000"/>
        </p:xfrm>
        <a:graphic>
          <a:graphicData uri="http://schemas.openxmlformats.org/drawingml/2006/table">
            <a:tbl>
              <a:tblPr firstRow="1" bandRow="1">
                <a:tableStyleId>{5C22544A-7EE6-4342-B048-85BDC9FD1C3A}</a:tableStyleId>
              </a:tblPr>
              <a:tblGrid>
                <a:gridCol w="1849608">
                  <a:extLst>
                    <a:ext uri="{9D8B030D-6E8A-4147-A177-3AD203B41FA5}">
                      <a16:colId xmlns:a16="http://schemas.microsoft.com/office/drawing/2014/main" val="20000"/>
                    </a:ext>
                  </a:extLst>
                </a:gridCol>
                <a:gridCol w="7920155">
                  <a:extLst>
                    <a:ext uri="{9D8B030D-6E8A-4147-A177-3AD203B41FA5}">
                      <a16:colId xmlns:a16="http://schemas.microsoft.com/office/drawing/2014/main" val="20001"/>
                    </a:ext>
                  </a:extLst>
                </a:gridCol>
              </a:tblGrid>
              <a:tr h="370840">
                <a:tc>
                  <a:txBody>
                    <a:bodyPr/>
                    <a:lstStyle/>
                    <a:p>
                      <a:r>
                        <a:rPr kumimoji="1" lang="ja-JP" altLang="en-US" dirty="0">
                          <a:solidFill>
                            <a:schemeClr val="tx1"/>
                          </a:solidFill>
                          <a:latin typeface="メイリオ" panose="020B0604030504040204" pitchFamily="50" charset="-128"/>
                          <a:ea typeface="メイリオ" panose="020B0604030504040204" pitchFamily="50" charset="-128"/>
                        </a:rPr>
                        <a:t>カテゴリー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メイリオ" panose="020B0604030504040204" pitchFamily="50" charset="-128"/>
                          <a:ea typeface="メイリオ" panose="020B0604030504040204" pitchFamily="50" charset="-128"/>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04000">
                <a:tc rowSpan="5">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申請提出関係</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2" action="ppaction://hlinksldjump"/>
                        </a:rPr>
                        <a:t>申請書類の提出方法は？</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0400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メイリオ" panose="020B0604030504040204" pitchFamily="50" charset="-128"/>
                          <a:ea typeface="メイリオ" panose="020B0604030504040204" pitchFamily="50" charset="-128"/>
                          <a:hlinkClick r:id="rId2" action="ppaction://hlinksldjump"/>
                        </a:rPr>
                        <a:t>申請書類は提出先の住所は？</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0400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3" action="ppaction://hlinksldjump"/>
                        </a:rPr>
                        <a:t>申請書類を直接県庁に持ち込んでも大丈夫？</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04000">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3" action="ppaction://hlinksldjump"/>
                        </a:rPr>
                        <a:t>申請の前に電話等で予約することは可能？</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04000">
                <a:tc vMerge="1">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3" action="ppaction://hlinksldjump"/>
                        </a:rPr>
                        <a:t>現在広島県外に住んでいるが、受講のころには広島県に引っ越している</a:t>
                      </a:r>
                      <a:endParaRPr kumimoji="1" lang="en-US" altLang="ja-JP" dirty="0">
                        <a:solidFill>
                          <a:schemeClr val="tx1"/>
                        </a:solidFill>
                        <a:latin typeface="メイリオ" panose="020B0604030504040204" pitchFamily="50" charset="-128"/>
                        <a:ea typeface="メイリオ" panose="020B0604030504040204" pitchFamily="50" charset="-128"/>
                        <a:hlinkClick r:id="rId3" action="ppaction://hlinksldjump"/>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3" action="ppaction://hlinksldjump"/>
                        </a:rPr>
                        <a:t>場合は受講できる？</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7935418"/>
                  </a:ext>
                </a:extLst>
              </a:tr>
              <a:tr h="504000">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latin typeface="メイリオ" panose="020B0604030504040204" pitchFamily="50" charset="-128"/>
                          <a:ea typeface="メイリオ" panose="020B0604030504040204" pitchFamily="50" charset="-128"/>
                        </a:rPr>
                        <a:t>申込完了後</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メイリオ" panose="020B0604030504040204" pitchFamily="50" charset="-128"/>
                          <a:ea typeface="メイリオ" panose="020B0604030504040204" pitchFamily="50" charset="-128"/>
                          <a:hlinkClick r:id="rId4" action="ppaction://hlinksldjump"/>
                        </a:rPr>
                        <a:t>申込をしたら受理のお知らせはあるの？</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504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4" action="ppaction://hlinksldjump"/>
                        </a:rPr>
                        <a:t>受験票っていつ届くの？</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504000">
                <a:tc vMerge="1">
                  <a:txBody>
                    <a:bodyPr/>
                    <a:lstStyle/>
                    <a:p>
                      <a:endParaRPr kumimoji="1" lang="ja-JP" altLang="en-US"/>
                    </a:p>
                  </a:txBody>
                  <a:tcPr/>
                </a:tc>
                <a:tc>
                  <a:txBody>
                    <a:bodyPr/>
                    <a:lstStyle/>
                    <a:p>
                      <a:r>
                        <a:rPr kumimoji="1" lang="ja-JP" altLang="en-US" dirty="0">
                          <a:latin typeface="メイリオ" panose="020B0604030504040204" pitchFamily="50" charset="-128"/>
                          <a:ea typeface="メイリオ" panose="020B0604030504040204" pitchFamily="50" charset="-128"/>
                          <a:hlinkClick r:id="rId4" action="ppaction://hlinksldjump"/>
                        </a:rPr>
                        <a:t>申込完了後に更新講習の日程を変更することは可能？</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504000">
                <a:tc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latin typeface="メイリオ" panose="020B0604030504040204" pitchFamily="50" charset="-128"/>
                          <a:ea typeface="メイリオ" panose="020B0604030504040204" pitchFamily="50" charset="-128"/>
                          <a:hlinkClick r:id="rId4" action="ppaction://hlinksldjump"/>
                        </a:rPr>
                        <a:t>申込をしていたが、当日予定が入って受講が出来ず、他の日程でも受講できない場合に手数料は</a:t>
                      </a:r>
                      <a:r>
                        <a:rPr lang="ja-JP" altLang="en-US" dirty="0">
                          <a:latin typeface="メイリオ" panose="020B0604030504040204" pitchFamily="50" charset="-128"/>
                          <a:ea typeface="メイリオ" panose="020B0604030504040204" pitchFamily="50" charset="-128"/>
                          <a:hlinkClick r:id="rId4" action="ppaction://hlinksldjump"/>
                        </a:rPr>
                        <a:t>帰ってくるの？</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23394026"/>
                  </a:ext>
                </a:extLst>
              </a:tr>
              <a:tr h="504000">
                <a:tc vMerge="1">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メイリオ" panose="020B0604030504040204" pitchFamily="50" charset="-128"/>
                          <a:ea typeface="メイリオ" panose="020B0604030504040204" pitchFamily="50" charset="-128"/>
                          <a:hlinkClick r:id="rId5" action="ppaction://hlinksldjump"/>
                        </a:rPr>
                        <a:t>一緒に参加する必要がある人がいるため、その人と同じ会場にしてほしい</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38420461"/>
                  </a:ext>
                </a:extLst>
              </a:tr>
            </a:tbl>
          </a:graphicData>
        </a:graphic>
      </p:graphicFrame>
      <p:sp>
        <p:nvSpPr>
          <p:cNvPr id="3" name="正方形/長方形 2"/>
          <p:cNvSpPr/>
          <p:nvPr/>
        </p:nvSpPr>
        <p:spPr>
          <a:xfrm>
            <a:off x="0" y="0"/>
            <a:ext cx="9906000" cy="546445"/>
          </a:xfrm>
          <a:prstGeom prst="rect">
            <a:avLst/>
          </a:prstGeom>
          <a:solidFill>
            <a:schemeClr val="accent5">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p:cNvSpPr txBox="1"/>
          <p:nvPr/>
        </p:nvSpPr>
        <p:spPr>
          <a:xfrm>
            <a:off x="60036" y="59751"/>
            <a:ext cx="5521063" cy="461665"/>
          </a:xfrm>
          <a:prstGeom prst="rect">
            <a:avLst/>
          </a:prstGeom>
          <a:noFill/>
        </p:spPr>
        <p:txBody>
          <a:bodyPr wrap="none" rtlCol="0">
            <a:spAutoFit/>
          </a:bodyPr>
          <a:lstStyle/>
          <a:p>
            <a:r>
              <a:rPr kumimoji="1" lang="ja-JP" altLang="en-US" sz="2400" dirty="0">
                <a:latin typeface="メイリオ" panose="020B0604030504040204" pitchFamily="50" charset="-128"/>
                <a:ea typeface="メイリオ" panose="020B0604030504040204" pitchFamily="50" charset="-128"/>
              </a:rPr>
              <a:t>〇 狩猟免許試験　よくある質問一覧④</a:t>
            </a:r>
          </a:p>
        </p:txBody>
      </p:sp>
    </p:spTree>
    <p:extLst>
      <p:ext uri="{BB962C8B-B14F-4D97-AF65-F5344CB8AC3E}">
        <p14:creationId xmlns:p14="http://schemas.microsoft.com/office/powerpoint/2010/main" val="2575978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4D32F7-DFCA-676C-1F4B-25D539C252DB}"/>
            </a:ext>
          </a:extLst>
        </p:cNvPr>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FE2C82E0-3E26-FDD8-23B7-10618BAAB92C}"/>
              </a:ext>
            </a:extLst>
          </p:cNvPr>
          <p:cNvGraphicFramePr>
            <a:graphicFrameLocks noGrp="1"/>
          </p:cNvGraphicFramePr>
          <p:nvPr>
            <p:extLst>
              <p:ext uri="{D42A27DB-BD31-4B8C-83A1-F6EECF244321}">
                <p14:modId xmlns:p14="http://schemas.microsoft.com/office/powerpoint/2010/main" val="1345177718"/>
              </p:ext>
            </p:extLst>
          </p:nvPr>
        </p:nvGraphicFramePr>
        <p:xfrm>
          <a:off x="68503" y="654119"/>
          <a:ext cx="9769763" cy="2890840"/>
        </p:xfrm>
        <a:graphic>
          <a:graphicData uri="http://schemas.openxmlformats.org/drawingml/2006/table">
            <a:tbl>
              <a:tblPr firstRow="1" bandRow="1">
                <a:tableStyleId>{5C22544A-7EE6-4342-B048-85BDC9FD1C3A}</a:tableStyleId>
              </a:tblPr>
              <a:tblGrid>
                <a:gridCol w="1849608">
                  <a:extLst>
                    <a:ext uri="{9D8B030D-6E8A-4147-A177-3AD203B41FA5}">
                      <a16:colId xmlns:a16="http://schemas.microsoft.com/office/drawing/2014/main" val="20000"/>
                    </a:ext>
                  </a:extLst>
                </a:gridCol>
                <a:gridCol w="7920155">
                  <a:extLst>
                    <a:ext uri="{9D8B030D-6E8A-4147-A177-3AD203B41FA5}">
                      <a16:colId xmlns:a16="http://schemas.microsoft.com/office/drawing/2014/main" val="20001"/>
                    </a:ext>
                  </a:extLst>
                </a:gridCol>
              </a:tblGrid>
              <a:tr h="370840">
                <a:tc>
                  <a:txBody>
                    <a:bodyPr/>
                    <a:lstStyle/>
                    <a:p>
                      <a:r>
                        <a:rPr kumimoji="1" lang="ja-JP" altLang="en-US" dirty="0">
                          <a:solidFill>
                            <a:schemeClr val="tx1"/>
                          </a:solidFill>
                          <a:latin typeface="メイリオ" panose="020B0604030504040204" pitchFamily="50" charset="-128"/>
                          <a:ea typeface="メイリオ" panose="020B0604030504040204" pitchFamily="50" charset="-128"/>
                        </a:rPr>
                        <a:t>カテゴリー</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dirty="0">
                          <a:solidFill>
                            <a:schemeClr val="tx1"/>
                          </a:solidFill>
                          <a:latin typeface="メイリオ" panose="020B0604030504040204" pitchFamily="50" charset="-128"/>
                          <a:ea typeface="メイリオ" panose="020B0604030504040204" pitchFamily="50" charset="-128"/>
                        </a:rPr>
                        <a:t>内容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04000">
                <a:tc rowSpan="5">
                  <a:txBody>
                    <a:bodyPr/>
                    <a:lstStyle/>
                    <a:p>
                      <a:pPr algn="ctr"/>
                      <a:r>
                        <a:rPr kumimoji="1" lang="ja-JP" altLang="en-US" dirty="0">
                          <a:solidFill>
                            <a:schemeClr val="tx1"/>
                          </a:solidFill>
                          <a:latin typeface="メイリオ" panose="020B0604030504040204" pitchFamily="50" charset="-128"/>
                          <a:ea typeface="メイリオ" panose="020B0604030504040204" pitchFamily="50" charset="-128"/>
                        </a:rPr>
                        <a:t>その他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solidFill>
                            <a:schemeClr val="tx1"/>
                          </a:solidFill>
                          <a:latin typeface="メイリオ" panose="020B0604030504040204" pitchFamily="50" charset="-128"/>
                          <a:ea typeface="メイリオ" panose="020B0604030504040204" pitchFamily="50" charset="-128"/>
                          <a:hlinkClick r:id="rId2" action="ppaction://hlinksldjump"/>
                        </a:rPr>
                        <a:t>免状を紛失して免状番号がわからないがどうしたらいいか？</a:t>
                      </a: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0400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dirty="0">
                          <a:latin typeface="メイリオ" panose="020B0604030504040204" pitchFamily="50" charset="-128"/>
                          <a:ea typeface="メイリオ" panose="020B0604030504040204" pitchFamily="50" charset="-128"/>
                          <a:hlinkClick r:id="rId2" action="ppaction://hlinksldjump"/>
                        </a:rPr>
                        <a:t>狩猟免許を更新するつもりがない場合はどうしたらいいか？</a:t>
                      </a:r>
                      <a:endParaRPr lang="ja-JP" altLang="en-US"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504000">
                <a:tc vMerge="1">
                  <a:txBody>
                    <a:bodyPr/>
                    <a:lstStyle/>
                    <a:p>
                      <a:endParaRPr kumimoji="1" lang="ja-JP"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04000">
                <a:tc v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504000">
                <a:tc vMerge="1">
                  <a:txBody>
                    <a:bodyPr/>
                    <a:lstStyle/>
                    <a:p>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7935418"/>
                  </a:ext>
                </a:extLst>
              </a:tr>
            </a:tbl>
          </a:graphicData>
        </a:graphic>
      </p:graphicFrame>
      <p:sp>
        <p:nvSpPr>
          <p:cNvPr id="3" name="正方形/長方形 2">
            <a:extLst>
              <a:ext uri="{FF2B5EF4-FFF2-40B4-BE49-F238E27FC236}">
                <a16:creationId xmlns:a16="http://schemas.microsoft.com/office/drawing/2014/main" id="{249682D4-3E69-95C6-5BC5-85D237434AA5}"/>
              </a:ext>
            </a:extLst>
          </p:cNvPr>
          <p:cNvSpPr/>
          <p:nvPr/>
        </p:nvSpPr>
        <p:spPr>
          <a:xfrm>
            <a:off x="0" y="0"/>
            <a:ext cx="9906000" cy="546445"/>
          </a:xfrm>
          <a:prstGeom prst="rect">
            <a:avLst/>
          </a:prstGeom>
          <a:solidFill>
            <a:schemeClr val="accent5">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E41E626A-77D6-B467-33DE-4124712AE338}"/>
              </a:ext>
            </a:extLst>
          </p:cNvPr>
          <p:cNvSpPr txBox="1"/>
          <p:nvPr/>
        </p:nvSpPr>
        <p:spPr>
          <a:xfrm>
            <a:off x="60036" y="59751"/>
            <a:ext cx="5521063" cy="461665"/>
          </a:xfrm>
          <a:prstGeom prst="rect">
            <a:avLst/>
          </a:prstGeom>
          <a:noFill/>
        </p:spPr>
        <p:txBody>
          <a:bodyPr wrap="none" rtlCol="0">
            <a:spAutoFit/>
          </a:bodyPr>
          <a:lstStyle/>
          <a:p>
            <a:r>
              <a:rPr kumimoji="1" lang="ja-JP" altLang="en-US" sz="2400" dirty="0">
                <a:latin typeface="メイリオ" panose="020B0604030504040204" pitchFamily="50" charset="-128"/>
                <a:ea typeface="メイリオ" panose="020B0604030504040204" pitchFamily="50" charset="-128"/>
              </a:rPr>
              <a:t>〇 狩猟免許試験　よくある質問一覧④</a:t>
            </a:r>
          </a:p>
        </p:txBody>
      </p:sp>
    </p:spTree>
    <p:extLst>
      <p:ext uri="{BB962C8B-B14F-4D97-AF65-F5344CB8AC3E}">
        <p14:creationId xmlns:p14="http://schemas.microsoft.com/office/powerpoint/2010/main" val="1015805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角丸四角形 24"/>
          <p:cNvSpPr/>
          <p:nvPr/>
        </p:nvSpPr>
        <p:spPr>
          <a:xfrm>
            <a:off x="247650" y="1202608"/>
            <a:ext cx="9612629" cy="884890"/>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角丸四角形 15"/>
          <p:cNvSpPr/>
          <p:nvPr/>
        </p:nvSpPr>
        <p:spPr>
          <a:xfrm>
            <a:off x="247650" y="2947814"/>
            <a:ext cx="9612629" cy="524475"/>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p:cNvSpPr/>
          <p:nvPr/>
        </p:nvSpPr>
        <p:spPr>
          <a:xfrm>
            <a:off x="0" y="0"/>
            <a:ext cx="9906000" cy="546445"/>
          </a:xfrm>
          <a:prstGeom prst="rect">
            <a:avLst/>
          </a:prstGeom>
          <a:solidFill>
            <a:schemeClr val="accent5">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3CD461DD-1B31-8C7C-2856-F5D31F60D642}"/>
              </a:ext>
            </a:extLst>
          </p:cNvPr>
          <p:cNvGrpSpPr/>
          <p:nvPr/>
        </p:nvGrpSpPr>
        <p:grpSpPr>
          <a:xfrm>
            <a:off x="45720" y="611376"/>
            <a:ext cx="9814559" cy="517871"/>
            <a:chOff x="0" y="625398"/>
            <a:chExt cx="9906000" cy="517871"/>
          </a:xfrm>
        </p:grpSpPr>
        <p:sp>
          <p:nvSpPr>
            <p:cNvPr id="22" name="角丸四角形 21"/>
            <p:cNvSpPr/>
            <p:nvPr/>
          </p:nvSpPr>
          <p:spPr>
            <a:xfrm>
              <a:off x="0" y="625398"/>
              <a:ext cx="9906000" cy="517871"/>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76200" y="699952"/>
              <a:ext cx="3680816" cy="369332"/>
            </a:xfrm>
            <a:prstGeom prst="rect">
              <a:avLst/>
            </a:prstGeom>
            <a:noFill/>
          </p:spPr>
          <p:txBody>
            <a:bodyPr wrap="none" rtlCol="0">
              <a:spAutoFit/>
            </a:bodyPr>
            <a:lstStyle/>
            <a:p>
              <a:r>
                <a:rPr kumimoji="1" lang="en-US" altLang="ja-JP" dirty="0"/>
                <a:t>Q.</a:t>
              </a:r>
              <a:r>
                <a:rPr kumimoji="1" lang="ja-JP" altLang="en-US" dirty="0"/>
                <a:t>　狩猟免許全般について伺いたい</a:t>
              </a:r>
            </a:p>
          </p:txBody>
        </p:sp>
      </p:grpSp>
      <p:sp>
        <p:nvSpPr>
          <p:cNvPr id="7" name="テキスト ボックス 6"/>
          <p:cNvSpPr txBox="1"/>
          <p:nvPr/>
        </p:nvSpPr>
        <p:spPr>
          <a:xfrm>
            <a:off x="364066" y="1329948"/>
            <a:ext cx="8450327" cy="646331"/>
          </a:xfrm>
          <a:prstGeom prst="rect">
            <a:avLst/>
          </a:prstGeom>
          <a:noFill/>
        </p:spPr>
        <p:txBody>
          <a:bodyPr wrap="none" rtlCol="0">
            <a:spAutoFit/>
          </a:bodyPr>
          <a:lstStyle/>
          <a:p>
            <a:r>
              <a:rPr lang="ja-JP" altLang="en-US" dirty="0"/>
              <a:t>Ａ</a:t>
            </a:r>
            <a:r>
              <a:rPr kumimoji="1" lang="en-US" altLang="ja-JP" dirty="0"/>
              <a:t>. </a:t>
            </a:r>
            <a:r>
              <a:rPr kumimoji="1" lang="ja-JP" altLang="en-US" dirty="0"/>
              <a:t>こちらの</a:t>
            </a:r>
            <a:r>
              <a:rPr lang="ja-JP" altLang="en-US" dirty="0"/>
              <a:t>ページ</a:t>
            </a:r>
            <a:r>
              <a:rPr kumimoji="1" lang="ja-JP" altLang="en-US" dirty="0"/>
              <a:t>をご覧ください。</a:t>
            </a:r>
            <a:endParaRPr kumimoji="1" lang="en-US" altLang="ja-JP" dirty="0"/>
          </a:p>
          <a:p>
            <a:r>
              <a:rPr lang="ja-JP" altLang="en-US" dirty="0">
                <a:hlinkClick r:id="rId2"/>
              </a:rPr>
              <a:t>狩猟を始めてみませんか </a:t>
            </a:r>
            <a:r>
              <a:rPr lang="en-US" altLang="ja-JP" dirty="0">
                <a:hlinkClick r:id="rId2"/>
              </a:rPr>
              <a:t>- </a:t>
            </a:r>
            <a:r>
              <a:rPr lang="ja-JP" altLang="en-US" dirty="0">
                <a:hlinkClick r:id="rId2"/>
              </a:rPr>
              <a:t>狩猟情報サイト（</a:t>
            </a:r>
            <a:r>
              <a:rPr lang="en-US" altLang="ja-JP" dirty="0" err="1">
                <a:hlinkClick r:id="rId2"/>
              </a:rPr>
              <a:t>HuntingLicense</a:t>
            </a:r>
            <a:r>
              <a:rPr lang="ja-JP" altLang="en-US" dirty="0">
                <a:hlinkClick r:id="rId2"/>
              </a:rPr>
              <a:t>） </a:t>
            </a:r>
            <a:r>
              <a:rPr lang="en-US" altLang="ja-JP" dirty="0">
                <a:hlinkClick r:id="rId2"/>
              </a:rPr>
              <a:t>| </a:t>
            </a:r>
            <a:r>
              <a:rPr lang="ja-JP" altLang="en-US" dirty="0">
                <a:hlinkClick r:id="rId2"/>
              </a:rPr>
              <a:t>広島県 </a:t>
            </a:r>
            <a:r>
              <a:rPr lang="en-US" altLang="ja-JP" dirty="0">
                <a:hlinkClick r:id="rId2"/>
              </a:rPr>
              <a:t>(hiroshima.lg.jp)</a:t>
            </a:r>
            <a:endParaRPr kumimoji="1" lang="ja-JP" altLang="en-US" dirty="0"/>
          </a:p>
        </p:txBody>
      </p:sp>
      <p:sp>
        <p:nvSpPr>
          <p:cNvPr id="12" name="テキスト ボックス 11"/>
          <p:cNvSpPr txBox="1"/>
          <p:nvPr/>
        </p:nvSpPr>
        <p:spPr>
          <a:xfrm>
            <a:off x="0" y="105144"/>
            <a:ext cx="5416868" cy="461665"/>
          </a:xfrm>
          <a:prstGeom prst="rect">
            <a:avLst/>
          </a:prstGeom>
          <a:noFill/>
        </p:spPr>
        <p:txBody>
          <a:bodyPr wrap="none" rtlCol="0">
            <a:spAutoFit/>
          </a:bodyPr>
          <a:lstStyle/>
          <a:p>
            <a:r>
              <a:rPr kumimoji="1" lang="ja-JP" altLang="en-US" sz="2400" dirty="0">
                <a:ln w="3175"/>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rPr>
              <a:t>〇　よくある質問：</a:t>
            </a:r>
            <a:r>
              <a:rPr lang="ja-JP" altLang="en-US" sz="2400" dirty="0">
                <a:ln w="3175"/>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rPr>
              <a:t>免許更新について</a:t>
            </a:r>
            <a:endParaRPr kumimoji="1" lang="ja-JP" altLang="en-US" sz="2400" dirty="0">
              <a:ln w="3175"/>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endParaRPr>
          </a:p>
        </p:txBody>
      </p:sp>
      <p:grpSp>
        <p:nvGrpSpPr>
          <p:cNvPr id="4" name="グループ化 3">
            <a:extLst>
              <a:ext uri="{FF2B5EF4-FFF2-40B4-BE49-F238E27FC236}">
                <a16:creationId xmlns:a16="http://schemas.microsoft.com/office/drawing/2014/main" id="{F217A100-9AEE-7FD0-2FC9-D9A07DFFB6A1}"/>
              </a:ext>
            </a:extLst>
          </p:cNvPr>
          <p:cNvGrpSpPr/>
          <p:nvPr/>
        </p:nvGrpSpPr>
        <p:grpSpPr>
          <a:xfrm>
            <a:off x="45720" y="2296067"/>
            <a:ext cx="9814559" cy="547663"/>
            <a:chOff x="0" y="2296067"/>
            <a:chExt cx="9906000" cy="547663"/>
          </a:xfrm>
        </p:grpSpPr>
        <p:sp>
          <p:nvSpPr>
            <p:cNvPr id="17" name="角丸四角形 16"/>
            <p:cNvSpPr/>
            <p:nvPr/>
          </p:nvSpPr>
          <p:spPr>
            <a:xfrm>
              <a:off x="0" y="2296067"/>
              <a:ext cx="9906000" cy="54766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76200" y="2376451"/>
              <a:ext cx="6365292" cy="369332"/>
            </a:xfrm>
            <a:prstGeom prst="rect">
              <a:avLst/>
            </a:prstGeom>
            <a:noFill/>
          </p:spPr>
          <p:txBody>
            <a:bodyPr wrap="none" rtlCol="0">
              <a:spAutoFit/>
            </a:bodyPr>
            <a:lstStyle/>
            <a:p>
              <a:r>
                <a:rPr kumimoji="1" lang="en-US" altLang="ja-JP" dirty="0"/>
                <a:t>Q.</a:t>
              </a:r>
              <a:r>
                <a:rPr kumimoji="1" lang="ja-JP" altLang="en-US" dirty="0"/>
                <a:t>　</a:t>
              </a:r>
              <a:r>
                <a:rPr lang="ja-JP" altLang="en-US" dirty="0"/>
                <a:t>更新講習</a:t>
              </a:r>
              <a:r>
                <a:rPr kumimoji="1" lang="ja-JP" altLang="en-US" dirty="0"/>
                <a:t>の日程や詳細については、いつ頃発表されるの</a:t>
              </a:r>
              <a:r>
                <a:rPr lang="ja-JP" altLang="en-US" dirty="0"/>
                <a:t>？</a:t>
              </a:r>
            </a:p>
          </p:txBody>
        </p:sp>
      </p:grpSp>
      <p:sp>
        <p:nvSpPr>
          <p:cNvPr id="14" name="テキスト ボックス 13"/>
          <p:cNvSpPr txBox="1"/>
          <p:nvPr/>
        </p:nvSpPr>
        <p:spPr>
          <a:xfrm>
            <a:off x="364067" y="3036695"/>
            <a:ext cx="9450493" cy="369332"/>
          </a:xfrm>
          <a:prstGeom prst="rect">
            <a:avLst/>
          </a:prstGeom>
          <a:noFill/>
        </p:spPr>
        <p:txBody>
          <a:bodyPr wrap="square" rtlCol="0">
            <a:spAutoFit/>
          </a:bodyPr>
          <a:lstStyle/>
          <a:p>
            <a:pPr marL="177800" indent="-177800"/>
            <a:r>
              <a:rPr lang="ja-JP" altLang="en-US" dirty="0"/>
              <a:t>Ａ</a:t>
            </a:r>
            <a:r>
              <a:rPr kumimoji="1" lang="en-US" altLang="ja-JP" dirty="0"/>
              <a:t>.</a:t>
            </a:r>
            <a:r>
              <a:rPr lang="ja-JP" altLang="en-US" dirty="0"/>
              <a:t> </a:t>
            </a:r>
            <a:r>
              <a:rPr kumimoji="1" lang="ja-JP" altLang="en-US" dirty="0"/>
              <a:t>５月中旬をめどに広島県ホームページで日程等の発表をします。</a:t>
            </a:r>
            <a:endParaRPr lang="en-US" altLang="ja-JP" dirty="0"/>
          </a:p>
        </p:txBody>
      </p:sp>
      <p:grpSp>
        <p:nvGrpSpPr>
          <p:cNvPr id="5" name="グループ化 4">
            <a:extLst>
              <a:ext uri="{FF2B5EF4-FFF2-40B4-BE49-F238E27FC236}">
                <a16:creationId xmlns:a16="http://schemas.microsoft.com/office/drawing/2014/main" id="{FB70D1E0-77E5-5C3C-3ACE-31FCEB040921}"/>
              </a:ext>
            </a:extLst>
          </p:cNvPr>
          <p:cNvGrpSpPr/>
          <p:nvPr/>
        </p:nvGrpSpPr>
        <p:grpSpPr>
          <a:xfrm>
            <a:off x="45720" y="3657862"/>
            <a:ext cx="9814559" cy="558616"/>
            <a:chOff x="0" y="3657862"/>
            <a:chExt cx="9906000" cy="558616"/>
          </a:xfrm>
        </p:grpSpPr>
        <p:sp>
          <p:nvSpPr>
            <p:cNvPr id="19" name="角丸四角形 18"/>
            <p:cNvSpPr/>
            <p:nvPr/>
          </p:nvSpPr>
          <p:spPr>
            <a:xfrm>
              <a:off x="0" y="3657862"/>
              <a:ext cx="9906000" cy="558616"/>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76200" y="3765883"/>
              <a:ext cx="5875056" cy="369332"/>
            </a:xfrm>
            <a:prstGeom prst="rect">
              <a:avLst/>
            </a:prstGeom>
            <a:noFill/>
          </p:spPr>
          <p:txBody>
            <a:bodyPr wrap="none" rtlCol="0">
              <a:spAutoFit/>
            </a:bodyPr>
            <a:lstStyle/>
            <a:p>
              <a:r>
                <a:rPr kumimoji="1" lang="en-US" altLang="ja-JP" dirty="0"/>
                <a:t>Q.</a:t>
              </a:r>
              <a:r>
                <a:rPr kumimoji="1" lang="ja-JP" altLang="en-US" dirty="0"/>
                <a:t>　</a:t>
              </a:r>
              <a:r>
                <a:rPr lang="ja-JP" altLang="en-US" dirty="0"/>
                <a:t>今年免許更新の年なんだけど、なにをすればいいの？</a:t>
              </a:r>
            </a:p>
          </p:txBody>
        </p:sp>
      </p:grpSp>
      <p:grpSp>
        <p:nvGrpSpPr>
          <p:cNvPr id="8" name="グループ化 7">
            <a:extLst>
              <a:ext uri="{FF2B5EF4-FFF2-40B4-BE49-F238E27FC236}">
                <a16:creationId xmlns:a16="http://schemas.microsoft.com/office/drawing/2014/main" id="{CDEDF119-98B5-89ED-AA41-B8CD086DE121}"/>
              </a:ext>
            </a:extLst>
          </p:cNvPr>
          <p:cNvGrpSpPr/>
          <p:nvPr/>
        </p:nvGrpSpPr>
        <p:grpSpPr>
          <a:xfrm>
            <a:off x="247650" y="5686076"/>
            <a:ext cx="9612629" cy="1037399"/>
            <a:chOff x="247650" y="4301156"/>
            <a:chExt cx="9612629" cy="1037399"/>
          </a:xfrm>
        </p:grpSpPr>
        <p:sp>
          <p:nvSpPr>
            <p:cNvPr id="18" name="角丸四角形 17"/>
            <p:cNvSpPr/>
            <p:nvPr/>
          </p:nvSpPr>
          <p:spPr>
            <a:xfrm>
              <a:off x="247650" y="4301156"/>
              <a:ext cx="9612629" cy="1033168"/>
            </a:xfrm>
            <a:prstGeom prst="roundRect">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364066" y="4415225"/>
              <a:ext cx="9294283" cy="923330"/>
            </a:xfrm>
            <a:prstGeom prst="rect">
              <a:avLst/>
            </a:prstGeom>
            <a:noFill/>
          </p:spPr>
          <p:txBody>
            <a:bodyPr wrap="square" rtlCol="0">
              <a:spAutoFit/>
            </a:bodyPr>
            <a:lstStyle/>
            <a:p>
              <a:pPr marL="177800" indent="-177800"/>
              <a:r>
                <a:rPr lang="ja-JP" altLang="en-US" dirty="0"/>
                <a:t>Ａ</a:t>
              </a:r>
              <a:r>
                <a:rPr kumimoji="1" lang="en-US" altLang="ja-JP" dirty="0"/>
                <a:t>.</a:t>
              </a:r>
              <a:r>
                <a:rPr lang="ja-JP" altLang="en-US" dirty="0"/>
                <a:t> 広島県より対象者へ、更新の案内を５月中旬から順次発送します。</a:t>
              </a:r>
              <a:endParaRPr lang="en-US" altLang="ja-JP" dirty="0"/>
            </a:p>
            <a:p>
              <a:pPr marL="177800" indent="-177800"/>
              <a:r>
                <a:rPr lang="ja-JP" altLang="en-US" dirty="0"/>
                <a:t>　発送と同時に県での受付を開始しておりますので、更新の案内が届き次第、案内に従って</a:t>
              </a:r>
              <a:endParaRPr lang="en-US" altLang="ja-JP" dirty="0"/>
            </a:p>
            <a:p>
              <a:pPr marL="177800" indent="-177800"/>
              <a:r>
                <a:rPr lang="ja-JP" altLang="en-US" dirty="0"/>
                <a:t>　更新手続きを行ってください。</a:t>
              </a:r>
              <a:endParaRPr lang="en-US" altLang="ja-JP" dirty="0"/>
            </a:p>
          </p:txBody>
        </p:sp>
      </p:grpSp>
      <p:sp>
        <p:nvSpPr>
          <p:cNvPr id="26" name="テキスト ボックス 25">
            <a:hlinkClick r:id="rId3" action="ppaction://hlinksldjump"/>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grpSp>
        <p:nvGrpSpPr>
          <p:cNvPr id="9" name="グループ化 8">
            <a:extLst>
              <a:ext uri="{FF2B5EF4-FFF2-40B4-BE49-F238E27FC236}">
                <a16:creationId xmlns:a16="http://schemas.microsoft.com/office/drawing/2014/main" id="{354D4589-286D-4B4F-81DE-688952F44CE7}"/>
              </a:ext>
            </a:extLst>
          </p:cNvPr>
          <p:cNvGrpSpPr/>
          <p:nvPr/>
        </p:nvGrpSpPr>
        <p:grpSpPr>
          <a:xfrm>
            <a:off x="45719" y="4318504"/>
            <a:ext cx="9814559" cy="558616"/>
            <a:chOff x="0" y="3657862"/>
            <a:chExt cx="9906000" cy="558616"/>
          </a:xfrm>
        </p:grpSpPr>
        <p:sp>
          <p:nvSpPr>
            <p:cNvPr id="15" name="角丸四角形 18">
              <a:extLst>
                <a:ext uri="{FF2B5EF4-FFF2-40B4-BE49-F238E27FC236}">
                  <a16:creationId xmlns:a16="http://schemas.microsoft.com/office/drawing/2014/main" id="{B43CF176-4AEA-ABB0-33E0-EE89FB31FA20}"/>
                </a:ext>
              </a:extLst>
            </p:cNvPr>
            <p:cNvSpPr/>
            <p:nvPr/>
          </p:nvSpPr>
          <p:spPr>
            <a:xfrm>
              <a:off x="0" y="3657862"/>
              <a:ext cx="9906000" cy="558616"/>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テキスト ボックス 26">
              <a:extLst>
                <a:ext uri="{FF2B5EF4-FFF2-40B4-BE49-F238E27FC236}">
                  <a16:creationId xmlns:a16="http://schemas.microsoft.com/office/drawing/2014/main" id="{47711D5A-D98C-ADB1-428B-987F38A01CE3}"/>
                </a:ext>
              </a:extLst>
            </p:cNvPr>
            <p:cNvSpPr txBox="1"/>
            <p:nvPr/>
          </p:nvSpPr>
          <p:spPr>
            <a:xfrm>
              <a:off x="76200" y="3765883"/>
              <a:ext cx="4389790" cy="369332"/>
            </a:xfrm>
            <a:prstGeom prst="rect">
              <a:avLst/>
            </a:prstGeom>
            <a:noFill/>
          </p:spPr>
          <p:txBody>
            <a:bodyPr wrap="none" rtlCol="0">
              <a:spAutoFit/>
            </a:bodyPr>
            <a:lstStyle/>
            <a:p>
              <a:r>
                <a:rPr kumimoji="1" lang="en-US" altLang="ja-JP" dirty="0"/>
                <a:t>Q.</a:t>
              </a:r>
              <a:r>
                <a:rPr kumimoji="1" lang="ja-JP" altLang="en-US" dirty="0"/>
                <a:t>　</a:t>
              </a:r>
              <a:r>
                <a:rPr lang="ja-JP" altLang="en-US" dirty="0"/>
                <a:t>更新申請の受付はいつから始まるの？</a:t>
              </a:r>
            </a:p>
          </p:txBody>
        </p:sp>
      </p:grpSp>
      <p:grpSp>
        <p:nvGrpSpPr>
          <p:cNvPr id="28" name="グループ化 27">
            <a:extLst>
              <a:ext uri="{FF2B5EF4-FFF2-40B4-BE49-F238E27FC236}">
                <a16:creationId xmlns:a16="http://schemas.microsoft.com/office/drawing/2014/main" id="{B1145989-049C-B50D-6897-5FB44FB6E707}"/>
              </a:ext>
            </a:extLst>
          </p:cNvPr>
          <p:cNvGrpSpPr/>
          <p:nvPr/>
        </p:nvGrpSpPr>
        <p:grpSpPr>
          <a:xfrm>
            <a:off x="45719" y="4979146"/>
            <a:ext cx="9814559" cy="558616"/>
            <a:chOff x="0" y="3657862"/>
            <a:chExt cx="9906000" cy="558616"/>
          </a:xfrm>
        </p:grpSpPr>
        <p:sp>
          <p:nvSpPr>
            <p:cNvPr id="29" name="角丸四角形 18">
              <a:extLst>
                <a:ext uri="{FF2B5EF4-FFF2-40B4-BE49-F238E27FC236}">
                  <a16:creationId xmlns:a16="http://schemas.microsoft.com/office/drawing/2014/main" id="{572D799C-163E-CF4E-1350-DCA3A1A09A6D}"/>
                </a:ext>
              </a:extLst>
            </p:cNvPr>
            <p:cNvSpPr/>
            <p:nvPr/>
          </p:nvSpPr>
          <p:spPr>
            <a:xfrm>
              <a:off x="0" y="3657862"/>
              <a:ext cx="9906000" cy="558616"/>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845FD854-A2AE-3C18-BEFA-6D9546E83F8F}"/>
                </a:ext>
              </a:extLst>
            </p:cNvPr>
            <p:cNvSpPr txBox="1"/>
            <p:nvPr/>
          </p:nvSpPr>
          <p:spPr>
            <a:xfrm>
              <a:off x="76200" y="3765883"/>
              <a:ext cx="5988311" cy="369332"/>
            </a:xfrm>
            <a:prstGeom prst="rect">
              <a:avLst/>
            </a:prstGeom>
            <a:noFill/>
          </p:spPr>
          <p:txBody>
            <a:bodyPr wrap="none" rtlCol="0">
              <a:spAutoFit/>
            </a:bodyPr>
            <a:lstStyle/>
            <a:p>
              <a:r>
                <a:rPr kumimoji="1" lang="en-US" altLang="ja-JP" dirty="0"/>
                <a:t>Q.</a:t>
              </a:r>
              <a:r>
                <a:rPr kumimoji="1" lang="ja-JP" altLang="en-US" dirty="0"/>
                <a:t>　</a:t>
              </a:r>
              <a:r>
                <a:rPr lang="ja-JP" altLang="en-US" dirty="0"/>
                <a:t>更新の案内がまだ届いていないんだけど、いつ届くの？</a:t>
              </a:r>
            </a:p>
          </p:txBody>
        </p:sp>
      </p:grpSp>
    </p:spTree>
    <p:extLst>
      <p:ext uri="{BB962C8B-B14F-4D97-AF65-F5344CB8AC3E}">
        <p14:creationId xmlns:p14="http://schemas.microsoft.com/office/powerpoint/2010/main" val="3563089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7FE9F7-0EF4-0D1C-00B7-67991131776F}"/>
            </a:ext>
          </a:extLst>
        </p:cNvPr>
        <p:cNvGrpSpPr/>
        <p:nvPr/>
      </p:nvGrpSpPr>
      <p:grpSpPr>
        <a:xfrm>
          <a:off x="0" y="0"/>
          <a:ext cx="0" cy="0"/>
          <a:chOff x="0" y="0"/>
          <a:chExt cx="0" cy="0"/>
        </a:xfrm>
      </p:grpSpPr>
      <p:sp>
        <p:nvSpPr>
          <p:cNvPr id="16" name="角丸四角形 15">
            <a:extLst>
              <a:ext uri="{FF2B5EF4-FFF2-40B4-BE49-F238E27FC236}">
                <a16:creationId xmlns:a16="http://schemas.microsoft.com/office/drawing/2014/main" id="{E6F84654-3B9B-B5B3-6C38-682399749E32}"/>
              </a:ext>
            </a:extLst>
          </p:cNvPr>
          <p:cNvSpPr/>
          <p:nvPr/>
        </p:nvSpPr>
        <p:spPr>
          <a:xfrm>
            <a:off x="146684" y="1203801"/>
            <a:ext cx="9612629" cy="5549055"/>
          </a:xfrm>
          <a:prstGeom prst="roundRect">
            <a:avLst>
              <a:gd name="adj" fmla="val 6826"/>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正方形/長方形 1">
            <a:extLst>
              <a:ext uri="{FF2B5EF4-FFF2-40B4-BE49-F238E27FC236}">
                <a16:creationId xmlns:a16="http://schemas.microsoft.com/office/drawing/2014/main" id="{F56610A0-0260-DA33-132D-930B2066D26E}"/>
              </a:ext>
            </a:extLst>
          </p:cNvPr>
          <p:cNvSpPr/>
          <p:nvPr/>
        </p:nvSpPr>
        <p:spPr>
          <a:xfrm>
            <a:off x="0" y="0"/>
            <a:ext cx="9906000" cy="546445"/>
          </a:xfrm>
          <a:prstGeom prst="rect">
            <a:avLst/>
          </a:prstGeom>
          <a:solidFill>
            <a:schemeClr val="accent5">
              <a:lumMod val="60000"/>
              <a:lumOff val="40000"/>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a:extLst>
              <a:ext uri="{FF2B5EF4-FFF2-40B4-BE49-F238E27FC236}">
                <a16:creationId xmlns:a16="http://schemas.microsoft.com/office/drawing/2014/main" id="{B5DFE1AA-6239-4CC3-D2DE-CAADEF3DB1E6}"/>
              </a:ext>
            </a:extLst>
          </p:cNvPr>
          <p:cNvGrpSpPr/>
          <p:nvPr/>
        </p:nvGrpSpPr>
        <p:grpSpPr>
          <a:xfrm>
            <a:off x="45720" y="611376"/>
            <a:ext cx="9814559" cy="517871"/>
            <a:chOff x="0" y="625398"/>
            <a:chExt cx="9906000" cy="517871"/>
          </a:xfrm>
        </p:grpSpPr>
        <p:sp>
          <p:nvSpPr>
            <p:cNvPr id="22" name="角丸四角形 21">
              <a:extLst>
                <a:ext uri="{FF2B5EF4-FFF2-40B4-BE49-F238E27FC236}">
                  <a16:creationId xmlns:a16="http://schemas.microsoft.com/office/drawing/2014/main" id="{348EB627-B054-ABA8-7299-0B4EDE8FB6FA}"/>
                </a:ext>
              </a:extLst>
            </p:cNvPr>
            <p:cNvSpPr/>
            <p:nvPr/>
          </p:nvSpPr>
          <p:spPr>
            <a:xfrm>
              <a:off x="0" y="625398"/>
              <a:ext cx="9906000" cy="517871"/>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921908BC-3E65-DDDA-552F-49C3DD422AE9}"/>
                </a:ext>
              </a:extLst>
            </p:cNvPr>
            <p:cNvSpPr txBox="1"/>
            <p:nvPr/>
          </p:nvSpPr>
          <p:spPr>
            <a:xfrm>
              <a:off x="76200" y="699952"/>
              <a:ext cx="5080649" cy="369332"/>
            </a:xfrm>
            <a:prstGeom prst="rect">
              <a:avLst/>
            </a:prstGeom>
            <a:noFill/>
          </p:spPr>
          <p:txBody>
            <a:bodyPr wrap="none" rtlCol="0">
              <a:spAutoFit/>
            </a:bodyPr>
            <a:lstStyle/>
            <a:p>
              <a:r>
                <a:rPr kumimoji="1" lang="en-US" altLang="ja-JP" dirty="0"/>
                <a:t>Q.</a:t>
              </a:r>
              <a:r>
                <a:rPr kumimoji="1" lang="ja-JP" altLang="en-US" dirty="0"/>
                <a:t>　</a:t>
              </a:r>
              <a:r>
                <a:rPr lang="ja-JP" altLang="en-US" dirty="0"/>
                <a:t>更新会場を所管する農林水産事務所について</a:t>
              </a:r>
              <a:endParaRPr kumimoji="1" lang="ja-JP" altLang="en-US" dirty="0"/>
            </a:p>
          </p:txBody>
        </p:sp>
      </p:grpSp>
      <p:sp>
        <p:nvSpPr>
          <p:cNvPr id="7" name="テキスト ボックス 6">
            <a:extLst>
              <a:ext uri="{FF2B5EF4-FFF2-40B4-BE49-F238E27FC236}">
                <a16:creationId xmlns:a16="http://schemas.microsoft.com/office/drawing/2014/main" id="{6FF8783E-2EEB-104A-432D-5DBCDC2ECFCA}"/>
              </a:ext>
            </a:extLst>
          </p:cNvPr>
          <p:cNvSpPr txBox="1"/>
          <p:nvPr/>
        </p:nvSpPr>
        <p:spPr>
          <a:xfrm>
            <a:off x="290054" y="1299471"/>
            <a:ext cx="9278502" cy="5355312"/>
          </a:xfrm>
          <a:prstGeom prst="rect">
            <a:avLst/>
          </a:prstGeom>
          <a:noFill/>
        </p:spPr>
        <p:txBody>
          <a:bodyPr wrap="none" rtlCol="0">
            <a:spAutoFit/>
          </a:bodyPr>
          <a:lstStyle/>
          <a:p>
            <a:r>
              <a:rPr lang="ja-JP" altLang="en-US" dirty="0"/>
              <a:t>Ａ</a:t>
            </a:r>
            <a:r>
              <a:rPr kumimoji="1" lang="en-US" altLang="ja-JP" dirty="0"/>
              <a:t>. </a:t>
            </a:r>
            <a:r>
              <a:rPr lang="ja-JP" altLang="en-US" dirty="0"/>
              <a:t>以下のとおりです。（すべての市町で更新講習が行われるわけではありません）</a:t>
            </a:r>
            <a:endParaRPr lang="en-US" altLang="ja-JP" dirty="0"/>
          </a:p>
          <a:p>
            <a:endParaRPr kumimoji="1" lang="en-US" altLang="ja-JP" dirty="0"/>
          </a:p>
          <a:p>
            <a:r>
              <a:rPr lang="en-US" altLang="ja-JP" dirty="0"/>
              <a:t>【</a:t>
            </a:r>
            <a:r>
              <a:rPr lang="ja-JP" altLang="en-US" dirty="0"/>
              <a:t>西部</a:t>
            </a:r>
            <a:r>
              <a:rPr lang="en-US" altLang="ja-JP" dirty="0"/>
              <a:t>】</a:t>
            </a:r>
            <a:r>
              <a:rPr lang="ja-JP" altLang="en-US" dirty="0"/>
              <a:t>　</a:t>
            </a:r>
            <a:endParaRPr lang="en-US" altLang="ja-JP" dirty="0"/>
          </a:p>
          <a:p>
            <a:r>
              <a:rPr kumimoji="1" lang="ja-JP" altLang="en-US" u="sng" dirty="0"/>
              <a:t>広島市、呉市、竹原市、大竹市、東広島市、廿日市市、安芸高田市、江田島市、府中町、</a:t>
            </a:r>
            <a:endParaRPr kumimoji="1" lang="en-US" altLang="ja-JP" u="sng" dirty="0"/>
          </a:p>
          <a:p>
            <a:r>
              <a:rPr lang="ja-JP" altLang="en-US" u="sng" dirty="0"/>
              <a:t>海田町、熊野町、坂町、安芸太田町、北広島町、大崎上島町</a:t>
            </a:r>
            <a:r>
              <a:rPr lang="ja-JP" altLang="en-US" dirty="0"/>
              <a:t>　の更新会場</a:t>
            </a:r>
            <a:endParaRPr kumimoji="1" lang="en-US" altLang="ja-JP" dirty="0"/>
          </a:p>
          <a:p>
            <a:r>
              <a:rPr lang="ja-JP" altLang="en-US" dirty="0"/>
              <a:t>（受付）　広島県西部農林水産事務所　林務第一課　自然保護係　（</a:t>
            </a:r>
            <a:r>
              <a:rPr lang="en-US" altLang="ja-JP" dirty="0"/>
              <a:t>082-228-2111</a:t>
            </a:r>
            <a:r>
              <a:rPr lang="ja-JP" altLang="en-US" dirty="0"/>
              <a:t>）</a:t>
            </a:r>
            <a:r>
              <a:rPr kumimoji="1" lang="ja-JP" altLang="en-US" dirty="0"/>
              <a:t>　</a:t>
            </a:r>
            <a:endParaRPr kumimoji="1" lang="en-US" altLang="ja-JP" dirty="0"/>
          </a:p>
          <a:p>
            <a:endParaRPr lang="en-US" altLang="ja-JP" dirty="0"/>
          </a:p>
          <a:p>
            <a:endParaRPr lang="en-US" altLang="ja-JP" dirty="0"/>
          </a:p>
          <a:p>
            <a:r>
              <a:rPr kumimoji="1" lang="en-US" altLang="ja-JP" dirty="0"/>
              <a:t>【</a:t>
            </a:r>
            <a:r>
              <a:rPr kumimoji="1" lang="ja-JP" altLang="en-US" dirty="0"/>
              <a:t>東部</a:t>
            </a:r>
            <a:r>
              <a:rPr kumimoji="1" lang="en-US" altLang="ja-JP" dirty="0"/>
              <a:t>】</a:t>
            </a:r>
          </a:p>
          <a:p>
            <a:r>
              <a:rPr lang="ja-JP" altLang="en-US" u="sng" dirty="0"/>
              <a:t>福山市、尾道市、三原市、府中市、世羅町、神石高原町</a:t>
            </a:r>
            <a:r>
              <a:rPr lang="ja-JP" altLang="en-US" dirty="0"/>
              <a:t>　の更新会場</a:t>
            </a:r>
            <a:endParaRPr kumimoji="1" lang="en-US" altLang="ja-JP" dirty="0"/>
          </a:p>
          <a:p>
            <a:r>
              <a:rPr lang="ja-JP" altLang="en-US" dirty="0"/>
              <a:t>（受付）広島県東部農林水産事務所　林務課　自然保護係　（</a:t>
            </a:r>
            <a:r>
              <a:rPr lang="en-US" altLang="ja-JP" dirty="0"/>
              <a:t>084-921-1311</a:t>
            </a:r>
            <a:r>
              <a:rPr lang="ja-JP" altLang="en-US" dirty="0"/>
              <a:t>）</a:t>
            </a:r>
            <a:endParaRPr lang="en-US" altLang="ja-JP" dirty="0"/>
          </a:p>
          <a:p>
            <a:endParaRPr kumimoji="1" lang="en-US" altLang="ja-JP" dirty="0"/>
          </a:p>
          <a:p>
            <a:endParaRPr lang="en-US" altLang="ja-JP" dirty="0"/>
          </a:p>
          <a:p>
            <a:r>
              <a:rPr kumimoji="1" lang="en-US" altLang="ja-JP" dirty="0"/>
              <a:t>【</a:t>
            </a:r>
            <a:r>
              <a:rPr kumimoji="1" lang="ja-JP" altLang="en-US" dirty="0"/>
              <a:t>北部</a:t>
            </a:r>
            <a:r>
              <a:rPr kumimoji="1" lang="en-US" altLang="ja-JP" dirty="0"/>
              <a:t>】</a:t>
            </a:r>
          </a:p>
          <a:p>
            <a:r>
              <a:rPr lang="ja-JP" altLang="en-US" u="sng" dirty="0"/>
              <a:t>三次市、庄原市</a:t>
            </a:r>
            <a:r>
              <a:rPr lang="ja-JP" altLang="en-US" dirty="0"/>
              <a:t>　の更新会場</a:t>
            </a:r>
            <a:endParaRPr kumimoji="1" lang="en-US" altLang="ja-JP" dirty="0"/>
          </a:p>
          <a:p>
            <a:r>
              <a:rPr lang="ja-JP" altLang="en-US" dirty="0"/>
              <a:t>（受付）広島県北部農林水産事務所　林務第一課　自然保護係　（</a:t>
            </a:r>
            <a:r>
              <a:rPr lang="en-US" altLang="ja-JP" dirty="0"/>
              <a:t>0824-72-2015</a:t>
            </a:r>
            <a:r>
              <a:rPr lang="ja-JP" altLang="en-US" dirty="0"/>
              <a:t>）</a:t>
            </a:r>
            <a:endParaRPr lang="en-US" altLang="ja-JP" dirty="0"/>
          </a:p>
          <a:p>
            <a:endParaRPr kumimoji="1" lang="en-US" altLang="ja-JP" dirty="0"/>
          </a:p>
          <a:p>
            <a:endParaRPr kumimoji="1" lang="en-US" altLang="ja-JP" dirty="0"/>
          </a:p>
          <a:p>
            <a:r>
              <a:rPr lang="ja-JP" altLang="en-US" u="sng" dirty="0"/>
              <a:t>更新書類や受付状況、講習当日等の問い合わせ</a:t>
            </a:r>
            <a:r>
              <a:rPr lang="ja-JP" altLang="en-US" dirty="0"/>
              <a:t>は担当の農林水産事務所へご確認ください。</a:t>
            </a:r>
            <a:endParaRPr kumimoji="1" lang="ja-JP" altLang="en-US" dirty="0"/>
          </a:p>
        </p:txBody>
      </p:sp>
      <p:sp>
        <p:nvSpPr>
          <p:cNvPr id="12" name="テキスト ボックス 11">
            <a:extLst>
              <a:ext uri="{FF2B5EF4-FFF2-40B4-BE49-F238E27FC236}">
                <a16:creationId xmlns:a16="http://schemas.microsoft.com/office/drawing/2014/main" id="{835E7A24-DA7E-6157-962E-1E2C2BB4A380}"/>
              </a:ext>
            </a:extLst>
          </p:cNvPr>
          <p:cNvSpPr txBox="1"/>
          <p:nvPr/>
        </p:nvSpPr>
        <p:spPr>
          <a:xfrm>
            <a:off x="0" y="105144"/>
            <a:ext cx="5416868" cy="461665"/>
          </a:xfrm>
          <a:prstGeom prst="rect">
            <a:avLst/>
          </a:prstGeom>
          <a:noFill/>
        </p:spPr>
        <p:txBody>
          <a:bodyPr wrap="none" rtlCol="0">
            <a:spAutoFit/>
          </a:bodyPr>
          <a:lstStyle/>
          <a:p>
            <a:r>
              <a:rPr kumimoji="1" lang="ja-JP" altLang="en-US" sz="2400" dirty="0">
                <a:ln w="3175"/>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rPr>
              <a:t>〇　よくある質問：</a:t>
            </a:r>
            <a:r>
              <a:rPr lang="ja-JP" altLang="en-US" sz="2400" dirty="0">
                <a:ln w="3175"/>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rPr>
              <a:t>免許更新について</a:t>
            </a:r>
            <a:endParaRPr kumimoji="1" lang="ja-JP" altLang="en-US" sz="2400" dirty="0">
              <a:ln w="3175"/>
              <a:effectLst>
                <a:outerShdw blurRad="38100" dist="19050" dir="2700000" algn="tl" rotWithShape="0">
                  <a:schemeClr val="dk1">
                    <a:alpha val="40000"/>
                  </a:schemeClr>
                </a:outerShdw>
              </a:effectLst>
              <a:latin typeface="メイリオ" panose="020B0604030504040204" pitchFamily="50" charset="-128"/>
              <a:ea typeface="メイリオ" panose="020B0604030504040204" pitchFamily="50" charset="-128"/>
            </a:endParaRPr>
          </a:p>
        </p:txBody>
      </p:sp>
      <p:sp>
        <p:nvSpPr>
          <p:cNvPr id="26" name="テキスト ボックス 25">
            <a:hlinkClick r:id="rId2" action="ppaction://hlinksldjump"/>
            <a:extLst>
              <a:ext uri="{FF2B5EF4-FFF2-40B4-BE49-F238E27FC236}">
                <a16:creationId xmlns:a16="http://schemas.microsoft.com/office/drawing/2014/main" id="{5347CDA6-EE47-AD32-843B-1759538042AF}"/>
              </a:ext>
            </a:extLst>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spTree>
    <p:extLst>
      <p:ext uri="{BB962C8B-B14F-4D97-AF65-F5344CB8AC3E}">
        <p14:creationId xmlns:p14="http://schemas.microsoft.com/office/powerpoint/2010/main" val="3795324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B6278-A754-650F-F001-41F457F41C6C}"/>
            </a:ext>
          </a:extLst>
        </p:cNvPr>
        <p:cNvGrpSpPr/>
        <p:nvPr/>
      </p:nvGrpSpPr>
      <p:grpSpPr>
        <a:xfrm>
          <a:off x="0" y="0"/>
          <a:ext cx="0" cy="0"/>
          <a:chOff x="0" y="0"/>
          <a:chExt cx="0" cy="0"/>
        </a:xfrm>
      </p:grpSpPr>
      <p:sp>
        <p:nvSpPr>
          <p:cNvPr id="20" name="角丸四角形 15">
            <a:extLst>
              <a:ext uri="{FF2B5EF4-FFF2-40B4-BE49-F238E27FC236}">
                <a16:creationId xmlns:a16="http://schemas.microsoft.com/office/drawing/2014/main" id="{45568FDD-CE02-4A42-28F5-996BA897036A}"/>
              </a:ext>
            </a:extLst>
          </p:cNvPr>
          <p:cNvSpPr/>
          <p:nvPr/>
        </p:nvSpPr>
        <p:spPr>
          <a:xfrm>
            <a:off x="153916" y="1174168"/>
            <a:ext cx="9598166" cy="2590281"/>
          </a:xfrm>
          <a:prstGeom prst="roundRect">
            <a:avLst>
              <a:gd name="adj" fmla="val 8657"/>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正方形/長方形 1">
            <a:extLst>
              <a:ext uri="{FF2B5EF4-FFF2-40B4-BE49-F238E27FC236}">
                <a16:creationId xmlns:a16="http://schemas.microsoft.com/office/drawing/2014/main" id="{3B4431C3-21F9-FDFE-8827-1469D5F9B204}"/>
              </a:ext>
            </a:extLst>
          </p:cNvPr>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hlinkClick r:id="rId2" action="ppaction://hlinksldjump"/>
            <a:extLst>
              <a:ext uri="{FF2B5EF4-FFF2-40B4-BE49-F238E27FC236}">
                <a16:creationId xmlns:a16="http://schemas.microsoft.com/office/drawing/2014/main" id="{4A7E8281-01F9-905F-5F08-FBDF8780AC54}"/>
              </a:ext>
            </a:extLst>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sp>
        <p:nvSpPr>
          <p:cNvPr id="8" name="テキスト ボックス 7">
            <a:extLst>
              <a:ext uri="{FF2B5EF4-FFF2-40B4-BE49-F238E27FC236}">
                <a16:creationId xmlns:a16="http://schemas.microsoft.com/office/drawing/2014/main" id="{87BBB22E-F53B-74E0-89BB-39374D716B1F}"/>
              </a:ext>
            </a:extLst>
          </p:cNvPr>
          <p:cNvSpPr txBox="1"/>
          <p:nvPr/>
        </p:nvSpPr>
        <p:spPr>
          <a:xfrm>
            <a:off x="0" y="49207"/>
            <a:ext cx="4854214"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a:t>
            </a:r>
            <a:r>
              <a:rPr lang="ja-JP" altLang="en-US" sz="2400" dirty="0">
                <a:ln w="0"/>
                <a:solidFill>
                  <a:sysClr val="windowText" lastClr="000000"/>
                </a:solidFill>
                <a:effectLst>
                  <a:outerShdw blurRad="38100" dist="25400" dir="5400000" algn="ctr" rotWithShape="0">
                    <a:srgbClr val="6E747A">
                      <a:alpha val="43000"/>
                    </a:srgbClr>
                  </a:outerShdw>
                </a:effectLst>
              </a:rPr>
              <a:t>申込方法について</a:t>
            </a:r>
            <a:endParaRPr kumimoji="1" lang="ja-JP" altLang="en-US" sz="2400" dirty="0">
              <a:ln w="0"/>
              <a:solidFill>
                <a:sysClr val="windowText" lastClr="000000"/>
              </a:solidFill>
              <a:effectLst>
                <a:outerShdw blurRad="38100" dist="25400" dir="5400000" algn="ctr" rotWithShape="0">
                  <a:srgbClr val="6E747A">
                    <a:alpha val="43000"/>
                  </a:srgbClr>
                </a:outerShdw>
              </a:effectLst>
            </a:endParaRPr>
          </a:p>
        </p:txBody>
      </p:sp>
      <p:sp>
        <p:nvSpPr>
          <p:cNvPr id="10" name="角丸四角形 16">
            <a:extLst>
              <a:ext uri="{FF2B5EF4-FFF2-40B4-BE49-F238E27FC236}">
                <a16:creationId xmlns:a16="http://schemas.microsoft.com/office/drawing/2014/main" id="{A6542C6A-9F27-4E72-6826-B1891A5D2B5F}"/>
              </a:ext>
            </a:extLst>
          </p:cNvPr>
          <p:cNvSpPr/>
          <p:nvPr/>
        </p:nvSpPr>
        <p:spPr>
          <a:xfrm>
            <a:off x="0" y="553423"/>
            <a:ext cx="9814560" cy="53385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F674EFF3-EB9C-ED95-BE71-74DFB1416C78}"/>
              </a:ext>
            </a:extLst>
          </p:cNvPr>
          <p:cNvSpPr txBox="1"/>
          <p:nvPr/>
        </p:nvSpPr>
        <p:spPr>
          <a:xfrm>
            <a:off x="-1" y="640315"/>
            <a:ext cx="3039615" cy="369332"/>
          </a:xfrm>
          <a:prstGeom prst="rect">
            <a:avLst/>
          </a:prstGeom>
          <a:noFill/>
        </p:spPr>
        <p:txBody>
          <a:bodyPr wrap="none" rtlCol="0">
            <a:spAutoFit/>
          </a:bodyPr>
          <a:lstStyle/>
          <a:p>
            <a:r>
              <a:rPr kumimoji="1" lang="en-US" altLang="ja-JP" dirty="0"/>
              <a:t>Q.</a:t>
            </a:r>
            <a:r>
              <a:rPr lang="ja-JP" altLang="en-US" dirty="0"/>
              <a:t> 　申請方法について教えて</a:t>
            </a:r>
          </a:p>
        </p:txBody>
      </p:sp>
      <p:sp>
        <p:nvSpPr>
          <p:cNvPr id="21" name="テキスト ボックス 20">
            <a:extLst>
              <a:ext uri="{FF2B5EF4-FFF2-40B4-BE49-F238E27FC236}">
                <a16:creationId xmlns:a16="http://schemas.microsoft.com/office/drawing/2014/main" id="{A029EC5A-6861-7D21-4489-1D071E2A3202}"/>
              </a:ext>
            </a:extLst>
          </p:cNvPr>
          <p:cNvSpPr txBox="1"/>
          <p:nvPr/>
        </p:nvSpPr>
        <p:spPr>
          <a:xfrm>
            <a:off x="304549" y="1325320"/>
            <a:ext cx="8953751" cy="2439129"/>
          </a:xfrm>
          <a:prstGeom prst="rect">
            <a:avLst/>
          </a:prstGeom>
          <a:noFill/>
        </p:spPr>
        <p:txBody>
          <a:bodyPr wrap="square" rtlCol="0">
            <a:spAutoFit/>
          </a:bodyPr>
          <a:lstStyle/>
          <a:p>
            <a:pPr marL="177800" indent="-177800">
              <a:lnSpc>
                <a:spcPts val="2300"/>
              </a:lnSpc>
            </a:pPr>
            <a:r>
              <a:rPr lang="ja-JP" altLang="en-US" sz="1600" dirty="0"/>
              <a:t>Ａ</a:t>
            </a:r>
            <a:r>
              <a:rPr lang="en-US" altLang="ja-JP" sz="1600" dirty="0"/>
              <a:t>.</a:t>
            </a:r>
            <a:r>
              <a:rPr lang="ja-JP" altLang="en-US" sz="1600" dirty="0"/>
              <a:t> 令和８年度から、従来の紙による申請に加えて、広島県電子申請システムを活用した電子申請が</a:t>
            </a:r>
            <a:endParaRPr lang="en-US" altLang="ja-JP" sz="1600" dirty="0"/>
          </a:p>
          <a:p>
            <a:pPr marL="177800" indent="-177800">
              <a:lnSpc>
                <a:spcPts val="2300"/>
              </a:lnSpc>
            </a:pPr>
            <a:r>
              <a:rPr lang="ja-JP" altLang="en-US" sz="1600" dirty="0"/>
              <a:t>　可能となっています。ご自身にあったどちらかの申請方法で免許更新手続きを行ってください。</a:t>
            </a:r>
            <a:endParaRPr lang="en-US" altLang="ja-JP" sz="1600" dirty="0"/>
          </a:p>
          <a:p>
            <a:pPr marL="177800" indent="-177800">
              <a:lnSpc>
                <a:spcPts val="2300"/>
              </a:lnSpc>
            </a:pPr>
            <a:r>
              <a:rPr lang="ja-JP" altLang="en-US" sz="1600" dirty="0"/>
              <a:t>　</a:t>
            </a:r>
            <a:endParaRPr lang="en-US" altLang="ja-JP" sz="1600" dirty="0"/>
          </a:p>
          <a:p>
            <a:pPr marL="177800" indent="-177800">
              <a:lnSpc>
                <a:spcPts val="2300"/>
              </a:lnSpc>
            </a:pPr>
            <a:r>
              <a:rPr lang="ja-JP" altLang="en-US" sz="1600" dirty="0"/>
              <a:t>　</a:t>
            </a:r>
            <a:r>
              <a:rPr lang="ja-JP" altLang="en-US" sz="1600" u="sng" dirty="0"/>
              <a:t>紙申請</a:t>
            </a:r>
            <a:r>
              <a:rPr lang="ja-JP" altLang="en-US" sz="1600" dirty="0"/>
              <a:t>の場合のお問い合わせ先　（前ページ参照）</a:t>
            </a:r>
            <a:endParaRPr lang="en-US" altLang="ja-JP" sz="1600" dirty="0"/>
          </a:p>
          <a:p>
            <a:pPr marL="177800" indent="-177800">
              <a:lnSpc>
                <a:spcPts val="2300"/>
              </a:lnSpc>
            </a:pPr>
            <a:r>
              <a:rPr lang="ja-JP" altLang="en-US" sz="1600" dirty="0"/>
              <a:t>　　各農林水産事務所　林務（第一）課　自然保護係</a:t>
            </a:r>
            <a:endParaRPr lang="en-US" altLang="ja-JP" sz="1600" dirty="0"/>
          </a:p>
          <a:p>
            <a:pPr marL="177800" indent="-177800">
              <a:lnSpc>
                <a:spcPts val="2300"/>
              </a:lnSpc>
            </a:pPr>
            <a:r>
              <a:rPr lang="ja-JP" altLang="en-US" sz="1600" dirty="0"/>
              <a:t>　</a:t>
            </a:r>
            <a:endParaRPr lang="en-US" altLang="ja-JP" sz="1600" dirty="0"/>
          </a:p>
          <a:p>
            <a:pPr marL="177800" indent="-177800">
              <a:lnSpc>
                <a:spcPts val="2300"/>
              </a:lnSpc>
            </a:pPr>
            <a:r>
              <a:rPr lang="ja-JP" altLang="en-US" sz="1600" dirty="0"/>
              <a:t>　</a:t>
            </a:r>
            <a:r>
              <a:rPr lang="ja-JP" altLang="en-US" sz="1600" u="sng" dirty="0"/>
              <a:t>電子申請</a:t>
            </a:r>
            <a:r>
              <a:rPr lang="ja-JP" altLang="en-US" sz="1600" dirty="0"/>
              <a:t>の場合のお問い合わせ先</a:t>
            </a:r>
            <a:endParaRPr lang="en-US" altLang="ja-JP" sz="1600" dirty="0"/>
          </a:p>
          <a:p>
            <a:pPr marL="177800" indent="-177800">
              <a:lnSpc>
                <a:spcPts val="2300"/>
              </a:lnSpc>
            </a:pPr>
            <a:r>
              <a:rPr lang="ja-JP" altLang="en-US" sz="1600" dirty="0"/>
              <a:t>　　広島県　自然環境課　野生生物グループ　（</a:t>
            </a:r>
            <a:r>
              <a:rPr lang="en-US" altLang="ja-JP" sz="1600" dirty="0"/>
              <a:t>082-513-2933</a:t>
            </a:r>
            <a:r>
              <a:rPr lang="ja-JP" altLang="en-US" sz="1600" dirty="0"/>
              <a:t>）</a:t>
            </a:r>
            <a:endParaRPr lang="ja-JP" altLang="en-US" dirty="0"/>
          </a:p>
        </p:txBody>
      </p:sp>
    </p:spTree>
    <p:extLst>
      <p:ext uri="{BB962C8B-B14F-4D97-AF65-F5344CB8AC3E}">
        <p14:creationId xmlns:p14="http://schemas.microsoft.com/office/powerpoint/2010/main" val="2695719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ABF39-09D2-6A86-32B1-72A862AB3249}"/>
            </a:ext>
          </a:extLst>
        </p:cNvPr>
        <p:cNvGrpSpPr/>
        <p:nvPr/>
      </p:nvGrpSpPr>
      <p:grpSpPr>
        <a:xfrm>
          <a:off x="0" y="0"/>
          <a:ext cx="0" cy="0"/>
          <a:chOff x="0" y="0"/>
          <a:chExt cx="0" cy="0"/>
        </a:xfrm>
      </p:grpSpPr>
      <p:sp>
        <p:nvSpPr>
          <p:cNvPr id="20" name="角丸四角形 15">
            <a:extLst>
              <a:ext uri="{FF2B5EF4-FFF2-40B4-BE49-F238E27FC236}">
                <a16:creationId xmlns:a16="http://schemas.microsoft.com/office/drawing/2014/main" id="{D6DA41AD-0A98-FD4D-EC48-C400FBAC2736}"/>
              </a:ext>
            </a:extLst>
          </p:cNvPr>
          <p:cNvSpPr/>
          <p:nvPr/>
        </p:nvSpPr>
        <p:spPr>
          <a:xfrm>
            <a:off x="153916" y="1174168"/>
            <a:ext cx="9598166" cy="5507369"/>
          </a:xfrm>
          <a:prstGeom prst="roundRect">
            <a:avLst>
              <a:gd name="adj" fmla="val 8657"/>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3" name="表 2">
            <a:extLst>
              <a:ext uri="{FF2B5EF4-FFF2-40B4-BE49-F238E27FC236}">
                <a16:creationId xmlns:a16="http://schemas.microsoft.com/office/drawing/2014/main" id="{A172D872-B8EF-17F2-0A03-54D83BF89D53}"/>
              </a:ext>
            </a:extLst>
          </p:cNvPr>
          <p:cNvGraphicFramePr>
            <a:graphicFrameLocks noGrp="1"/>
          </p:cNvGraphicFramePr>
          <p:nvPr/>
        </p:nvGraphicFramePr>
        <p:xfrm>
          <a:off x="827585" y="1325320"/>
          <a:ext cx="8159390" cy="5128215"/>
        </p:xfrm>
        <a:graphic>
          <a:graphicData uri="http://schemas.openxmlformats.org/drawingml/2006/table">
            <a:tbl>
              <a:tblPr firstRow="1" bandRow="1">
                <a:tableStyleId>{5C22544A-7EE6-4342-B048-85BDC9FD1C3A}</a:tableStyleId>
              </a:tblPr>
              <a:tblGrid>
                <a:gridCol w="4079695">
                  <a:extLst>
                    <a:ext uri="{9D8B030D-6E8A-4147-A177-3AD203B41FA5}">
                      <a16:colId xmlns:a16="http://schemas.microsoft.com/office/drawing/2014/main" val="3080169324"/>
                    </a:ext>
                  </a:extLst>
                </a:gridCol>
                <a:gridCol w="4079695">
                  <a:extLst>
                    <a:ext uri="{9D8B030D-6E8A-4147-A177-3AD203B41FA5}">
                      <a16:colId xmlns:a16="http://schemas.microsoft.com/office/drawing/2014/main" val="3123918809"/>
                    </a:ext>
                  </a:extLst>
                </a:gridCol>
              </a:tblGrid>
              <a:tr h="520556">
                <a:tc>
                  <a:txBody>
                    <a:bodyPr/>
                    <a:lstStyle/>
                    <a:p>
                      <a:pPr algn="ctr"/>
                      <a:r>
                        <a:rPr kumimoji="1" lang="ja-JP" altLang="en-US" sz="1500" dirty="0"/>
                        <a:t>申請者</a:t>
                      </a:r>
                    </a:p>
                  </a:txBody>
                  <a:tcPr marL="74295" marR="74295" marT="37148" marB="37148" anchor="ctr">
                    <a:solidFill>
                      <a:schemeClr val="accent4"/>
                    </a:solidFill>
                  </a:tcPr>
                </a:tc>
                <a:tc>
                  <a:txBody>
                    <a:bodyPr/>
                    <a:lstStyle/>
                    <a:p>
                      <a:pPr algn="ctr"/>
                      <a:r>
                        <a:rPr kumimoji="1" lang="ja-JP" altLang="en-US" sz="1500" dirty="0"/>
                        <a:t>広島県</a:t>
                      </a:r>
                    </a:p>
                  </a:txBody>
                  <a:tcPr marL="74295" marR="74295" marT="37148" marB="37148" anchor="ctr">
                    <a:solidFill>
                      <a:schemeClr val="accent4"/>
                    </a:solidFill>
                  </a:tcPr>
                </a:tc>
                <a:extLst>
                  <a:ext uri="{0D108BD9-81ED-4DB2-BD59-A6C34878D82A}">
                    <a16:rowId xmlns:a16="http://schemas.microsoft.com/office/drawing/2014/main" val="1731508705"/>
                  </a:ext>
                </a:extLst>
              </a:tr>
              <a:tr h="4607659">
                <a:tc>
                  <a:txBody>
                    <a:bodyPr/>
                    <a:lstStyle/>
                    <a:p>
                      <a:endParaRPr kumimoji="1" lang="ja-JP" altLang="en-US" sz="1500" dirty="0"/>
                    </a:p>
                  </a:txBody>
                  <a:tcPr marL="74295" marR="74295" marT="37148" marB="37148">
                    <a:solidFill>
                      <a:schemeClr val="accent4">
                        <a:lumMod val="40000"/>
                        <a:lumOff val="60000"/>
                      </a:schemeClr>
                    </a:solidFill>
                  </a:tcPr>
                </a:tc>
                <a:tc>
                  <a:txBody>
                    <a:bodyPr/>
                    <a:lstStyle/>
                    <a:p>
                      <a:endParaRPr kumimoji="1" lang="en-US" altLang="ja-JP" sz="1500" dirty="0"/>
                    </a:p>
                  </a:txBody>
                  <a:tcPr marL="74295" marR="74295" marT="37148" marB="37148">
                    <a:solidFill>
                      <a:schemeClr val="accent4">
                        <a:lumMod val="40000"/>
                        <a:lumOff val="60000"/>
                      </a:schemeClr>
                    </a:solidFill>
                  </a:tcPr>
                </a:tc>
                <a:extLst>
                  <a:ext uri="{0D108BD9-81ED-4DB2-BD59-A6C34878D82A}">
                    <a16:rowId xmlns:a16="http://schemas.microsoft.com/office/drawing/2014/main" val="111067670"/>
                  </a:ext>
                </a:extLst>
              </a:tr>
            </a:tbl>
          </a:graphicData>
        </a:graphic>
      </p:graphicFrame>
      <p:sp>
        <p:nvSpPr>
          <p:cNvPr id="14" name="テキスト ボックス 13">
            <a:extLst>
              <a:ext uri="{FF2B5EF4-FFF2-40B4-BE49-F238E27FC236}">
                <a16:creationId xmlns:a16="http://schemas.microsoft.com/office/drawing/2014/main" id="{9B56B491-73BC-4A84-71BA-951CD1362300}"/>
              </a:ext>
            </a:extLst>
          </p:cNvPr>
          <p:cNvSpPr txBox="1"/>
          <p:nvPr/>
        </p:nvSpPr>
        <p:spPr>
          <a:xfrm>
            <a:off x="5374086" y="3566261"/>
            <a:ext cx="2873469" cy="584775"/>
          </a:xfrm>
          <a:prstGeom prst="rect">
            <a:avLst/>
          </a:prstGeom>
          <a:noFill/>
          <a:ln w="19050" cap="rnd">
            <a:solidFill>
              <a:schemeClr val="accent2"/>
            </a:solidFill>
            <a:bevel/>
          </a:ln>
        </p:spPr>
        <p:txBody>
          <a:bodyPr wrap="square" rtlCol="0">
            <a:spAutoFit/>
          </a:bodyPr>
          <a:lstStyle/>
          <a:p>
            <a:r>
              <a:rPr lang="ja-JP" altLang="en-US" sz="1600" dirty="0"/>
              <a:t>３．更新講習当日の案内</a:t>
            </a:r>
            <a:endParaRPr lang="en-US" altLang="ja-JP" sz="1600" dirty="0"/>
          </a:p>
          <a:p>
            <a:r>
              <a:rPr lang="ja-JP" altLang="en-US" sz="1600" dirty="0"/>
              <a:t>（受付締切日の後に随時発送）</a:t>
            </a:r>
            <a:endParaRPr lang="en-US" altLang="ja-JP" sz="1600" dirty="0"/>
          </a:p>
        </p:txBody>
      </p:sp>
      <p:sp>
        <p:nvSpPr>
          <p:cNvPr id="5" name="テキスト ボックス 4">
            <a:extLst>
              <a:ext uri="{FF2B5EF4-FFF2-40B4-BE49-F238E27FC236}">
                <a16:creationId xmlns:a16="http://schemas.microsoft.com/office/drawing/2014/main" id="{827D8B8C-408B-AF64-F0BF-88918694F612}"/>
              </a:ext>
            </a:extLst>
          </p:cNvPr>
          <p:cNvSpPr txBox="1"/>
          <p:nvPr/>
        </p:nvSpPr>
        <p:spPr>
          <a:xfrm>
            <a:off x="5374086" y="2540810"/>
            <a:ext cx="3423685" cy="584775"/>
          </a:xfrm>
          <a:prstGeom prst="rect">
            <a:avLst/>
          </a:prstGeom>
          <a:noFill/>
          <a:ln w="19050" cap="rnd">
            <a:solidFill>
              <a:schemeClr val="accent2"/>
            </a:solidFill>
            <a:bevel/>
          </a:ln>
        </p:spPr>
        <p:txBody>
          <a:bodyPr wrap="square" rtlCol="0">
            <a:spAutoFit/>
          </a:bodyPr>
          <a:lstStyle/>
          <a:p>
            <a:r>
              <a:rPr lang="ja-JP" altLang="en-US" sz="1600" dirty="0"/>
              <a:t>２．申込受付、受付内容確認</a:t>
            </a:r>
            <a:endParaRPr lang="en-US" altLang="ja-JP" sz="1600" dirty="0"/>
          </a:p>
          <a:p>
            <a:r>
              <a:rPr lang="ja-JP" altLang="en-US" sz="1600" dirty="0"/>
              <a:t>　　講習当日の受付時間の調整</a:t>
            </a:r>
            <a:endParaRPr lang="en-US" altLang="ja-JP" sz="1600" dirty="0"/>
          </a:p>
        </p:txBody>
      </p:sp>
      <p:sp>
        <p:nvSpPr>
          <p:cNvPr id="11" name="矢印: 右 10">
            <a:extLst>
              <a:ext uri="{FF2B5EF4-FFF2-40B4-BE49-F238E27FC236}">
                <a16:creationId xmlns:a16="http://schemas.microsoft.com/office/drawing/2014/main" id="{26F159EA-BD80-8523-E0FE-2E8B79254897}"/>
              </a:ext>
            </a:extLst>
          </p:cNvPr>
          <p:cNvSpPr/>
          <p:nvPr/>
        </p:nvSpPr>
        <p:spPr>
          <a:xfrm rot="5400000">
            <a:off x="6899706" y="3280208"/>
            <a:ext cx="201242" cy="96345"/>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12" name="矢印: 右 11">
            <a:extLst>
              <a:ext uri="{FF2B5EF4-FFF2-40B4-BE49-F238E27FC236}">
                <a16:creationId xmlns:a16="http://schemas.microsoft.com/office/drawing/2014/main" id="{A83326F5-85ED-A0BF-CBB6-7914074609D0}"/>
              </a:ext>
            </a:extLst>
          </p:cNvPr>
          <p:cNvSpPr/>
          <p:nvPr/>
        </p:nvSpPr>
        <p:spPr>
          <a:xfrm rot="8783771">
            <a:off x="4586744" y="4246228"/>
            <a:ext cx="641071" cy="180802"/>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13" name="テキスト ボックス 12">
            <a:extLst>
              <a:ext uri="{FF2B5EF4-FFF2-40B4-BE49-F238E27FC236}">
                <a16:creationId xmlns:a16="http://schemas.microsoft.com/office/drawing/2014/main" id="{10F86FEE-D454-CB8E-4D53-8585D0F98C09}"/>
              </a:ext>
            </a:extLst>
          </p:cNvPr>
          <p:cNvSpPr txBox="1"/>
          <p:nvPr/>
        </p:nvSpPr>
        <p:spPr>
          <a:xfrm>
            <a:off x="1230055" y="4496264"/>
            <a:ext cx="3210418" cy="830997"/>
          </a:xfrm>
          <a:prstGeom prst="rect">
            <a:avLst/>
          </a:prstGeom>
          <a:noFill/>
          <a:ln w="19050" cap="rnd">
            <a:solidFill>
              <a:schemeClr val="accent2"/>
            </a:solidFill>
            <a:bevel/>
          </a:ln>
        </p:spPr>
        <p:txBody>
          <a:bodyPr wrap="square" rtlCol="0">
            <a:spAutoFit/>
          </a:bodyPr>
          <a:lstStyle/>
          <a:p>
            <a:r>
              <a:rPr lang="ja-JP" altLang="en-US" sz="1600" dirty="0"/>
              <a:t>４．講習当日</a:t>
            </a:r>
            <a:endParaRPr lang="en-US" altLang="ja-JP" sz="1600" dirty="0"/>
          </a:p>
          <a:p>
            <a:r>
              <a:rPr lang="ja-JP" altLang="en-US" sz="1600" dirty="0"/>
              <a:t>　当日の案内をよく読み、忘れ物等の無いように受講してください。</a:t>
            </a:r>
            <a:endParaRPr lang="en-US" altLang="ja-JP" sz="1600" dirty="0"/>
          </a:p>
        </p:txBody>
      </p:sp>
      <p:sp>
        <p:nvSpPr>
          <p:cNvPr id="16" name="テキスト ボックス 15">
            <a:extLst>
              <a:ext uri="{FF2B5EF4-FFF2-40B4-BE49-F238E27FC236}">
                <a16:creationId xmlns:a16="http://schemas.microsoft.com/office/drawing/2014/main" id="{2924B21C-12A3-9891-B875-B8C472BFDD22}"/>
              </a:ext>
            </a:extLst>
          </p:cNvPr>
          <p:cNvSpPr txBox="1"/>
          <p:nvPr/>
        </p:nvSpPr>
        <p:spPr>
          <a:xfrm>
            <a:off x="5374085" y="5439963"/>
            <a:ext cx="3423686" cy="861774"/>
          </a:xfrm>
          <a:prstGeom prst="rect">
            <a:avLst/>
          </a:prstGeom>
          <a:noFill/>
          <a:ln w="19050">
            <a:solidFill>
              <a:schemeClr val="accent2"/>
            </a:solidFill>
          </a:ln>
        </p:spPr>
        <p:txBody>
          <a:bodyPr wrap="square" rtlCol="0">
            <a:spAutoFit/>
          </a:bodyPr>
          <a:lstStyle/>
          <a:p>
            <a:r>
              <a:rPr lang="en-US" altLang="ja-JP" sz="1600" dirty="0"/>
              <a:t>※</a:t>
            </a:r>
            <a:r>
              <a:rPr lang="ja-JP" altLang="en-US" sz="1600" dirty="0"/>
              <a:t>書類の不足等がある場合は、随時連絡させていただきます。</a:t>
            </a:r>
            <a:endParaRPr lang="en-US" altLang="ja-JP" sz="1600" dirty="0"/>
          </a:p>
          <a:p>
            <a:r>
              <a:rPr lang="en-US" altLang="ja-JP" sz="1600" dirty="0"/>
              <a:t>※</a:t>
            </a:r>
            <a:r>
              <a:rPr lang="ja-JP" altLang="en-US" sz="1600" dirty="0"/>
              <a:t>受付時間は県で調整します。</a:t>
            </a:r>
            <a:endParaRPr lang="en-US" altLang="ja-JP" dirty="0"/>
          </a:p>
        </p:txBody>
      </p:sp>
      <p:sp>
        <p:nvSpPr>
          <p:cNvPr id="18" name="矢印: 右 17">
            <a:extLst>
              <a:ext uri="{FF2B5EF4-FFF2-40B4-BE49-F238E27FC236}">
                <a16:creationId xmlns:a16="http://schemas.microsoft.com/office/drawing/2014/main" id="{5DE02680-DD2D-09CB-520E-010F563496CC}"/>
              </a:ext>
            </a:extLst>
          </p:cNvPr>
          <p:cNvSpPr/>
          <p:nvPr/>
        </p:nvSpPr>
        <p:spPr>
          <a:xfrm rot="1005855">
            <a:off x="4605323" y="2612390"/>
            <a:ext cx="641071" cy="180802"/>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2" name="正方形/長方形 1">
            <a:extLst>
              <a:ext uri="{FF2B5EF4-FFF2-40B4-BE49-F238E27FC236}">
                <a16:creationId xmlns:a16="http://schemas.microsoft.com/office/drawing/2014/main" id="{F43B1945-1046-E346-A29E-A22F70D4AAD7}"/>
              </a:ext>
            </a:extLst>
          </p:cNvPr>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hlinkClick r:id="rId2" action="ppaction://hlinksldjump"/>
            <a:extLst>
              <a:ext uri="{FF2B5EF4-FFF2-40B4-BE49-F238E27FC236}">
                <a16:creationId xmlns:a16="http://schemas.microsoft.com/office/drawing/2014/main" id="{68B66F52-04F6-EC64-1AAB-D28F5B9A5BC0}"/>
              </a:ext>
            </a:extLst>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sp>
        <p:nvSpPr>
          <p:cNvPr id="8" name="テキスト ボックス 7">
            <a:extLst>
              <a:ext uri="{FF2B5EF4-FFF2-40B4-BE49-F238E27FC236}">
                <a16:creationId xmlns:a16="http://schemas.microsoft.com/office/drawing/2014/main" id="{ADF5BF0C-215C-A128-6966-5497A84B227F}"/>
              </a:ext>
            </a:extLst>
          </p:cNvPr>
          <p:cNvSpPr txBox="1"/>
          <p:nvPr/>
        </p:nvSpPr>
        <p:spPr>
          <a:xfrm>
            <a:off x="0" y="49207"/>
            <a:ext cx="4854214"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a:t>
            </a:r>
            <a:r>
              <a:rPr lang="ja-JP" altLang="en-US" sz="2400" dirty="0">
                <a:ln w="0"/>
                <a:solidFill>
                  <a:sysClr val="windowText" lastClr="000000"/>
                </a:solidFill>
                <a:effectLst>
                  <a:outerShdw blurRad="38100" dist="25400" dir="5400000" algn="ctr" rotWithShape="0">
                    <a:srgbClr val="6E747A">
                      <a:alpha val="43000"/>
                    </a:srgbClr>
                  </a:outerShdw>
                </a:effectLst>
              </a:rPr>
              <a:t>申込方法について</a:t>
            </a:r>
            <a:endParaRPr kumimoji="1" lang="ja-JP" altLang="en-US" sz="2400" dirty="0">
              <a:ln w="0"/>
              <a:solidFill>
                <a:sysClr val="windowText" lastClr="000000"/>
              </a:solidFill>
              <a:effectLst>
                <a:outerShdw blurRad="38100" dist="25400" dir="5400000" algn="ctr" rotWithShape="0">
                  <a:srgbClr val="6E747A">
                    <a:alpha val="43000"/>
                  </a:srgbClr>
                </a:outerShdw>
              </a:effectLst>
            </a:endParaRPr>
          </a:p>
        </p:txBody>
      </p:sp>
      <p:sp>
        <p:nvSpPr>
          <p:cNvPr id="10" name="角丸四角形 16">
            <a:extLst>
              <a:ext uri="{FF2B5EF4-FFF2-40B4-BE49-F238E27FC236}">
                <a16:creationId xmlns:a16="http://schemas.microsoft.com/office/drawing/2014/main" id="{75B642D7-EA4F-FFF4-6D49-E3EDF8B8C2A7}"/>
              </a:ext>
            </a:extLst>
          </p:cNvPr>
          <p:cNvSpPr/>
          <p:nvPr/>
        </p:nvSpPr>
        <p:spPr>
          <a:xfrm>
            <a:off x="0" y="553423"/>
            <a:ext cx="9814560" cy="53385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C8635BBA-B661-0D8D-59EC-696D21BF9449}"/>
              </a:ext>
            </a:extLst>
          </p:cNvPr>
          <p:cNvSpPr txBox="1"/>
          <p:nvPr/>
        </p:nvSpPr>
        <p:spPr>
          <a:xfrm>
            <a:off x="-1" y="640315"/>
            <a:ext cx="4886274" cy="369332"/>
          </a:xfrm>
          <a:prstGeom prst="rect">
            <a:avLst/>
          </a:prstGeom>
          <a:noFill/>
        </p:spPr>
        <p:txBody>
          <a:bodyPr wrap="none" rtlCol="0">
            <a:spAutoFit/>
          </a:bodyPr>
          <a:lstStyle/>
          <a:p>
            <a:r>
              <a:rPr kumimoji="1" lang="en-US" altLang="ja-JP" dirty="0"/>
              <a:t>Q.</a:t>
            </a:r>
            <a:r>
              <a:rPr lang="ja-JP" altLang="en-US" dirty="0"/>
              <a:t> 　申請の流れについて教えて（紙申請の場合）</a:t>
            </a:r>
          </a:p>
        </p:txBody>
      </p:sp>
      <p:sp>
        <p:nvSpPr>
          <p:cNvPr id="21" name="テキスト ボックス 20">
            <a:extLst>
              <a:ext uri="{FF2B5EF4-FFF2-40B4-BE49-F238E27FC236}">
                <a16:creationId xmlns:a16="http://schemas.microsoft.com/office/drawing/2014/main" id="{D939D4A8-CAFD-FCE2-A04E-0D5A5F8303F0}"/>
              </a:ext>
            </a:extLst>
          </p:cNvPr>
          <p:cNvSpPr txBox="1"/>
          <p:nvPr/>
        </p:nvSpPr>
        <p:spPr>
          <a:xfrm>
            <a:off x="304549" y="1325320"/>
            <a:ext cx="641961" cy="363689"/>
          </a:xfrm>
          <a:prstGeom prst="rect">
            <a:avLst/>
          </a:prstGeom>
          <a:noFill/>
        </p:spPr>
        <p:txBody>
          <a:bodyPr wrap="square" rtlCol="0">
            <a:spAutoFit/>
          </a:bodyPr>
          <a:lstStyle/>
          <a:p>
            <a:pPr marL="177800" indent="-177800">
              <a:lnSpc>
                <a:spcPts val="2300"/>
              </a:lnSpc>
            </a:pPr>
            <a:r>
              <a:rPr lang="ja-JP" altLang="en-US" sz="1600" dirty="0"/>
              <a:t>Ａ</a:t>
            </a:r>
            <a:r>
              <a:rPr lang="en-US" altLang="ja-JP" sz="1600" dirty="0"/>
              <a:t>.</a:t>
            </a:r>
            <a:r>
              <a:rPr lang="ja-JP" altLang="en-US" sz="1600" dirty="0"/>
              <a:t> </a:t>
            </a:r>
            <a:endParaRPr lang="ja-JP" altLang="en-US" dirty="0"/>
          </a:p>
        </p:txBody>
      </p:sp>
      <p:sp>
        <p:nvSpPr>
          <p:cNvPr id="23" name="テキスト ボックス 22">
            <a:extLst>
              <a:ext uri="{FF2B5EF4-FFF2-40B4-BE49-F238E27FC236}">
                <a16:creationId xmlns:a16="http://schemas.microsoft.com/office/drawing/2014/main" id="{43A2CFAA-7878-F87C-3319-070240D7FFD5}"/>
              </a:ext>
            </a:extLst>
          </p:cNvPr>
          <p:cNvSpPr txBox="1"/>
          <p:nvPr/>
        </p:nvSpPr>
        <p:spPr>
          <a:xfrm>
            <a:off x="1471945" y="2231390"/>
            <a:ext cx="2655555" cy="584775"/>
          </a:xfrm>
          <a:prstGeom prst="rect">
            <a:avLst/>
          </a:prstGeom>
          <a:noFill/>
          <a:ln w="19050" cap="rnd">
            <a:solidFill>
              <a:schemeClr val="accent2"/>
            </a:solidFill>
            <a:bevel/>
          </a:ln>
        </p:spPr>
        <p:txBody>
          <a:bodyPr wrap="square" rtlCol="0">
            <a:spAutoFit/>
          </a:bodyPr>
          <a:lstStyle/>
          <a:p>
            <a:r>
              <a:rPr lang="ja-JP" altLang="en-US" sz="1600" dirty="0"/>
              <a:t>１．更新申請書の提出</a:t>
            </a:r>
            <a:endParaRPr lang="en-US" altLang="ja-JP" sz="1600" dirty="0"/>
          </a:p>
          <a:p>
            <a:r>
              <a:rPr lang="ja-JP" altLang="en-US" sz="1600" dirty="0"/>
              <a:t>　　（更新講習の○日前まで）</a:t>
            </a:r>
            <a:endParaRPr lang="en-US" altLang="ja-JP" sz="1600" dirty="0"/>
          </a:p>
        </p:txBody>
      </p:sp>
    </p:spTree>
    <p:extLst>
      <p:ext uri="{BB962C8B-B14F-4D97-AF65-F5344CB8AC3E}">
        <p14:creationId xmlns:p14="http://schemas.microsoft.com/office/powerpoint/2010/main" val="444319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E3EF4-CC35-5466-78D8-3E5ABA724B28}"/>
            </a:ext>
          </a:extLst>
        </p:cNvPr>
        <p:cNvGrpSpPr/>
        <p:nvPr/>
      </p:nvGrpSpPr>
      <p:grpSpPr>
        <a:xfrm>
          <a:off x="0" y="0"/>
          <a:ext cx="0" cy="0"/>
          <a:chOff x="0" y="0"/>
          <a:chExt cx="0" cy="0"/>
        </a:xfrm>
      </p:grpSpPr>
      <p:sp>
        <p:nvSpPr>
          <p:cNvPr id="20" name="角丸四角形 15">
            <a:extLst>
              <a:ext uri="{FF2B5EF4-FFF2-40B4-BE49-F238E27FC236}">
                <a16:creationId xmlns:a16="http://schemas.microsoft.com/office/drawing/2014/main" id="{315FD93E-5740-B998-74D8-36E151CFA84F}"/>
              </a:ext>
            </a:extLst>
          </p:cNvPr>
          <p:cNvSpPr/>
          <p:nvPr/>
        </p:nvSpPr>
        <p:spPr>
          <a:xfrm>
            <a:off x="153916" y="1174168"/>
            <a:ext cx="9598166" cy="5507369"/>
          </a:xfrm>
          <a:prstGeom prst="roundRect">
            <a:avLst>
              <a:gd name="adj" fmla="val 8657"/>
            </a:avLst>
          </a:prstGeom>
          <a:solidFill>
            <a:schemeClr val="accent2">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3" name="表 2">
            <a:extLst>
              <a:ext uri="{FF2B5EF4-FFF2-40B4-BE49-F238E27FC236}">
                <a16:creationId xmlns:a16="http://schemas.microsoft.com/office/drawing/2014/main" id="{461B13CA-7C6C-9501-11AC-ED8A1450DCEC}"/>
              </a:ext>
            </a:extLst>
          </p:cNvPr>
          <p:cNvGraphicFramePr>
            <a:graphicFrameLocks noGrp="1"/>
          </p:cNvGraphicFramePr>
          <p:nvPr>
            <p:extLst>
              <p:ext uri="{D42A27DB-BD31-4B8C-83A1-F6EECF244321}">
                <p14:modId xmlns:p14="http://schemas.microsoft.com/office/powerpoint/2010/main" val="648569228"/>
              </p:ext>
            </p:extLst>
          </p:nvPr>
        </p:nvGraphicFramePr>
        <p:xfrm>
          <a:off x="873304" y="1363744"/>
          <a:ext cx="8159390" cy="5128215"/>
        </p:xfrm>
        <a:graphic>
          <a:graphicData uri="http://schemas.openxmlformats.org/drawingml/2006/table">
            <a:tbl>
              <a:tblPr firstRow="1" bandRow="1">
                <a:tableStyleId>{5C22544A-7EE6-4342-B048-85BDC9FD1C3A}</a:tableStyleId>
              </a:tblPr>
              <a:tblGrid>
                <a:gridCol w="4079695">
                  <a:extLst>
                    <a:ext uri="{9D8B030D-6E8A-4147-A177-3AD203B41FA5}">
                      <a16:colId xmlns:a16="http://schemas.microsoft.com/office/drawing/2014/main" val="3080169324"/>
                    </a:ext>
                  </a:extLst>
                </a:gridCol>
                <a:gridCol w="4079695">
                  <a:extLst>
                    <a:ext uri="{9D8B030D-6E8A-4147-A177-3AD203B41FA5}">
                      <a16:colId xmlns:a16="http://schemas.microsoft.com/office/drawing/2014/main" val="3123918809"/>
                    </a:ext>
                  </a:extLst>
                </a:gridCol>
              </a:tblGrid>
              <a:tr h="520556">
                <a:tc>
                  <a:txBody>
                    <a:bodyPr/>
                    <a:lstStyle/>
                    <a:p>
                      <a:pPr algn="ctr"/>
                      <a:r>
                        <a:rPr kumimoji="1" lang="ja-JP" altLang="en-US" sz="1500" dirty="0"/>
                        <a:t>申請者</a:t>
                      </a:r>
                    </a:p>
                  </a:txBody>
                  <a:tcPr marL="74295" marR="74295" marT="37148" marB="37148" anchor="ctr">
                    <a:solidFill>
                      <a:schemeClr val="accent4"/>
                    </a:solidFill>
                  </a:tcPr>
                </a:tc>
                <a:tc>
                  <a:txBody>
                    <a:bodyPr/>
                    <a:lstStyle/>
                    <a:p>
                      <a:pPr algn="ctr"/>
                      <a:r>
                        <a:rPr kumimoji="1" lang="ja-JP" altLang="en-US" sz="1500" dirty="0"/>
                        <a:t>広島県</a:t>
                      </a:r>
                    </a:p>
                  </a:txBody>
                  <a:tcPr marL="74295" marR="74295" marT="37148" marB="37148" anchor="ctr">
                    <a:solidFill>
                      <a:schemeClr val="accent4"/>
                    </a:solidFill>
                  </a:tcPr>
                </a:tc>
                <a:extLst>
                  <a:ext uri="{0D108BD9-81ED-4DB2-BD59-A6C34878D82A}">
                    <a16:rowId xmlns:a16="http://schemas.microsoft.com/office/drawing/2014/main" val="1731508705"/>
                  </a:ext>
                </a:extLst>
              </a:tr>
              <a:tr h="4607659">
                <a:tc>
                  <a:txBody>
                    <a:bodyPr/>
                    <a:lstStyle/>
                    <a:p>
                      <a:endParaRPr kumimoji="1" lang="ja-JP" altLang="en-US" sz="1500" dirty="0"/>
                    </a:p>
                  </a:txBody>
                  <a:tcPr marL="74295" marR="74295" marT="37148" marB="37148">
                    <a:solidFill>
                      <a:schemeClr val="accent4">
                        <a:lumMod val="40000"/>
                        <a:lumOff val="60000"/>
                      </a:schemeClr>
                    </a:solidFill>
                  </a:tcPr>
                </a:tc>
                <a:tc>
                  <a:txBody>
                    <a:bodyPr/>
                    <a:lstStyle/>
                    <a:p>
                      <a:endParaRPr kumimoji="1" lang="en-US" altLang="ja-JP" sz="1500" dirty="0"/>
                    </a:p>
                  </a:txBody>
                  <a:tcPr marL="74295" marR="74295" marT="37148" marB="37148">
                    <a:solidFill>
                      <a:schemeClr val="accent4">
                        <a:lumMod val="40000"/>
                        <a:lumOff val="60000"/>
                      </a:schemeClr>
                    </a:solidFill>
                  </a:tcPr>
                </a:tc>
                <a:extLst>
                  <a:ext uri="{0D108BD9-81ED-4DB2-BD59-A6C34878D82A}">
                    <a16:rowId xmlns:a16="http://schemas.microsoft.com/office/drawing/2014/main" val="111067670"/>
                  </a:ext>
                </a:extLst>
              </a:tr>
            </a:tbl>
          </a:graphicData>
        </a:graphic>
      </p:graphicFrame>
      <p:sp>
        <p:nvSpPr>
          <p:cNvPr id="16" name="テキスト ボックス 15">
            <a:extLst>
              <a:ext uri="{FF2B5EF4-FFF2-40B4-BE49-F238E27FC236}">
                <a16:creationId xmlns:a16="http://schemas.microsoft.com/office/drawing/2014/main" id="{6CB7E946-B9FF-B453-6BC0-893DE885A609}"/>
              </a:ext>
            </a:extLst>
          </p:cNvPr>
          <p:cNvSpPr txBox="1"/>
          <p:nvPr/>
        </p:nvSpPr>
        <p:spPr>
          <a:xfrm>
            <a:off x="4982573" y="5529831"/>
            <a:ext cx="3997431" cy="830997"/>
          </a:xfrm>
          <a:prstGeom prst="rect">
            <a:avLst/>
          </a:prstGeom>
          <a:noFill/>
          <a:ln w="19050">
            <a:solidFill>
              <a:schemeClr val="accent2"/>
            </a:solidFill>
          </a:ln>
        </p:spPr>
        <p:txBody>
          <a:bodyPr wrap="square" rtlCol="0">
            <a:spAutoFit/>
          </a:bodyPr>
          <a:lstStyle/>
          <a:p>
            <a:r>
              <a:rPr lang="en-US" altLang="ja-JP" sz="1600" dirty="0"/>
              <a:t>※</a:t>
            </a:r>
            <a:r>
              <a:rPr lang="ja-JP" altLang="en-US" sz="1600" dirty="0"/>
              <a:t>申請内容に誤りがある場合は、メールや電話にて確認させていただくことがあります。</a:t>
            </a:r>
            <a:endParaRPr lang="en-US" altLang="ja-JP" sz="1600" dirty="0"/>
          </a:p>
          <a:p>
            <a:r>
              <a:rPr lang="en-US" altLang="ja-JP" sz="1600" dirty="0"/>
              <a:t>※</a:t>
            </a:r>
            <a:r>
              <a:rPr lang="ja-JP" altLang="en-US" sz="1600" dirty="0"/>
              <a:t>講習当日の受付時間は県で調整します。</a:t>
            </a:r>
            <a:endParaRPr lang="en-US" altLang="ja-JP" sz="1600" dirty="0"/>
          </a:p>
        </p:txBody>
      </p:sp>
      <p:sp>
        <p:nvSpPr>
          <p:cNvPr id="2" name="正方形/長方形 1">
            <a:extLst>
              <a:ext uri="{FF2B5EF4-FFF2-40B4-BE49-F238E27FC236}">
                <a16:creationId xmlns:a16="http://schemas.microsoft.com/office/drawing/2014/main" id="{2016053D-B214-6FB6-216E-6A9BF2826E18}"/>
              </a:ext>
            </a:extLst>
          </p:cNvPr>
          <p:cNvSpPr/>
          <p:nvPr/>
        </p:nvSpPr>
        <p:spPr>
          <a:xfrm>
            <a:off x="0" y="0"/>
            <a:ext cx="9906000" cy="546445"/>
          </a:xfrm>
          <a:prstGeom prst="rect">
            <a:avLst/>
          </a:prstGeom>
          <a:solidFill>
            <a:schemeClr val="accent5">
              <a:lumMod val="60000"/>
              <a:lumOff val="40000"/>
              <a:alpha val="4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テキスト ボックス 3">
            <a:hlinkClick r:id="rId2" action="ppaction://hlinksldjump"/>
            <a:extLst>
              <a:ext uri="{FF2B5EF4-FFF2-40B4-BE49-F238E27FC236}">
                <a16:creationId xmlns:a16="http://schemas.microsoft.com/office/drawing/2014/main" id="{6520EAB6-7828-4198-27E8-52FAA7E64890}"/>
              </a:ext>
            </a:extLst>
          </p:cNvPr>
          <p:cNvSpPr txBox="1"/>
          <p:nvPr/>
        </p:nvSpPr>
        <p:spPr>
          <a:xfrm>
            <a:off x="7884223" y="84028"/>
            <a:ext cx="1930337" cy="400110"/>
          </a:xfrm>
          <a:prstGeom prst="rect">
            <a:avLst/>
          </a:prstGeom>
          <a:solidFill>
            <a:schemeClr val="bg1"/>
          </a:solidFill>
          <a:ln w="38100">
            <a:solidFill>
              <a:srgbClr val="FF0000"/>
            </a:solidFill>
          </a:ln>
        </p:spPr>
        <p:txBody>
          <a:bodyPr wrap="none" rtlCol="0">
            <a:spAutoFit/>
          </a:bodyPr>
          <a:lstStyle/>
          <a:p>
            <a:r>
              <a:rPr kumimoji="1" lang="ja-JP" altLang="en-US" sz="2000" dirty="0"/>
              <a:t>質問一覧に戻る</a:t>
            </a:r>
          </a:p>
        </p:txBody>
      </p:sp>
      <p:sp>
        <p:nvSpPr>
          <p:cNvPr id="8" name="テキスト ボックス 7">
            <a:extLst>
              <a:ext uri="{FF2B5EF4-FFF2-40B4-BE49-F238E27FC236}">
                <a16:creationId xmlns:a16="http://schemas.microsoft.com/office/drawing/2014/main" id="{57FF2488-5F4B-625D-4D8B-BBED54C02D0E}"/>
              </a:ext>
            </a:extLst>
          </p:cNvPr>
          <p:cNvSpPr txBox="1"/>
          <p:nvPr/>
        </p:nvSpPr>
        <p:spPr>
          <a:xfrm>
            <a:off x="0" y="49207"/>
            <a:ext cx="4854214" cy="461665"/>
          </a:xfrm>
          <a:prstGeom prst="rect">
            <a:avLst/>
          </a:prstGeom>
          <a:noFill/>
        </p:spPr>
        <p:txBody>
          <a:bodyPr wrap="none" rtlCol="0">
            <a:spAutoFit/>
          </a:bodyPr>
          <a:lstStyle/>
          <a:p>
            <a:r>
              <a:rPr kumimoji="1" lang="ja-JP" altLang="en-US" sz="2400" dirty="0">
                <a:ln w="0"/>
                <a:solidFill>
                  <a:sysClr val="windowText" lastClr="000000"/>
                </a:solidFill>
                <a:effectLst>
                  <a:outerShdw blurRad="38100" dist="25400" dir="5400000" algn="ctr" rotWithShape="0">
                    <a:srgbClr val="6E747A">
                      <a:alpha val="43000"/>
                    </a:srgbClr>
                  </a:outerShdw>
                </a:effectLst>
              </a:rPr>
              <a:t>〇　よくある質問：</a:t>
            </a:r>
            <a:r>
              <a:rPr lang="ja-JP" altLang="en-US" sz="2400" dirty="0">
                <a:ln w="0"/>
                <a:solidFill>
                  <a:sysClr val="windowText" lastClr="000000"/>
                </a:solidFill>
                <a:effectLst>
                  <a:outerShdw blurRad="38100" dist="25400" dir="5400000" algn="ctr" rotWithShape="0">
                    <a:srgbClr val="6E747A">
                      <a:alpha val="43000"/>
                    </a:srgbClr>
                  </a:outerShdw>
                </a:effectLst>
              </a:rPr>
              <a:t>申込方法について</a:t>
            </a:r>
            <a:endParaRPr kumimoji="1" lang="ja-JP" altLang="en-US" sz="2400" dirty="0">
              <a:ln w="0"/>
              <a:solidFill>
                <a:sysClr val="windowText" lastClr="000000"/>
              </a:solidFill>
              <a:effectLst>
                <a:outerShdw blurRad="38100" dist="25400" dir="5400000" algn="ctr" rotWithShape="0">
                  <a:srgbClr val="6E747A">
                    <a:alpha val="43000"/>
                  </a:srgbClr>
                </a:outerShdw>
              </a:effectLst>
            </a:endParaRPr>
          </a:p>
        </p:txBody>
      </p:sp>
      <p:sp>
        <p:nvSpPr>
          <p:cNvPr id="10" name="角丸四角形 16">
            <a:extLst>
              <a:ext uri="{FF2B5EF4-FFF2-40B4-BE49-F238E27FC236}">
                <a16:creationId xmlns:a16="http://schemas.microsoft.com/office/drawing/2014/main" id="{04A4D5D4-B298-52ED-F184-8CC047CDDB15}"/>
              </a:ext>
            </a:extLst>
          </p:cNvPr>
          <p:cNvSpPr/>
          <p:nvPr/>
        </p:nvSpPr>
        <p:spPr>
          <a:xfrm>
            <a:off x="0" y="553423"/>
            <a:ext cx="9814560" cy="533853"/>
          </a:xfrm>
          <a:prstGeom prst="roundRect">
            <a:avLst/>
          </a:prstGeom>
          <a:solidFill>
            <a:srgbClr val="FFFF00">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E068F857-B9D2-A65A-A44B-4AC31AE298E8}"/>
              </a:ext>
            </a:extLst>
          </p:cNvPr>
          <p:cNvSpPr txBox="1"/>
          <p:nvPr/>
        </p:nvSpPr>
        <p:spPr>
          <a:xfrm>
            <a:off x="-1" y="640315"/>
            <a:ext cx="5216493" cy="369332"/>
          </a:xfrm>
          <a:prstGeom prst="rect">
            <a:avLst/>
          </a:prstGeom>
          <a:noFill/>
        </p:spPr>
        <p:txBody>
          <a:bodyPr wrap="none" rtlCol="0">
            <a:spAutoFit/>
          </a:bodyPr>
          <a:lstStyle/>
          <a:p>
            <a:r>
              <a:rPr kumimoji="1" lang="en-US" altLang="ja-JP" dirty="0"/>
              <a:t>Q.</a:t>
            </a:r>
            <a:r>
              <a:rPr lang="ja-JP" altLang="en-US" dirty="0"/>
              <a:t> 　申請の流れについて教えて（電子申請の場合）</a:t>
            </a:r>
          </a:p>
        </p:txBody>
      </p:sp>
      <p:sp>
        <p:nvSpPr>
          <p:cNvPr id="21" name="テキスト ボックス 20">
            <a:extLst>
              <a:ext uri="{FF2B5EF4-FFF2-40B4-BE49-F238E27FC236}">
                <a16:creationId xmlns:a16="http://schemas.microsoft.com/office/drawing/2014/main" id="{32BF53CC-DF1F-EC30-A0FE-53A0ACF70646}"/>
              </a:ext>
            </a:extLst>
          </p:cNvPr>
          <p:cNvSpPr txBox="1"/>
          <p:nvPr/>
        </p:nvSpPr>
        <p:spPr>
          <a:xfrm>
            <a:off x="304549" y="1325320"/>
            <a:ext cx="641961" cy="363689"/>
          </a:xfrm>
          <a:prstGeom prst="rect">
            <a:avLst/>
          </a:prstGeom>
          <a:noFill/>
        </p:spPr>
        <p:txBody>
          <a:bodyPr wrap="square" rtlCol="0">
            <a:spAutoFit/>
          </a:bodyPr>
          <a:lstStyle/>
          <a:p>
            <a:pPr marL="177800" indent="-177800">
              <a:lnSpc>
                <a:spcPts val="2300"/>
              </a:lnSpc>
            </a:pPr>
            <a:r>
              <a:rPr lang="ja-JP" altLang="en-US" sz="1600" dirty="0"/>
              <a:t>Ａ</a:t>
            </a:r>
            <a:r>
              <a:rPr lang="en-US" altLang="ja-JP" sz="1600" dirty="0"/>
              <a:t>.</a:t>
            </a:r>
            <a:r>
              <a:rPr lang="ja-JP" altLang="en-US" sz="1600" dirty="0"/>
              <a:t> </a:t>
            </a:r>
            <a:endParaRPr lang="ja-JP" altLang="en-US" dirty="0"/>
          </a:p>
        </p:txBody>
      </p:sp>
      <p:grpSp>
        <p:nvGrpSpPr>
          <p:cNvPr id="19" name="グループ化 18">
            <a:extLst>
              <a:ext uri="{FF2B5EF4-FFF2-40B4-BE49-F238E27FC236}">
                <a16:creationId xmlns:a16="http://schemas.microsoft.com/office/drawing/2014/main" id="{8A5E8EC3-2382-6AB0-BCD8-9CCB5C82B8A2}"/>
              </a:ext>
            </a:extLst>
          </p:cNvPr>
          <p:cNvGrpSpPr/>
          <p:nvPr/>
        </p:nvGrpSpPr>
        <p:grpSpPr>
          <a:xfrm>
            <a:off x="1067988" y="2018483"/>
            <a:ext cx="7770022" cy="3077983"/>
            <a:chOff x="992978" y="2176777"/>
            <a:chExt cx="7770022" cy="3077983"/>
          </a:xfrm>
        </p:grpSpPr>
        <p:sp>
          <p:nvSpPr>
            <p:cNvPr id="14" name="テキスト ボックス 13">
              <a:extLst>
                <a:ext uri="{FF2B5EF4-FFF2-40B4-BE49-F238E27FC236}">
                  <a16:creationId xmlns:a16="http://schemas.microsoft.com/office/drawing/2014/main" id="{69E04F6A-E1DD-83D1-0405-57C068A12CB9}"/>
                </a:ext>
              </a:extLst>
            </p:cNvPr>
            <p:cNvSpPr txBox="1"/>
            <p:nvPr/>
          </p:nvSpPr>
          <p:spPr>
            <a:xfrm>
              <a:off x="5506797" y="4669985"/>
              <a:ext cx="3256203" cy="584775"/>
            </a:xfrm>
            <a:prstGeom prst="rect">
              <a:avLst/>
            </a:prstGeom>
            <a:noFill/>
            <a:ln w="19050" cap="rnd">
              <a:solidFill>
                <a:schemeClr val="accent2"/>
              </a:solidFill>
              <a:bevel/>
            </a:ln>
          </p:spPr>
          <p:txBody>
            <a:bodyPr wrap="square" rtlCol="0">
              <a:spAutoFit/>
            </a:bodyPr>
            <a:lstStyle/>
            <a:p>
              <a:r>
                <a:rPr lang="ja-JP" altLang="en-US" sz="1600" dirty="0"/>
                <a:t>５．更新講習当日の案内</a:t>
              </a:r>
              <a:endParaRPr lang="en-US" altLang="ja-JP" sz="1600" dirty="0"/>
            </a:p>
            <a:p>
              <a:r>
                <a:rPr lang="ja-JP" altLang="en-US" sz="1600" dirty="0"/>
                <a:t>（手数料納付確認後にメール送付）</a:t>
              </a:r>
              <a:endParaRPr lang="en-US" altLang="ja-JP" sz="1600" dirty="0"/>
            </a:p>
          </p:txBody>
        </p:sp>
        <p:sp>
          <p:nvSpPr>
            <p:cNvPr id="5" name="テキスト ボックス 4">
              <a:extLst>
                <a:ext uri="{FF2B5EF4-FFF2-40B4-BE49-F238E27FC236}">
                  <a16:creationId xmlns:a16="http://schemas.microsoft.com/office/drawing/2014/main" id="{F945A286-691E-ECF6-17E8-8D45CDE69FC1}"/>
                </a:ext>
              </a:extLst>
            </p:cNvPr>
            <p:cNvSpPr txBox="1"/>
            <p:nvPr/>
          </p:nvSpPr>
          <p:spPr>
            <a:xfrm>
              <a:off x="5419892" y="2418504"/>
              <a:ext cx="2929089" cy="584775"/>
            </a:xfrm>
            <a:prstGeom prst="rect">
              <a:avLst/>
            </a:prstGeom>
            <a:noFill/>
            <a:ln w="19050" cap="rnd">
              <a:solidFill>
                <a:schemeClr val="accent2"/>
              </a:solidFill>
              <a:bevel/>
            </a:ln>
          </p:spPr>
          <p:txBody>
            <a:bodyPr wrap="square" rtlCol="0">
              <a:spAutoFit/>
            </a:bodyPr>
            <a:lstStyle/>
            <a:p>
              <a:r>
                <a:rPr lang="ja-JP" altLang="en-US" sz="1600" dirty="0"/>
                <a:t>２．申込受付、申込内容確認</a:t>
              </a:r>
              <a:endParaRPr lang="en-US" altLang="ja-JP" sz="1600" dirty="0"/>
            </a:p>
            <a:p>
              <a:r>
                <a:rPr lang="ja-JP" altLang="en-US" sz="1600" dirty="0"/>
                <a:t>　　講習当日の受付時間の調整</a:t>
              </a:r>
              <a:endParaRPr lang="en-US" altLang="ja-JP" sz="1600" dirty="0"/>
            </a:p>
          </p:txBody>
        </p:sp>
        <p:sp>
          <p:nvSpPr>
            <p:cNvPr id="11" name="矢印: 右 10">
              <a:extLst>
                <a:ext uri="{FF2B5EF4-FFF2-40B4-BE49-F238E27FC236}">
                  <a16:creationId xmlns:a16="http://schemas.microsoft.com/office/drawing/2014/main" id="{DEDF907B-8A39-5F03-85E6-1DB78B9E81E1}"/>
                </a:ext>
              </a:extLst>
            </p:cNvPr>
            <p:cNvSpPr/>
            <p:nvPr/>
          </p:nvSpPr>
          <p:spPr>
            <a:xfrm rot="5400000">
              <a:off x="6931647" y="3126228"/>
              <a:ext cx="232915" cy="274522"/>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12" name="矢印: 右 11">
              <a:extLst>
                <a:ext uri="{FF2B5EF4-FFF2-40B4-BE49-F238E27FC236}">
                  <a16:creationId xmlns:a16="http://schemas.microsoft.com/office/drawing/2014/main" id="{E83B3468-13BA-029D-D2E7-9C291C109A61}"/>
                </a:ext>
              </a:extLst>
            </p:cNvPr>
            <p:cNvSpPr/>
            <p:nvPr/>
          </p:nvSpPr>
          <p:spPr>
            <a:xfrm rot="10329342">
              <a:off x="4630696" y="3706734"/>
              <a:ext cx="1219138" cy="217331"/>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13" name="テキスト ボックス 12">
              <a:extLst>
                <a:ext uri="{FF2B5EF4-FFF2-40B4-BE49-F238E27FC236}">
                  <a16:creationId xmlns:a16="http://schemas.microsoft.com/office/drawing/2014/main" id="{98617697-B980-7141-0072-2357F8EE6360}"/>
                </a:ext>
              </a:extLst>
            </p:cNvPr>
            <p:cNvSpPr txBox="1"/>
            <p:nvPr/>
          </p:nvSpPr>
          <p:spPr>
            <a:xfrm>
              <a:off x="992978" y="3735787"/>
              <a:ext cx="3525387" cy="830997"/>
            </a:xfrm>
            <a:prstGeom prst="rect">
              <a:avLst/>
            </a:prstGeom>
            <a:noFill/>
            <a:ln w="19050" cap="rnd">
              <a:solidFill>
                <a:schemeClr val="accent2"/>
              </a:solidFill>
              <a:bevel/>
            </a:ln>
          </p:spPr>
          <p:txBody>
            <a:bodyPr wrap="square" rtlCol="0">
              <a:spAutoFit/>
            </a:bodyPr>
            <a:lstStyle/>
            <a:p>
              <a:r>
                <a:rPr lang="ja-JP" altLang="en-US" sz="1600" dirty="0"/>
                <a:t>４．手数料納付</a:t>
              </a:r>
              <a:endParaRPr lang="en-US" altLang="ja-JP" sz="1600" dirty="0"/>
            </a:p>
            <a:p>
              <a:r>
                <a:rPr lang="ja-JP" altLang="en-US" sz="1600" dirty="0"/>
                <a:t>　広島県電子申請システム内で支払い。</a:t>
              </a:r>
              <a:endParaRPr lang="en-US" altLang="ja-JP" sz="1600" dirty="0"/>
            </a:p>
            <a:p>
              <a:r>
                <a:rPr lang="ja-JP" altLang="en-US" sz="1600" dirty="0"/>
                <a:t>（</a:t>
              </a:r>
              <a:r>
                <a:rPr lang="en-US" altLang="ja-JP" sz="1600" dirty="0"/>
                <a:t>QR</a:t>
              </a:r>
              <a:r>
                <a:rPr lang="ja-JP" altLang="en-US" sz="1600" dirty="0"/>
                <a:t>決済、クレジットカード等）</a:t>
              </a:r>
              <a:endParaRPr lang="en-US" altLang="ja-JP" dirty="0"/>
            </a:p>
          </p:txBody>
        </p:sp>
        <p:sp>
          <p:nvSpPr>
            <p:cNvPr id="18" name="矢印: 右 17">
              <a:extLst>
                <a:ext uri="{FF2B5EF4-FFF2-40B4-BE49-F238E27FC236}">
                  <a16:creationId xmlns:a16="http://schemas.microsoft.com/office/drawing/2014/main" id="{A29A9660-840B-446D-5E62-2AF38166A0EB}"/>
                </a:ext>
              </a:extLst>
            </p:cNvPr>
            <p:cNvSpPr/>
            <p:nvPr/>
          </p:nvSpPr>
          <p:spPr>
            <a:xfrm rot="1005855">
              <a:off x="4632463" y="2441478"/>
              <a:ext cx="641071" cy="180802"/>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23" name="テキスト ボックス 22">
              <a:extLst>
                <a:ext uri="{FF2B5EF4-FFF2-40B4-BE49-F238E27FC236}">
                  <a16:creationId xmlns:a16="http://schemas.microsoft.com/office/drawing/2014/main" id="{95CF8BB3-5026-3B33-9F8F-CCFF5C03A6EF}"/>
                </a:ext>
              </a:extLst>
            </p:cNvPr>
            <p:cNvSpPr txBox="1"/>
            <p:nvPr/>
          </p:nvSpPr>
          <p:spPr>
            <a:xfrm>
              <a:off x="992978" y="2176777"/>
              <a:ext cx="3585402" cy="615553"/>
            </a:xfrm>
            <a:prstGeom prst="rect">
              <a:avLst/>
            </a:prstGeom>
            <a:noFill/>
            <a:ln w="19050" cap="rnd">
              <a:solidFill>
                <a:schemeClr val="accent2"/>
              </a:solidFill>
              <a:bevel/>
            </a:ln>
          </p:spPr>
          <p:txBody>
            <a:bodyPr wrap="square" rtlCol="0">
              <a:spAutoFit/>
            </a:bodyPr>
            <a:lstStyle/>
            <a:p>
              <a:r>
                <a:rPr lang="ja-JP" altLang="en-US" sz="1600" dirty="0"/>
                <a:t>１．広島県電子申請システムにより申請</a:t>
              </a:r>
              <a:endParaRPr lang="en-US" altLang="ja-JP" sz="1600" dirty="0"/>
            </a:p>
            <a:p>
              <a:r>
                <a:rPr lang="ja-JP" altLang="en-US" dirty="0"/>
                <a:t>　　</a:t>
              </a:r>
              <a:r>
                <a:rPr lang="ja-JP" altLang="en-US" sz="1600" dirty="0"/>
                <a:t>（更新講習の〇日前まで）</a:t>
              </a:r>
              <a:endParaRPr lang="en-US" altLang="ja-JP" dirty="0"/>
            </a:p>
          </p:txBody>
        </p:sp>
        <p:sp>
          <p:nvSpPr>
            <p:cNvPr id="24" name="テキスト ボックス 23">
              <a:extLst>
                <a:ext uri="{FF2B5EF4-FFF2-40B4-BE49-F238E27FC236}">
                  <a16:creationId xmlns:a16="http://schemas.microsoft.com/office/drawing/2014/main" id="{D660558D-F5E3-ADEF-F34C-2A9508716519}"/>
                </a:ext>
              </a:extLst>
            </p:cNvPr>
            <p:cNvSpPr txBox="1"/>
            <p:nvPr/>
          </p:nvSpPr>
          <p:spPr>
            <a:xfrm>
              <a:off x="6002510" y="3494110"/>
              <a:ext cx="2091187" cy="584775"/>
            </a:xfrm>
            <a:prstGeom prst="rect">
              <a:avLst/>
            </a:prstGeom>
            <a:noFill/>
            <a:ln w="19050" cap="rnd">
              <a:solidFill>
                <a:schemeClr val="accent2"/>
              </a:solidFill>
              <a:bevel/>
            </a:ln>
          </p:spPr>
          <p:txBody>
            <a:bodyPr wrap="square" rtlCol="0">
              <a:spAutoFit/>
            </a:bodyPr>
            <a:lstStyle/>
            <a:p>
              <a:r>
                <a:rPr lang="ja-JP" altLang="en-US" sz="1600" dirty="0"/>
                <a:t>３．手数料納付の案内</a:t>
              </a:r>
              <a:endParaRPr lang="en-US" altLang="ja-JP" sz="1600" dirty="0"/>
            </a:p>
            <a:p>
              <a:r>
                <a:rPr lang="ja-JP" altLang="en-US" sz="1600" dirty="0"/>
                <a:t>（受付後に随時）</a:t>
              </a:r>
              <a:endParaRPr lang="en-US" altLang="ja-JP" sz="1600" dirty="0"/>
            </a:p>
          </p:txBody>
        </p:sp>
        <p:sp>
          <p:nvSpPr>
            <p:cNvPr id="25" name="矢印: 右 24">
              <a:extLst>
                <a:ext uri="{FF2B5EF4-FFF2-40B4-BE49-F238E27FC236}">
                  <a16:creationId xmlns:a16="http://schemas.microsoft.com/office/drawing/2014/main" id="{F7D38127-8022-100B-A95A-7231F8BB1F4B}"/>
                </a:ext>
              </a:extLst>
            </p:cNvPr>
            <p:cNvSpPr/>
            <p:nvPr/>
          </p:nvSpPr>
          <p:spPr>
            <a:xfrm rot="1533074">
              <a:off x="4631245" y="4598345"/>
              <a:ext cx="777411" cy="228372"/>
            </a:xfrm>
            <a:prstGeom prst="rightArrow">
              <a:avLst/>
            </a:prstGeom>
            <a:solidFill>
              <a:schemeClr val="accent6"/>
            </a:solidFill>
            <a:ln>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grpSp>
      <p:grpSp>
        <p:nvGrpSpPr>
          <p:cNvPr id="17" name="グループ化 16">
            <a:extLst>
              <a:ext uri="{FF2B5EF4-FFF2-40B4-BE49-F238E27FC236}">
                <a16:creationId xmlns:a16="http://schemas.microsoft.com/office/drawing/2014/main" id="{7D5F7755-DCD1-80F3-17A9-78B9F6F1B350}"/>
              </a:ext>
            </a:extLst>
          </p:cNvPr>
          <p:cNvGrpSpPr/>
          <p:nvPr/>
        </p:nvGrpSpPr>
        <p:grpSpPr>
          <a:xfrm>
            <a:off x="1007207" y="4669985"/>
            <a:ext cx="3847007" cy="1597069"/>
            <a:chOff x="1007207" y="4669985"/>
            <a:chExt cx="3847007" cy="1597069"/>
          </a:xfrm>
        </p:grpSpPr>
        <p:sp>
          <p:nvSpPr>
            <p:cNvPr id="6" name="吹き出し: 円形 5">
              <a:extLst>
                <a:ext uri="{FF2B5EF4-FFF2-40B4-BE49-F238E27FC236}">
                  <a16:creationId xmlns:a16="http://schemas.microsoft.com/office/drawing/2014/main" id="{9FA64C64-3E0E-4D8D-49E2-770CBE9A1566}"/>
                </a:ext>
              </a:extLst>
            </p:cNvPr>
            <p:cNvSpPr/>
            <p:nvPr/>
          </p:nvSpPr>
          <p:spPr>
            <a:xfrm>
              <a:off x="1007207" y="4669985"/>
              <a:ext cx="3847007" cy="1597069"/>
            </a:xfrm>
            <a:prstGeom prst="wedgeEllipseCallou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C4AED13B-A187-C9B4-82FE-41643D254716}"/>
                </a:ext>
              </a:extLst>
            </p:cNvPr>
            <p:cNvSpPr txBox="1"/>
            <p:nvPr/>
          </p:nvSpPr>
          <p:spPr>
            <a:xfrm>
              <a:off x="1605694" y="5333726"/>
              <a:ext cx="3003953" cy="646331"/>
            </a:xfrm>
            <a:prstGeom prst="rect">
              <a:avLst/>
            </a:prstGeom>
            <a:noFill/>
            <a:ln w="19050" cap="rnd">
              <a:noFill/>
              <a:bevel/>
            </a:ln>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切手、封筒が必要ない！</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手数料が自宅で支払える！</a:t>
              </a:r>
              <a:endParaRPr lang="en-US" altLang="ja-JP" dirty="0">
                <a:latin typeface="BIZ UDPゴシック" panose="020B0400000000000000" pitchFamily="50" charset="-128"/>
                <a:ea typeface="BIZ UDPゴシック" panose="020B0400000000000000" pitchFamily="50" charset="-128"/>
              </a:endParaRPr>
            </a:p>
          </p:txBody>
        </p:sp>
        <p:sp>
          <p:nvSpPr>
            <p:cNvPr id="9" name="テキスト ボックス 8">
              <a:extLst>
                <a:ext uri="{FF2B5EF4-FFF2-40B4-BE49-F238E27FC236}">
                  <a16:creationId xmlns:a16="http://schemas.microsoft.com/office/drawing/2014/main" id="{D82AB503-D456-1422-F1C7-C80F2DD058AC}"/>
                </a:ext>
              </a:extLst>
            </p:cNvPr>
            <p:cNvSpPr txBox="1"/>
            <p:nvPr/>
          </p:nvSpPr>
          <p:spPr>
            <a:xfrm>
              <a:off x="1605694" y="4861193"/>
              <a:ext cx="2571767" cy="369332"/>
            </a:xfrm>
            <a:prstGeom prst="rect">
              <a:avLst/>
            </a:prstGeom>
            <a:noFill/>
            <a:ln w="19050" cap="rnd">
              <a:noFill/>
              <a:bevel/>
            </a:ln>
          </p:spPr>
          <p:txBody>
            <a:bodyPr wrap="square" rtlCol="0">
              <a:spAutoFit/>
            </a:bodyPr>
            <a:lstStyle/>
            <a:p>
              <a:r>
                <a:rPr lang="ja-JP" altLang="en-US" dirty="0">
                  <a:latin typeface="BIZ UDPゴシック" panose="020B0400000000000000" pitchFamily="50" charset="-128"/>
                  <a:ea typeface="BIZ UDPゴシック" panose="020B0400000000000000" pitchFamily="50" charset="-128"/>
                </a:rPr>
                <a:t>電子申請をすると、、、</a:t>
              </a:r>
              <a:endParaRPr lang="en-US" altLang="ja-JP" dirty="0">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341624682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2992</TotalTime>
  <Words>2795</Words>
  <Application>Microsoft Office PowerPoint</Application>
  <PresentationFormat>A4 210 x 297 mm</PresentationFormat>
  <Paragraphs>276</Paragraphs>
  <Slides>18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18</vt:i4>
      </vt:variant>
    </vt:vector>
  </HeadingPairs>
  <TitlesOfParts>
    <vt:vector size="25" baseType="lpstr">
      <vt:lpstr>BIZ UDPゴシック</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広島県庁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岡田 健吾</dc:creator>
  <cp:lastModifiedBy>金田 海</cp:lastModifiedBy>
  <cp:revision>334</cp:revision>
  <cp:lastPrinted>2023-03-06T02:53:39Z</cp:lastPrinted>
  <dcterms:created xsi:type="dcterms:W3CDTF">2022-05-11T00:34:57Z</dcterms:created>
  <dcterms:modified xsi:type="dcterms:W3CDTF">2026-02-25T07:57:56Z</dcterms:modified>
</cp:coreProperties>
</file>