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08"/>
    <p:restoredTop sz="93275" autoAdjust="0"/>
  </p:normalViewPr>
  <p:slideViewPr>
    <p:cSldViewPr>
      <p:cViewPr varScale="1">
        <p:scale>
          <a:sx n="77" d="100"/>
          <a:sy n="77" d="100"/>
        </p:scale>
        <p:origin x="3060" y="102"/>
      </p:cViewPr>
      <p:guideLst>
        <p:guide orient="horz" pos="2880"/>
        <p:guide pos="2160"/>
        <p:guide orient="horz" pos="312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38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6495F-6063-4993-A734-166D669CB266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139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40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EFFF0-29BD-4FE4-AA32-41D111030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420" cy="497675"/>
          </a:xfrm>
          <a:prstGeom prst="rect">
            <a:avLst/>
          </a:prstGeom>
        </p:spPr>
        <p:txBody>
          <a:bodyPr vert="horz" lIns="90548" tIns="45275" rIns="90548" bIns="452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210" y="1"/>
            <a:ext cx="2949420" cy="497675"/>
          </a:xfrm>
          <a:prstGeom prst="rect">
            <a:avLst/>
          </a:prstGeom>
        </p:spPr>
        <p:txBody>
          <a:bodyPr vert="horz" lIns="90548" tIns="45275" rIns="90548" bIns="45275" rtlCol="0"/>
          <a:lstStyle>
            <a:lvl1pPr algn="r">
              <a:defRPr sz="1200"/>
            </a:lvl1pPr>
          </a:lstStyle>
          <a:p>
            <a:fld id="{2386C6EF-8872-4678-84DA-E174471CA66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4538"/>
            <a:ext cx="25812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48" tIns="45275" rIns="90548" bIns="45275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8" y="4721618"/>
            <a:ext cx="5445446" cy="4472781"/>
          </a:xfrm>
          <a:prstGeom prst="rect">
            <a:avLst/>
          </a:prstGeom>
        </p:spPr>
        <p:txBody>
          <a:bodyPr vert="horz" lIns="90548" tIns="45275" rIns="90548" bIns="4527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088"/>
            <a:ext cx="2949420" cy="497675"/>
          </a:xfrm>
          <a:prstGeom prst="rect">
            <a:avLst/>
          </a:prstGeom>
        </p:spPr>
        <p:txBody>
          <a:bodyPr vert="horz" lIns="90548" tIns="45275" rIns="90548" bIns="452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210" y="9440088"/>
            <a:ext cx="2949420" cy="497675"/>
          </a:xfrm>
          <a:prstGeom prst="rect">
            <a:avLst/>
          </a:prstGeom>
        </p:spPr>
        <p:txBody>
          <a:bodyPr vert="horz" lIns="90548" tIns="45275" rIns="90548" bIns="45275" rtlCol="0" anchor="b"/>
          <a:lstStyle>
            <a:lvl1pPr algn="r">
              <a:defRPr sz="1200"/>
            </a:lvl1pPr>
          </a:lstStyle>
          <a:p>
            <a:fld id="{B5130F4C-2C20-4490-B408-04F35AE882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12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2963" y="744538"/>
            <a:ext cx="2581275" cy="3727450"/>
          </a:xfrm>
        </p:spPr>
      </p:sp>
      <p:sp>
        <p:nvSpPr>
          <p:cNvPr id="1134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5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30F4C-2C20-4490-B408-04F35AE882A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02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860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76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43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198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86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651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4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202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82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93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36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B2C68-1FAB-4382-9659-BD6C66C0C4ED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6C608-FC15-42EA-8E34-AEBEEF136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91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pref.hiroshima.lg.jp/soshiki/62/baiseki.html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89"/>
          <p:cNvSpPr/>
          <p:nvPr/>
        </p:nvSpPr>
        <p:spPr>
          <a:xfrm>
            <a:off x="31943" y="78881"/>
            <a:ext cx="6781433" cy="481631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</a:rPr>
              <a:t>発　達　障　害　に　係　る　陪　席　研　修　の　ご　案　内</a:t>
            </a:r>
            <a:endParaRPr lang="en-US" altLang="ja-JP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50" b="1" dirty="0">
                <a:solidFill>
                  <a:schemeClr val="tx1"/>
                </a:solidFill>
              </a:rPr>
              <a:t>～ 実 施 医 療 機 関 に て 随 時 受 付 中 ～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1108" name="正方形/長方形 13"/>
          <p:cNvSpPr/>
          <p:nvPr/>
        </p:nvSpPr>
        <p:spPr>
          <a:xfrm>
            <a:off x="1" y="9672578"/>
            <a:ext cx="6858000" cy="23342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テキスト ボックス 4"/>
          <p:cNvSpPr txBox="1"/>
          <p:nvPr/>
        </p:nvSpPr>
        <p:spPr>
          <a:xfrm>
            <a:off x="86892" y="657511"/>
            <a:ext cx="6660187" cy="501809"/>
          </a:xfrm>
          <a:prstGeom prst="rect">
            <a:avLst/>
          </a:prstGeom>
          <a:noFill/>
          <a:ln w="317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広島県では、地域における適切かつ円滑な発達障害の診療体制を確保するため、県の委託を受けた医療機関において、発達障害の診察場面に同席する陪席研修を随時実施しています。ぜひ御活用ください。（受講料は不要）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10" name="テキスト ボックス 117"/>
          <p:cNvSpPr txBox="1"/>
          <p:nvPr/>
        </p:nvSpPr>
        <p:spPr>
          <a:xfrm>
            <a:off x="254368" y="2876494"/>
            <a:ext cx="11285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受講希望者</a:t>
            </a:r>
          </a:p>
        </p:txBody>
      </p:sp>
      <p:sp>
        <p:nvSpPr>
          <p:cNvPr id="1111" name="テキスト ボックス 87"/>
          <p:cNvSpPr txBox="1"/>
          <p:nvPr/>
        </p:nvSpPr>
        <p:spPr>
          <a:xfrm>
            <a:off x="21842" y="9685392"/>
            <a:ext cx="6836158" cy="24622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en-US" altLang="ja-JP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問合先</a:t>
            </a:r>
            <a:r>
              <a:rPr lang="en-US" altLang="ja-JP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 </a:t>
            </a:r>
            <a:r>
              <a:rPr lang="ja-JP" altLang="en-US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広島県健康福祉局障害者支援課地域生活・発達障害Ｇ　</a:t>
            </a:r>
            <a:r>
              <a:rPr lang="en-US" altLang="ja-JP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082-513-3157</a:t>
            </a:r>
            <a:r>
              <a:rPr lang="ja-JP" altLang="en-US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（平日</a:t>
            </a:r>
            <a:r>
              <a:rPr lang="en-US" altLang="ja-JP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</a:t>
            </a:r>
            <a:r>
              <a:rPr lang="ja-JP" altLang="en-US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30 </a:t>
            </a:r>
            <a:r>
              <a:rPr lang="ja-JP" altLang="en-US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</a:t>
            </a:r>
            <a:r>
              <a:rPr lang="ja-JP" altLang="en-US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</a:t>
            </a:r>
            <a:r>
              <a:rPr lang="ja-JP" altLang="en-US" sz="95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95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12" name="角丸四角形 12"/>
          <p:cNvSpPr/>
          <p:nvPr/>
        </p:nvSpPr>
        <p:spPr>
          <a:xfrm>
            <a:off x="86283" y="2467908"/>
            <a:ext cx="1546754" cy="331123"/>
          </a:xfrm>
          <a:prstGeom prst="roundRect">
            <a:avLst/>
          </a:prstGeom>
          <a:solidFill>
            <a:srgbClr val="FFFF9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</a:rPr>
              <a:t>受講</a:t>
            </a:r>
            <a:r>
              <a:rPr kumimoji="1" lang="ja-JP" altLang="en-US" sz="1000" b="1" dirty="0">
                <a:solidFill>
                  <a:schemeClr val="tx1"/>
                </a:solidFill>
              </a:rPr>
              <a:t>までの流れ</a:t>
            </a:r>
          </a:p>
        </p:txBody>
      </p:sp>
      <p:sp>
        <p:nvSpPr>
          <p:cNvPr id="1113" name="テキスト ボックス 92"/>
          <p:cNvSpPr txBox="1"/>
          <p:nvPr/>
        </p:nvSpPr>
        <p:spPr>
          <a:xfrm>
            <a:off x="5774839" y="2869409"/>
            <a:ext cx="11329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/>
              <a:t>実施</a:t>
            </a:r>
            <a:r>
              <a:rPr kumimoji="1" lang="ja-JP" altLang="en-US" sz="1000" dirty="0"/>
              <a:t>医療機関</a:t>
            </a:r>
          </a:p>
        </p:txBody>
      </p:sp>
      <p:sp>
        <p:nvSpPr>
          <p:cNvPr id="1114" name="テキスト ボックス 100"/>
          <p:cNvSpPr txBox="1"/>
          <p:nvPr/>
        </p:nvSpPr>
        <p:spPr>
          <a:xfrm>
            <a:off x="1073400" y="2853442"/>
            <a:ext cx="4533047" cy="24532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kumimoji="1" lang="ja-JP" altLang="en-US" sz="1000" dirty="0"/>
              <a:t>①　受講希望の</a:t>
            </a:r>
            <a:r>
              <a:rPr lang="ja-JP" altLang="en-US" sz="1000" dirty="0"/>
              <a:t>実施</a:t>
            </a:r>
            <a:r>
              <a:rPr kumimoji="1" lang="ja-JP" altLang="en-US" sz="1000" dirty="0"/>
              <a:t>医療機関に、陪席研修の実施状況等を確認（メール・電話）</a:t>
            </a:r>
          </a:p>
        </p:txBody>
      </p:sp>
      <p:sp>
        <p:nvSpPr>
          <p:cNvPr id="1115" name="テキスト ボックス 101"/>
          <p:cNvSpPr txBox="1"/>
          <p:nvPr/>
        </p:nvSpPr>
        <p:spPr>
          <a:xfrm>
            <a:off x="1073400" y="3250540"/>
            <a:ext cx="4307894" cy="246221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ja-JP" altLang="en-US" sz="1000" dirty="0"/>
              <a:t>②</a:t>
            </a:r>
            <a:r>
              <a:rPr kumimoji="1" lang="ja-JP" altLang="en-US" sz="1000" dirty="0"/>
              <a:t>　陪席研修申込書を受講希望の</a:t>
            </a:r>
            <a:r>
              <a:rPr lang="ja-JP" altLang="en-US" sz="1000" dirty="0"/>
              <a:t>実施</a:t>
            </a:r>
            <a:r>
              <a:rPr kumimoji="1" lang="ja-JP" altLang="en-US" sz="1000" dirty="0"/>
              <a:t>医療機関</a:t>
            </a:r>
            <a:r>
              <a:rPr lang="ja-JP" altLang="en-US" sz="1000" dirty="0"/>
              <a:t>に提出（メール・</a:t>
            </a:r>
            <a:r>
              <a:rPr lang="en-US" altLang="ja-JP" sz="1000" dirty="0"/>
              <a:t>FAX</a:t>
            </a:r>
            <a:r>
              <a:rPr lang="ja-JP" altLang="en-US" sz="1000" dirty="0"/>
              <a:t>）</a:t>
            </a:r>
          </a:p>
        </p:txBody>
      </p:sp>
      <p:sp>
        <p:nvSpPr>
          <p:cNvPr id="1116" name="右矢印 103"/>
          <p:cNvSpPr/>
          <p:nvPr/>
        </p:nvSpPr>
        <p:spPr>
          <a:xfrm>
            <a:off x="1180153" y="3442103"/>
            <a:ext cx="4561450" cy="2288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テキスト ボックス 104"/>
          <p:cNvSpPr txBox="1"/>
          <p:nvPr/>
        </p:nvSpPr>
        <p:spPr>
          <a:xfrm>
            <a:off x="1073400" y="3619857"/>
            <a:ext cx="4307894" cy="246221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ja-JP" altLang="en-US" sz="1000" dirty="0"/>
              <a:t>③</a:t>
            </a:r>
            <a:r>
              <a:rPr kumimoji="1" lang="ja-JP" altLang="en-US" sz="1000" dirty="0"/>
              <a:t>　陪席研修の実施日程や内容等の詳細を個別調整</a:t>
            </a:r>
            <a:endParaRPr lang="ja-JP" altLang="en-US" sz="1000" dirty="0"/>
          </a:p>
        </p:txBody>
      </p:sp>
      <p:sp>
        <p:nvSpPr>
          <p:cNvPr id="1118" name="左右矢印 15"/>
          <p:cNvSpPr/>
          <p:nvPr/>
        </p:nvSpPr>
        <p:spPr>
          <a:xfrm>
            <a:off x="1187623" y="3825028"/>
            <a:ext cx="4546510" cy="23574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右矢印 105"/>
          <p:cNvSpPr/>
          <p:nvPr/>
        </p:nvSpPr>
        <p:spPr>
          <a:xfrm>
            <a:off x="1180153" y="3042965"/>
            <a:ext cx="4561450" cy="2288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テキスト ボックス 106"/>
          <p:cNvSpPr txBox="1"/>
          <p:nvPr/>
        </p:nvSpPr>
        <p:spPr>
          <a:xfrm>
            <a:off x="1094396" y="4032549"/>
            <a:ext cx="4528669" cy="246221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ja-JP" altLang="en-US" sz="1000" dirty="0"/>
              <a:t>④　</a:t>
            </a:r>
            <a:r>
              <a:rPr kumimoji="1" lang="ja-JP" altLang="en-US" sz="1000" dirty="0"/>
              <a:t>陪席研修受講に係る誓約書等を受講先の</a:t>
            </a:r>
            <a:r>
              <a:rPr lang="ja-JP" altLang="en-US" sz="1000" dirty="0"/>
              <a:t>実施</a:t>
            </a:r>
            <a:r>
              <a:rPr kumimoji="1" lang="ja-JP" altLang="en-US" sz="1000" dirty="0"/>
              <a:t>医療機関</a:t>
            </a:r>
            <a:r>
              <a:rPr lang="ja-JP" altLang="en-US" sz="1000" dirty="0"/>
              <a:t>に提出（メール・</a:t>
            </a:r>
            <a:r>
              <a:rPr lang="en-US" altLang="ja-JP" sz="1000" dirty="0"/>
              <a:t>FAX</a:t>
            </a:r>
            <a:r>
              <a:rPr lang="ja-JP" altLang="en-US" sz="1000" dirty="0"/>
              <a:t>）</a:t>
            </a:r>
          </a:p>
        </p:txBody>
      </p:sp>
      <p:sp>
        <p:nvSpPr>
          <p:cNvPr id="1121" name="右矢印 107"/>
          <p:cNvSpPr/>
          <p:nvPr/>
        </p:nvSpPr>
        <p:spPr>
          <a:xfrm>
            <a:off x="1172683" y="4216436"/>
            <a:ext cx="4561450" cy="2288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22" name="図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92" y="3110042"/>
            <a:ext cx="1209846" cy="1395619"/>
          </a:xfrm>
          <a:prstGeom prst="rect">
            <a:avLst/>
          </a:prstGeom>
        </p:spPr>
      </p:pic>
      <p:pic>
        <p:nvPicPr>
          <p:cNvPr id="1123" name="図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7360" y="3115585"/>
            <a:ext cx="1003224" cy="1336728"/>
          </a:xfrm>
          <a:prstGeom prst="rect">
            <a:avLst/>
          </a:prstGeom>
        </p:spPr>
      </p:pic>
      <p:sp>
        <p:nvSpPr>
          <p:cNvPr id="1124" name="テキスト ボックス 108"/>
          <p:cNvSpPr txBox="1"/>
          <p:nvPr/>
        </p:nvSpPr>
        <p:spPr>
          <a:xfrm>
            <a:off x="1092104" y="4411338"/>
            <a:ext cx="4464496" cy="246221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ja-JP" altLang="en-US" sz="1000" dirty="0"/>
              <a:t>⑤　</a:t>
            </a:r>
            <a:r>
              <a:rPr kumimoji="1" lang="ja-JP" altLang="en-US" sz="1000" dirty="0"/>
              <a:t>陪席研修実施</a:t>
            </a:r>
            <a:endParaRPr lang="ja-JP" altLang="en-US" sz="1000" dirty="0"/>
          </a:p>
        </p:txBody>
      </p:sp>
      <p:sp>
        <p:nvSpPr>
          <p:cNvPr id="1125" name="角丸四角形 109"/>
          <p:cNvSpPr/>
          <p:nvPr/>
        </p:nvSpPr>
        <p:spPr>
          <a:xfrm>
            <a:off x="122490" y="4705622"/>
            <a:ext cx="1546754" cy="331123"/>
          </a:xfrm>
          <a:prstGeom prst="roundRect">
            <a:avLst/>
          </a:prstGeom>
          <a:solidFill>
            <a:srgbClr val="FFFF9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実施医療機関</a:t>
            </a:r>
          </a:p>
        </p:txBody>
      </p:sp>
      <p:graphicFrame>
        <p:nvGraphicFramePr>
          <p:cNvPr id="1126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40323"/>
              </p:ext>
            </p:extLst>
          </p:nvPr>
        </p:nvGraphicFramePr>
        <p:xfrm>
          <a:off x="140828" y="5267307"/>
          <a:ext cx="6546870" cy="3892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59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8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2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13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342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障害保健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福祉圏域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医療機関名（診療科名）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問合先・申込先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42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</a:rPr>
                        <a:t>ＦＡＸ番号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</a:rPr>
                        <a:t>メールアドレス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全県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松田病院（精神科）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082-253-1245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082-253-1225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matsuda105@matsuda4137.or.jp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◆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747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広島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広島市こども療育センター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（小児科・精神科）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082-263-0683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082-261-0545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ko-shien@city.hiroshima.lg.jp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●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広島市北部こども療育センター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（小児科）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0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広島市西部こども療育センター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（小児科）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645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広島大学病院（小児科）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082-257-5212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082-257-5214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ttomo@hiroshima-u.ac.jp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●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0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広島中央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広島県立総合リハビリテーションセンター（小児科・精神科）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082-425-1455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082-425-1094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info@hiroshima-wsc.jp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●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6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尾三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興生総合病院（小児科）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0848-63-5500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－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yhayasi@pu-hiroshima.ac.jp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9747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福山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府中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福山市こども発達支援センター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（小児科）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084-928-1351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084-925-6322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 err="1">
                          <a:solidFill>
                            <a:schemeClr val="tx1"/>
                          </a:solidFill>
                          <a:latin typeface="+mn-lt"/>
                        </a:rPr>
                        <a:t>kodomo-hattatsushien@city.fukuyama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</a:p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hiroshima.jp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●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5313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福山若草園（小児科）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084-968-0230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084-956-1131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+mn-lt"/>
                        </a:rPr>
                        <a:t>fukuyamawakakusa@hiroshima-wsc.jp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●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127" name="角丸四角形 112"/>
          <p:cNvSpPr/>
          <p:nvPr/>
        </p:nvSpPr>
        <p:spPr>
          <a:xfrm>
            <a:off x="113766" y="1243191"/>
            <a:ext cx="1552578" cy="331123"/>
          </a:xfrm>
          <a:prstGeom prst="roundRect">
            <a:avLst/>
          </a:prstGeom>
          <a:solidFill>
            <a:srgbClr val="FFFF9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実施事例</a:t>
            </a:r>
          </a:p>
        </p:txBody>
      </p:sp>
      <p:sp>
        <p:nvSpPr>
          <p:cNvPr id="1128" name="テキスト ボックス 113"/>
          <p:cNvSpPr txBox="1"/>
          <p:nvPr/>
        </p:nvSpPr>
        <p:spPr>
          <a:xfrm>
            <a:off x="91553" y="1631921"/>
            <a:ext cx="6655526" cy="687553"/>
          </a:xfrm>
          <a:prstGeom prst="rect">
            <a:avLst/>
          </a:prstGeom>
          <a:noFill/>
          <a:ln w="317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tIns="36000" bIns="36000" rtlCol="0">
            <a:spAutoFit/>
          </a:bodyPr>
          <a:lstStyle/>
          <a:p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　発達障害に係る初診診察、検査、保護者への説明等の場面に同席し、専門医が実施している様子を見学。</a:t>
            </a: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　診療前に診療に係るポイント等を受講者にレクチャーし、その後、専門医による実際の診療の様子を見学。</a:t>
            </a: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　専門医による診療の様子を見学後、発達障害の診療に係る質疑応答を実施。その後、受講者が担当している　</a:t>
            </a: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患者の症例について、専門医によるスーパーバイズなどを実施。</a:t>
            </a:r>
          </a:p>
        </p:txBody>
      </p:sp>
      <p:sp>
        <p:nvSpPr>
          <p:cNvPr id="1129" name="テキスト ボックス 28"/>
          <p:cNvSpPr txBox="1"/>
          <p:nvPr/>
        </p:nvSpPr>
        <p:spPr>
          <a:xfrm>
            <a:off x="1691711" y="1319346"/>
            <a:ext cx="4449335" cy="214551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altLang="ja-JP" sz="800" dirty="0"/>
              <a:t>※</a:t>
            </a:r>
            <a:r>
              <a:rPr lang="ja-JP" altLang="en-US" sz="800" dirty="0"/>
              <a:t>陪席研修の内容は、受講希望者の希望を踏まえ、受講希望者と受入医療機関とで調整の上で決定。</a:t>
            </a:r>
            <a:endParaRPr kumimoji="1" lang="ja-JP" altLang="en-US" sz="800" dirty="0"/>
          </a:p>
        </p:txBody>
      </p:sp>
      <p:sp>
        <p:nvSpPr>
          <p:cNvPr id="1130" name="テキスト ボックス 33"/>
          <p:cNvSpPr txBox="1"/>
          <p:nvPr/>
        </p:nvSpPr>
        <p:spPr>
          <a:xfrm>
            <a:off x="1854049" y="2460819"/>
            <a:ext cx="4893030" cy="318924"/>
          </a:xfrm>
          <a:prstGeom prst="rect">
            <a:avLst/>
          </a:prstGeom>
          <a:noFill/>
          <a:ln w="317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tIns="36000" bIns="36000" rtlCol="0">
            <a:spAutoFit/>
          </a:bodyPr>
          <a:lstStyle/>
          <a:p>
            <a:r>
              <a:rPr lang="ja-JP" altLang="en-US" sz="8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実施要項・</a:t>
            </a: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申込書等の掲載：</a:t>
            </a:r>
            <a:r>
              <a: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  <a:hlinkClick r:id="rId5"/>
              </a:rPr>
              <a:t>https://www.pref.hiroshima.lg.jp/soshiki/62/baiseki.html</a:t>
            </a:r>
            <a:endParaRPr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「広島県　発達障害　陪席研修」で検索！</a:t>
            </a:r>
          </a:p>
        </p:txBody>
      </p:sp>
      <p:sp>
        <p:nvSpPr>
          <p:cNvPr id="1131" name="テキスト ボックス 31"/>
          <p:cNvSpPr txBox="1"/>
          <p:nvPr/>
        </p:nvSpPr>
        <p:spPr>
          <a:xfrm>
            <a:off x="886102" y="9354757"/>
            <a:ext cx="58805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※</a:t>
            </a:r>
            <a:r>
              <a:rPr lang="ja-JP" altLang="en-US" sz="900" dirty="0"/>
              <a:t>：◆：発達障害に関する県拠点医療機関　　　●：発達障害に関する地域連携拠点医療機関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1021542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4164</TotalTime>
  <Words>557</Words>
  <Application>Microsoft Office PowerPoint</Application>
  <PresentationFormat>A4 210 x 297 mm</PresentationFormat>
  <Paragraphs>80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広島県</dc:creator>
  <cp:lastModifiedBy>若林 美和</cp:lastModifiedBy>
  <cp:revision>296</cp:revision>
  <cp:lastPrinted>2023-04-13T00:24:09Z</cp:lastPrinted>
  <dcterms:created xsi:type="dcterms:W3CDTF">2018-08-10T06:17:22Z</dcterms:created>
  <dcterms:modified xsi:type="dcterms:W3CDTF">2026-04-28T08:43:29Z</dcterms:modified>
</cp:coreProperties>
</file>