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71D744-8380-4B88-9048-B111B97A8329}" v="90" dt="2026-04-13T00:08:52.0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57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5B83D-EDF3-47DC-81E0-6643913AFA9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345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5B83D-EDF3-47DC-81E0-6643913AFA9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4090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5B83D-EDF3-47DC-81E0-6643913AFA9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5817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5B83D-EDF3-47DC-81E0-6643913AFA9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5866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5B83D-EDF3-47DC-81E0-6643913AFA9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991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5B83D-EDF3-47DC-81E0-6643913AFA9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523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5B83D-EDF3-47DC-81E0-6643913AFA9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748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5B83D-EDF3-47DC-81E0-6643913AFA9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7894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5B83D-EDF3-47DC-81E0-6643913AFA9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7823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5B83D-EDF3-47DC-81E0-6643913AFA9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355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5B83D-EDF3-47DC-81E0-6643913AFA9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997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75B83D-EDF3-47DC-81E0-6643913AFA9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102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32FE1EA8-68B2-5DA9-AFF8-ABF382BC94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617324"/>
              </p:ext>
            </p:extLst>
          </p:nvPr>
        </p:nvGraphicFramePr>
        <p:xfrm>
          <a:off x="354903" y="223388"/>
          <a:ext cx="9360597" cy="5940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4032">
                  <a:extLst>
                    <a:ext uri="{9D8B030D-6E8A-4147-A177-3AD203B41FA5}">
                      <a16:colId xmlns:a16="http://schemas.microsoft.com/office/drawing/2014/main" val="2115572262"/>
                    </a:ext>
                  </a:extLst>
                </a:gridCol>
                <a:gridCol w="7886565">
                  <a:extLst>
                    <a:ext uri="{9D8B030D-6E8A-4147-A177-3AD203B41FA5}">
                      <a16:colId xmlns:a16="http://schemas.microsoft.com/office/drawing/2014/main" val="4194008318"/>
                    </a:ext>
                  </a:extLst>
                </a:gridCol>
              </a:tblGrid>
              <a:tr h="22729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ja-JP" sz="12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400" kern="100" dirty="0"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データ</a:t>
                      </a:r>
                      <a:r>
                        <a:rPr lang="ja-JP" sz="1400" kern="100" dirty="0"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項目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3283499"/>
                  </a:ext>
                </a:extLst>
              </a:tr>
              <a:tr h="1930253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効率化・負担軽減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52400" indent="-152400" algn="l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①取組内容に対応する業務時間の計測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・病院が導入した</a:t>
                      </a:r>
                      <a:r>
                        <a:rPr lang="en-US" alt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ICT</a:t>
                      </a: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機器等に対応する業務に要した時間を導入前後で計測する　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 ・導入前の連続５日間と、導入後６か月・１年経過後のそれぞれ連続５日間で計測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en-US" alt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  </a:t>
                      </a: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例）①病棟の看護職員にスマートフォンの導入⇒情報共有に係る時間</a:t>
                      </a:r>
                      <a:endParaRPr lang="en-US" alt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 ②生成</a:t>
                      </a:r>
                      <a:r>
                        <a:rPr lang="en-US" alt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AI</a:t>
                      </a: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を活用した文書自動作成の導入</a:t>
                      </a:r>
                      <a:endParaRPr lang="en-US" alt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　 ⇒医師・医師事務作業補助者の文書・記録作成に係る時間</a:t>
                      </a:r>
                      <a:endParaRPr lang="en-US" alt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 ③薬剤自動分割分包機の導入⇒薬剤師による調剤業務に係る時間</a:t>
                      </a:r>
                      <a:endParaRPr lang="en-US" alt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②取組内容に関係する職員の総労働時間・超過勤務時間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・導入前の１か月間、導入後６か月後・１年後のそれぞれ１か月間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③職員の配置人数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en-US" alt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 </a:t>
                      </a: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・導入前のある１月、導入後６か月後・１年後のそれぞれのある１月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例）看護業務の効率化の場合　⇒　病棟の看護職員の配置人数（常勤換算）</a:t>
                      </a:r>
                      <a:endParaRPr lang="en-US" alt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医師業務の効率化の場合　⇒　医師事務作業補助者の配置人数（常勤換算）</a:t>
                      </a:r>
                      <a:endParaRPr lang="en-US" alt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68580" marR="6858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2058012"/>
                  </a:ext>
                </a:extLst>
              </a:tr>
              <a:tr h="459889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ja-JP" sz="1200" kern="100"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医療安全の確保</a:t>
                      </a:r>
                      <a:endParaRPr lang="ja-JP" sz="1200" kern="100"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①インシデント件数（レベル３Ｂ以上）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just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 ・導入前のある１月と、１年経過後の同じ月で件数を比較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just">
                        <a:buNone/>
                      </a:pP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just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②導入する</a:t>
                      </a:r>
                      <a:r>
                        <a:rPr lang="en-US" alt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ICT</a:t>
                      </a: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機器等に関連するインシデント件数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 </a:t>
                      </a: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・導入前のある１月と、１年経過後の同じ月で件数を比較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just">
                        <a:buNone/>
                      </a:pP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例）見守りセンサ－・見守りカメラ</a:t>
                      </a:r>
                      <a:r>
                        <a:rPr lang="en-US" alt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/</a:t>
                      </a: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インカム　：　転倒・転落発生件数</a:t>
                      </a:r>
                      <a:endParaRPr lang="en-US" alt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just">
                        <a:buNone/>
                      </a:pP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薬剤自動分包機　　　　　　　　　　　　 ：　誤調剤の件数</a:t>
                      </a:r>
                      <a:endParaRPr lang="en-US" alt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     </a:t>
                      </a: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薬剤搬送ロボット　　　　　　　　　　　 ：　薬剤の搬送間違い件数</a:t>
                      </a:r>
                      <a:endParaRPr lang="en-US" alt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just">
                        <a:buNone/>
                      </a:pP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文書自動作成、バイタル自動入力　　　　 ：　記載誤り、データ誤入力の件数</a:t>
                      </a:r>
                      <a:endParaRPr lang="en-US" alt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68580" marR="6858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0473483"/>
                  </a:ext>
                </a:extLst>
              </a:tr>
              <a:tr h="656328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ja-JP" altLang="en-US" sz="1200" kern="100"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経営状況</a:t>
                      </a:r>
                      <a:endParaRPr lang="ja-JP" sz="1200" kern="100"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①関係職員の超過勤務手当の金額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取組内容に</a:t>
                      </a: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関係する職員全体の超過勤務手当の１人当たり平均額　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・導入前のある１月と１年経過後の同じ月で比較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②効率化に関する取組が病院事務の委託費に影響する場合には、導入前１年と導入後１年の委託費の比較データ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8216852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6D78136-B0B8-41C3-2D51-F674F3AD97C0}"/>
              </a:ext>
            </a:extLst>
          </p:cNvPr>
          <p:cNvSpPr txBox="1"/>
          <p:nvPr/>
        </p:nvSpPr>
        <p:spPr>
          <a:xfrm>
            <a:off x="26546" y="-57962"/>
            <a:ext cx="8667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別紙２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6BB5D7-47A5-599C-91BB-A6C0324338DF}"/>
              </a:ext>
            </a:extLst>
          </p:cNvPr>
          <p:cNvSpPr txBox="1"/>
          <p:nvPr/>
        </p:nvSpPr>
        <p:spPr>
          <a:xfrm>
            <a:off x="354903" y="6267450"/>
            <a:ext cx="9360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/>
              <a:t>※</a:t>
            </a:r>
            <a:r>
              <a:rPr kumimoji="1" lang="ja-JP" altLang="en-US" sz="1200" dirty="0"/>
              <a:t>　データの計測方法・提出方法の詳細については、別途改めてお示しします。その際、上記のデータ項目が変更になる可能性もあり</a:t>
            </a:r>
            <a:br>
              <a:rPr kumimoji="1" lang="en-US" altLang="ja-JP" sz="1200" dirty="0"/>
            </a:br>
            <a:r>
              <a:rPr kumimoji="1" lang="ja-JP" altLang="en-US" sz="1200" dirty="0"/>
              <a:t>　ますのでご留意ください。</a:t>
            </a:r>
            <a:endParaRPr kumimoji="1" lang="en-US" altLang="ja-JP" sz="1200" dirty="0"/>
          </a:p>
        </p:txBody>
      </p:sp>
    </p:spTree>
    <p:extLst>
      <p:ext uri="{BB962C8B-B14F-4D97-AF65-F5344CB8AC3E}">
        <p14:creationId xmlns:p14="http://schemas.microsoft.com/office/powerpoint/2010/main" val="143770233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9500c7e0-a8b4-4cc7-a7aa-d9d65591dd5a">
      <UserInfo>
        <DisplayName/>
        <AccountId xsi:nil="true"/>
        <AccountType/>
      </UserInfo>
    </Owner>
    <TaxCatchAll xmlns="85e6e18b-26c1-4122-9e79-e6c53ac26d53" xsi:nil="true"/>
    <lcf76f155ced4ddcb4097134ff3c332f xmlns="9500c7e0-a8b4-4cc7-a7aa-d9d65591dd5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351667D72F15440B137FECB9C7CB151" ma:contentTypeVersion="15" ma:contentTypeDescription="新しいドキュメントを作成します。" ma:contentTypeScope="" ma:versionID="bbb55af48787b1274c4178d4b412e66d">
  <xsd:schema xmlns:xsd="http://www.w3.org/2001/XMLSchema" xmlns:xs="http://www.w3.org/2001/XMLSchema" xmlns:p="http://schemas.microsoft.com/office/2006/metadata/properties" xmlns:ns2="9500c7e0-a8b4-4cc7-a7aa-d9d65591dd5a" xmlns:ns3="85e6e18b-26c1-4122-9e79-e6c53ac26d53" targetNamespace="http://schemas.microsoft.com/office/2006/metadata/properties" ma:root="true" ma:fieldsID="4869acc94b12946d7e834c5e13ad972b" ns2:_="" ns3:_="">
    <xsd:import namespace="9500c7e0-a8b4-4cc7-a7aa-d9d65591dd5a"/>
    <xsd:import namespace="85e6e18b-26c1-4122-9e79-e6c53ac26d53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00c7e0-a8b4-4cc7-a7aa-d9d65591dd5a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6e18b-26c1-4122-9e79-e6c53ac26d53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90a81e3-ffe2-4ae9-b52d-59bcbe29c03b}" ma:internalName="TaxCatchAll" ma:showField="CatchAllData" ma:web="85e6e18b-26c1-4122-9e79-e6c53ac26d5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C796D7-3D3D-4766-85EA-17C05FF159BB}">
  <ds:schemaRefs>
    <ds:schemaRef ds:uri="85e6e18b-26c1-4122-9e79-e6c53ac26d53"/>
    <ds:schemaRef ds:uri="http://purl.org/dc/terms/"/>
    <ds:schemaRef ds:uri="http://www.w3.org/XML/1998/namespace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9500c7e0-a8b4-4cc7-a7aa-d9d65591dd5a"/>
  </ds:schemaRefs>
</ds:datastoreItem>
</file>

<file path=customXml/itemProps2.xml><?xml version="1.0" encoding="utf-8"?>
<ds:datastoreItem xmlns:ds="http://schemas.openxmlformats.org/officeDocument/2006/customXml" ds:itemID="{AB20F18F-7DFB-46CC-A286-B0B2F04329C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629839-4EB3-481F-9162-DF8800D8D8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00c7e0-a8b4-4cc7-a7aa-d9d65591dd5a"/>
    <ds:schemaRef ds:uri="85e6e18b-26c1-4122-9e79-e6c53ac26d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378</TotalTime>
  <Words>434</Words>
  <Application>Microsoft Office PowerPoint</Application>
  <PresentationFormat>A4 210 x 297 mm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Aptos</vt:lpstr>
      <vt:lpstr>Aptos Display</vt:lpstr>
      <vt:lpstr>Arial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西川 宜宏(nishikawa-yoshihiro)</dc:creator>
  <cp:lastModifiedBy>西川 享</cp:lastModifiedBy>
  <cp:revision>2</cp:revision>
  <cp:lastPrinted>2026-04-07T01:20:10Z</cp:lastPrinted>
  <dcterms:created xsi:type="dcterms:W3CDTF">2026-03-31T11:53:21Z</dcterms:created>
  <dcterms:modified xsi:type="dcterms:W3CDTF">2026-04-16T06:04:19Z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13671500</vt:r8>
  </property>
  <property fmtid="{D5CDD505-2E9C-101B-9397-08002B2CF9AE}" pid="3" name="ContentTypeId">
    <vt:lpwstr>0x0101000351667D72F15440B137FECB9C7CB151</vt:lpwstr>
  </property>
  <property fmtid="{D5CDD505-2E9C-101B-9397-08002B2CF9AE}" pid="4" name="ComplianceAssetId">
    <vt:lpwstr/>
  </property>
  <property fmtid="{D5CDD505-2E9C-101B-9397-08002B2CF9AE}" pid="5" name="TriggerFlowInfo">
    <vt:lpwstr/>
  </property>
  <property fmtid="{D5CDD505-2E9C-101B-9397-08002B2CF9AE}" pid="6" name="MediaServiceImageTags">
    <vt:lpwstr/>
  </property>
</Properties>
</file>