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9" r:id="rId2"/>
    <p:sldId id="257" r:id="rId3"/>
    <p:sldId id="261" r:id="rId4"/>
    <p:sldId id="262" r:id="rId5"/>
    <p:sldId id="263" r:id="rId6"/>
    <p:sldId id="266" r:id="rId7"/>
    <p:sldId id="260" r:id="rId8"/>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F8F"/>
    <a:srgbClr val="9CEEC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6277" autoAdjust="0"/>
  </p:normalViewPr>
  <p:slideViewPr>
    <p:cSldViewPr snapToGrid="0">
      <p:cViewPr varScale="1">
        <p:scale>
          <a:sx n="86" d="100"/>
          <a:sy n="86" d="100"/>
        </p:scale>
        <p:origin x="2082" y="78"/>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A072E5-9717-4A83-A203-E98EB9AE8C82}" type="datetimeFigureOut">
              <a:rPr kumimoji="1" lang="ja-JP" altLang="en-US" smtClean="0"/>
              <a:t>2026/7/26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FBAEF1-9EC8-4B81-92C2-4C772DC1DF83}" type="slidenum">
              <a:rPr kumimoji="1" lang="ja-JP" altLang="en-US" smtClean="0"/>
              <a:t>‹#›</a:t>
            </a:fld>
            <a:endParaRPr kumimoji="1" lang="ja-JP" altLang="en-US"/>
          </a:p>
        </p:txBody>
      </p:sp>
    </p:spTree>
    <p:extLst>
      <p:ext uri="{BB962C8B-B14F-4D97-AF65-F5344CB8AC3E}">
        <p14:creationId xmlns:p14="http://schemas.microsoft.com/office/powerpoint/2010/main" val="126703671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何</a:t>
            </a:r>
            <a:r>
              <a:rPr kumimoji="1" lang="ja-JP" altLang="en-US" dirty="0"/>
              <a:t>のために校内研修を行っていますか？</a:t>
            </a:r>
            <a:endParaRPr kumimoji="1" lang="en-US" altLang="ja-JP" dirty="0"/>
          </a:p>
          <a:p>
            <a:r>
              <a:rPr kumimoji="1" lang="ja-JP" altLang="en-US" dirty="0"/>
              <a:t>大切なのは、研修に参加した人が、学んだことを実践し、成果を出すことです。</a:t>
            </a:r>
            <a:endParaRPr kumimoji="1" lang="en-US" altLang="ja-JP" dirty="0"/>
          </a:p>
          <a:p>
            <a:endParaRPr kumimoji="1" lang="en-US" altLang="ja-JP" dirty="0"/>
          </a:p>
          <a:p>
            <a:r>
              <a:rPr kumimoji="1" lang="ja-JP" altLang="en-US" dirty="0"/>
              <a:t>では、どうすれば実践につながるのでしょうか？</a:t>
            </a:r>
          </a:p>
        </p:txBody>
      </p:sp>
      <p:sp>
        <p:nvSpPr>
          <p:cNvPr id="4" name="スライド番号プレースホルダー 3"/>
          <p:cNvSpPr>
            <a:spLocks noGrp="1"/>
          </p:cNvSpPr>
          <p:nvPr>
            <p:ph type="sldNum" sz="quarter" idx="5"/>
          </p:nvPr>
        </p:nvSpPr>
        <p:spPr/>
        <p:txBody>
          <a:bodyPr/>
          <a:lstStyle/>
          <a:p>
            <a:fld id="{71FBAEF1-9EC8-4B81-92C2-4C772DC1DF83}" type="slidenum">
              <a:rPr kumimoji="1" lang="ja-JP" altLang="en-US" smtClean="0"/>
              <a:t>1</a:t>
            </a:fld>
            <a:endParaRPr kumimoji="1" lang="ja-JP" altLang="en-US"/>
          </a:p>
        </p:txBody>
      </p:sp>
    </p:spTree>
    <p:extLst>
      <p:ext uri="{BB962C8B-B14F-4D97-AF65-F5344CB8AC3E}">
        <p14:creationId xmlns:p14="http://schemas.microsoft.com/office/powerpoint/2010/main" val="2129315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校内研修が主体的学びとなるためには、こちらの５つの学習法則に集約されると言われます。</a:t>
            </a:r>
            <a:endParaRPr kumimoji="1" lang="en-US" altLang="ja-JP" dirty="0"/>
          </a:p>
          <a:p>
            <a:r>
              <a:rPr kumimoji="1" lang="ja-JP" altLang="en-US" dirty="0"/>
              <a:t>この原則をもっていることで、校内研修を考える際に迷った時のよりどころになります。</a:t>
            </a:r>
            <a:endParaRPr kumimoji="1" lang="en-US" altLang="ja-JP" dirty="0"/>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例えば、「この内容を、どういう手法で伝えようかな？」と考える際、単に盛り上がりそうな方法を探したり、安易にディスカッションにしようと考えたりするのではなく、「どうやったら参加者自身の言葉でアウトプットしてもらえるか」、「理論の説明の前に疑似体験してもらえないか」などといった方向性へ導いてくれます。</a:t>
            </a:r>
          </a:p>
          <a:p>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71FBAEF1-9EC8-4B81-92C2-4C772DC1DF83}" type="slidenum">
              <a:rPr kumimoji="1" lang="ja-JP" altLang="en-US" smtClean="0"/>
              <a:t>2</a:t>
            </a:fld>
            <a:endParaRPr kumimoji="1" lang="ja-JP" altLang="en-US"/>
          </a:p>
        </p:txBody>
      </p:sp>
    </p:spTree>
    <p:extLst>
      <p:ext uri="{BB962C8B-B14F-4D97-AF65-F5344CB8AC3E}">
        <p14:creationId xmlns:p14="http://schemas.microsoft.com/office/powerpoint/2010/main" val="188694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まず、法則１です。</a:t>
            </a:r>
            <a:endParaRPr kumimoji="1" lang="en-US" altLang="ja-JP" dirty="0"/>
          </a:p>
          <a:p>
            <a:endParaRPr kumimoji="1" lang="en-US" altLang="ja-JP" dirty="0"/>
          </a:p>
          <a:p>
            <a:r>
              <a:rPr kumimoji="1" lang="ja-JP" altLang="en-US" dirty="0"/>
              <a:t>子供は、様々な体験をとおして学んでいきますが、大人になると、体験から学ぶ機会は減り、人の話を黙って聞くことで学ぶように求められてしまいます。</a:t>
            </a:r>
            <a:endParaRPr kumimoji="1" lang="en-US" altLang="ja-JP" dirty="0"/>
          </a:p>
          <a:p>
            <a:r>
              <a:rPr kumimoji="1" lang="ja-JP" altLang="en-US" dirty="0"/>
              <a:t>ですが、大人も体験や経験から学ぶことは多いのです。</a:t>
            </a:r>
            <a:endParaRPr kumimoji="1" lang="en-US" altLang="ja-JP" dirty="0"/>
          </a:p>
          <a:p>
            <a:r>
              <a:rPr kumimoji="1" lang="ja-JP" altLang="en-US" dirty="0"/>
              <a:t>研修では、参加者が何も知らないことを前提に講義を始めるのではなく、既存の知識を活用して取り組めるアクティビティから始めることをお勧めします。</a:t>
            </a:r>
            <a:endParaRPr kumimoji="1" lang="en-US" altLang="ja-JP" dirty="0"/>
          </a:p>
          <a:p>
            <a:r>
              <a:rPr kumimoji="1" lang="ja-JP" altLang="en-US" dirty="0"/>
              <a:t>あるいは、理論の説明の前に、実際に体験してもらう流れもいいでしょう。</a:t>
            </a:r>
            <a:endParaRPr kumimoji="1" lang="en-US" altLang="ja-JP" dirty="0"/>
          </a:p>
          <a:p>
            <a:r>
              <a:rPr kumimoji="1" lang="ja-JP" altLang="en-US" dirty="0"/>
              <a:t>こうした体験をベースとして研修を受けることで、問題意識をもって真剣に取り組む意欲が高まることが期待できます。</a:t>
            </a:r>
            <a:endParaRPr kumimoji="1" lang="en-US" altLang="ja-JP" dirty="0"/>
          </a:p>
        </p:txBody>
      </p:sp>
      <p:sp>
        <p:nvSpPr>
          <p:cNvPr id="4" name="スライド番号プレースホルダー 3"/>
          <p:cNvSpPr>
            <a:spLocks noGrp="1"/>
          </p:cNvSpPr>
          <p:nvPr>
            <p:ph type="sldNum" sz="quarter" idx="5"/>
          </p:nvPr>
        </p:nvSpPr>
        <p:spPr/>
        <p:txBody>
          <a:bodyPr/>
          <a:lstStyle/>
          <a:p>
            <a:fld id="{71FBAEF1-9EC8-4B81-92C2-4C772DC1DF83}" type="slidenum">
              <a:rPr kumimoji="1" lang="ja-JP" altLang="en-US" smtClean="0"/>
              <a:t>3</a:t>
            </a:fld>
            <a:endParaRPr kumimoji="1" lang="ja-JP" altLang="en-US"/>
          </a:p>
        </p:txBody>
      </p:sp>
    </p:spTree>
    <p:extLst>
      <p:ext uri="{BB962C8B-B14F-4D97-AF65-F5344CB8AC3E}">
        <p14:creationId xmlns:p14="http://schemas.microsoft.com/office/powerpoint/2010/main" val="3947625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次に法則２です。</a:t>
            </a:r>
            <a:endParaRPr kumimoji="1" lang="en-US" altLang="ja-JP" dirty="0"/>
          </a:p>
          <a:p>
            <a:endParaRPr kumimoji="1" lang="en-US" altLang="ja-JP" dirty="0"/>
          </a:p>
          <a:p>
            <a:r>
              <a:rPr kumimoji="1" lang="ja-JP" altLang="en-US" dirty="0"/>
              <a:t>人は、他者から言われたことよりも、自分の考えを言葉にして発した方が「自分事」として捉えることができます。</a:t>
            </a:r>
            <a:endParaRPr kumimoji="1" lang="en-US" altLang="ja-JP" dirty="0"/>
          </a:p>
          <a:p>
            <a:r>
              <a:rPr kumimoji="1" lang="ja-JP" altLang="en-US" dirty="0"/>
              <a:t>こちらに記載していることを参考にしてください。</a:t>
            </a:r>
          </a:p>
        </p:txBody>
      </p:sp>
      <p:sp>
        <p:nvSpPr>
          <p:cNvPr id="4" name="スライド番号プレースホルダー 3"/>
          <p:cNvSpPr>
            <a:spLocks noGrp="1"/>
          </p:cNvSpPr>
          <p:nvPr>
            <p:ph type="sldNum" sz="quarter" idx="5"/>
          </p:nvPr>
        </p:nvSpPr>
        <p:spPr/>
        <p:txBody>
          <a:bodyPr/>
          <a:lstStyle/>
          <a:p>
            <a:fld id="{71FBAEF1-9EC8-4B81-92C2-4C772DC1DF83}" type="slidenum">
              <a:rPr kumimoji="1" lang="ja-JP" altLang="en-US" smtClean="0"/>
              <a:t>4</a:t>
            </a:fld>
            <a:endParaRPr kumimoji="1" lang="ja-JP" altLang="en-US"/>
          </a:p>
        </p:txBody>
      </p:sp>
    </p:spTree>
    <p:extLst>
      <p:ext uri="{BB962C8B-B14F-4D97-AF65-F5344CB8AC3E}">
        <p14:creationId xmlns:p14="http://schemas.microsoft.com/office/powerpoint/2010/main" val="3379134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次に、法則３です。</a:t>
            </a:r>
            <a:endParaRPr kumimoji="1" lang="en-US" altLang="ja-JP" dirty="0"/>
          </a:p>
          <a:p>
            <a:endParaRPr kumimoji="1" lang="en-US" altLang="ja-JP" dirty="0"/>
          </a:p>
          <a:p>
            <a:r>
              <a:rPr kumimoji="1" lang="ja-JP" altLang="en-US" dirty="0"/>
              <a:t>笑いは脳に好影響を与え、「楽しい」という感情を伴うことで長期記憶に定着しやすくなります。</a:t>
            </a:r>
            <a:endParaRPr kumimoji="1" lang="en-US" altLang="ja-JP" dirty="0"/>
          </a:p>
          <a:p>
            <a:r>
              <a:rPr kumimoji="1" lang="ja-JP" altLang="en-US" dirty="0"/>
              <a:t>研修では、ちょっとしたゲーム感覚やユーモアを取り入れ、自然な笑いが起きるといいですね。</a:t>
            </a:r>
            <a:endParaRPr kumimoji="1" lang="en-US" altLang="ja-JP" dirty="0"/>
          </a:p>
          <a:p>
            <a:r>
              <a:rPr kumimoji="1" lang="ja-JP" altLang="en-US" dirty="0"/>
              <a:t>もちろん、知的好奇心が刺激されているという意味での「楽しさ」から生まれるエネルギーも、うまく活用したいですね。</a:t>
            </a:r>
          </a:p>
        </p:txBody>
      </p:sp>
      <p:sp>
        <p:nvSpPr>
          <p:cNvPr id="4" name="スライド番号プレースホルダー 3"/>
          <p:cNvSpPr>
            <a:spLocks noGrp="1"/>
          </p:cNvSpPr>
          <p:nvPr>
            <p:ph type="sldNum" sz="quarter" idx="5"/>
          </p:nvPr>
        </p:nvSpPr>
        <p:spPr/>
        <p:txBody>
          <a:bodyPr/>
          <a:lstStyle/>
          <a:p>
            <a:fld id="{71FBAEF1-9EC8-4B81-92C2-4C772DC1DF83}" type="slidenum">
              <a:rPr kumimoji="1" lang="ja-JP" altLang="en-US" smtClean="0"/>
              <a:t>5</a:t>
            </a:fld>
            <a:endParaRPr kumimoji="1" lang="ja-JP" altLang="en-US"/>
          </a:p>
        </p:txBody>
      </p:sp>
    </p:spTree>
    <p:extLst>
      <p:ext uri="{BB962C8B-B14F-4D97-AF65-F5344CB8AC3E}">
        <p14:creationId xmlns:p14="http://schemas.microsoft.com/office/powerpoint/2010/main" val="748787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法則４です。</a:t>
            </a:r>
            <a:endParaRPr kumimoji="1" lang="en-US" altLang="ja-JP" dirty="0"/>
          </a:p>
          <a:p>
            <a:endParaRPr kumimoji="1" lang="en-US" altLang="ja-JP" dirty="0"/>
          </a:p>
          <a:p>
            <a:r>
              <a:rPr kumimoji="1" lang="ja-JP" altLang="en-US" dirty="0"/>
              <a:t>研修では、何かを頭で理解したところで終了するのではなく、「実践したい」というモチベーションを高めた状態にまで持っていく必要があります。</a:t>
            </a:r>
            <a:endParaRPr kumimoji="1" lang="en-US" altLang="ja-JP" dirty="0"/>
          </a:p>
          <a:p>
            <a:r>
              <a:rPr kumimoji="1" lang="ja-JP" altLang="en-US" dirty="0"/>
              <a:t>そのために、こちらに書いている内容を参考に研修を進めたり、研修後のフォローをしたりすることが大切になります。</a:t>
            </a:r>
            <a:endParaRPr kumimoji="1" lang="en-US" altLang="ja-JP" dirty="0"/>
          </a:p>
          <a:p>
            <a:endParaRPr kumimoji="1" lang="en-US" altLang="ja-JP" dirty="0"/>
          </a:p>
          <a:p>
            <a:r>
              <a:rPr kumimoji="1" lang="ja-JP" altLang="en-US" dirty="0"/>
              <a:t>最後に法則５です。</a:t>
            </a:r>
            <a:endParaRPr kumimoji="1" lang="en-US" altLang="ja-JP" dirty="0"/>
          </a:p>
          <a:p>
            <a:endParaRPr kumimoji="1" lang="en-US" altLang="ja-JP" dirty="0"/>
          </a:p>
          <a:p>
            <a:r>
              <a:rPr kumimoji="1" lang="ja-JP" altLang="en-US" dirty="0"/>
              <a:t>できれば、研修した内容を自分のものにしていただきたいですよね。</a:t>
            </a:r>
            <a:endParaRPr kumimoji="1" lang="en-US" altLang="ja-JP" dirty="0"/>
          </a:p>
          <a:p>
            <a:r>
              <a:rPr kumimoji="1" lang="ja-JP" altLang="en-US" dirty="0"/>
              <a:t>そのためには、理解したことを、自分の言葉でアウトプットする必要があります。</a:t>
            </a:r>
            <a:endParaRPr kumimoji="1" lang="en-US" altLang="ja-JP" dirty="0"/>
          </a:p>
          <a:p>
            <a:endParaRPr kumimoji="1" lang="en-US" altLang="ja-JP" dirty="0"/>
          </a:p>
          <a:p>
            <a:r>
              <a:rPr kumimoji="1" lang="ja-JP" altLang="en-US" dirty="0"/>
              <a:t>これらのことを踏まえ参加者が、校内研修で学んだことにメリットを感じ、「やってみよう」「実践して成果を出そう」などと思う感情が伴い、実際に行動できるようになる校内研修となるよう、工夫してください。</a:t>
            </a:r>
            <a:endParaRPr kumimoji="1" lang="en-US" altLang="ja-JP" dirty="0"/>
          </a:p>
          <a:p>
            <a:endParaRPr kumimoji="1" lang="en-US" altLang="ja-JP" dirty="0"/>
          </a:p>
          <a:p>
            <a:r>
              <a:rPr kumimoji="1" lang="ja-JP" altLang="en-US" dirty="0"/>
              <a:t>実際の研修の活用例もつくっていますので、そちらも参考にしてみてください。</a:t>
            </a:r>
            <a:endParaRPr kumimoji="1" lang="en-US" altLang="ja-JP" dirty="0"/>
          </a:p>
        </p:txBody>
      </p:sp>
      <p:sp>
        <p:nvSpPr>
          <p:cNvPr id="4" name="スライド番号プレースホルダー 3"/>
          <p:cNvSpPr>
            <a:spLocks noGrp="1"/>
          </p:cNvSpPr>
          <p:nvPr>
            <p:ph type="sldNum" sz="quarter" idx="5"/>
          </p:nvPr>
        </p:nvSpPr>
        <p:spPr/>
        <p:txBody>
          <a:bodyPr/>
          <a:lstStyle/>
          <a:p>
            <a:fld id="{71FBAEF1-9EC8-4B81-92C2-4C772DC1DF83}" type="slidenum">
              <a:rPr kumimoji="1" lang="ja-JP" altLang="en-US" smtClean="0"/>
              <a:t>6</a:t>
            </a:fld>
            <a:endParaRPr kumimoji="1" lang="ja-JP" altLang="en-US"/>
          </a:p>
        </p:txBody>
      </p:sp>
    </p:spTree>
    <p:extLst>
      <p:ext uri="{BB962C8B-B14F-4D97-AF65-F5344CB8AC3E}">
        <p14:creationId xmlns:p14="http://schemas.microsoft.com/office/powerpoint/2010/main" val="3196072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参考</a:t>
            </a:r>
            <a:r>
              <a:rPr kumimoji="1" lang="en-US" altLang="ja-JP" dirty="0"/>
              <a:t>】</a:t>
            </a:r>
          </a:p>
          <a:p>
            <a:r>
              <a:rPr kumimoji="1" lang="ja-JP" altLang="en-US" dirty="0"/>
              <a:t>研修内容を具体的にどのような順序で組み立てればいいのか、悩まれている方に、参考として示します。</a:t>
            </a:r>
            <a:endParaRPr kumimoji="1" lang="en-US" altLang="ja-JP" dirty="0"/>
          </a:p>
          <a:p>
            <a:endParaRPr kumimoji="1" lang="en-US" altLang="ja-JP" dirty="0"/>
          </a:p>
          <a:p>
            <a:r>
              <a:rPr kumimoji="1" lang="ja-JP" altLang="en-US" dirty="0"/>
              <a:t>例えば、このような順序で研修を構成することが考えられます。</a:t>
            </a:r>
            <a:endParaRPr kumimoji="1" lang="en-US" altLang="ja-JP" dirty="0"/>
          </a:p>
          <a:p>
            <a:endParaRPr kumimoji="1" lang="en-US" altLang="ja-JP" dirty="0"/>
          </a:p>
          <a:p>
            <a:r>
              <a:rPr kumimoji="1" lang="ja-JP" altLang="en-US" dirty="0"/>
              <a:t>日頃の授業も、始めに新たな情報を伝えるのではなく、例に挙げた算数の授業のように展開されている方が多いのではないでしょうか？</a:t>
            </a:r>
            <a:endParaRPr kumimoji="1" lang="en-US" altLang="ja-JP" dirty="0"/>
          </a:p>
          <a:p>
            <a:endParaRPr kumimoji="1" lang="en-US" altLang="ja-JP" dirty="0"/>
          </a:p>
          <a:p>
            <a:r>
              <a:rPr kumimoji="1" lang="ja-JP" altLang="en-US" dirty="0"/>
              <a:t>研修も、この順序で行うことにより、参加者自身の過去の経験と関連付けて新しい情報を学ぶことができます。</a:t>
            </a:r>
            <a:endParaRPr kumimoji="1" lang="en-US" altLang="ja-JP" dirty="0"/>
          </a:p>
          <a:p>
            <a:r>
              <a:rPr kumimoji="1" lang="ja-JP" altLang="en-US" dirty="0"/>
              <a:t>また、自分たちの経験から思考を積み上げることになるので、講師の話が受け入れやすくなります。</a:t>
            </a:r>
            <a:endParaRPr kumimoji="1" lang="en-US" altLang="ja-JP" dirty="0"/>
          </a:p>
          <a:p>
            <a:endParaRPr kumimoji="1" lang="en-US" altLang="ja-JP" dirty="0"/>
          </a:p>
          <a:p>
            <a:r>
              <a:rPr kumimoji="1" lang="ja-JP" altLang="en-US" dirty="0"/>
              <a:t>研修の構成も、これが唯一解ではありません。</a:t>
            </a:r>
            <a:endParaRPr kumimoji="1" lang="en-US" altLang="ja-JP" dirty="0"/>
          </a:p>
          <a:p>
            <a:r>
              <a:rPr kumimoji="1" lang="ja-JP" altLang="en-US" dirty="0"/>
              <a:t>学習の法則を念頭に置き、自校の実態に合わせて工夫してください。</a:t>
            </a:r>
            <a:endParaRPr kumimoji="1" lang="en-US" altLang="ja-JP" dirty="0"/>
          </a:p>
        </p:txBody>
      </p:sp>
      <p:sp>
        <p:nvSpPr>
          <p:cNvPr id="4" name="スライド番号プレースホルダー 3"/>
          <p:cNvSpPr>
            <a:spLocks noGrp="1"/>
          </p:cNvSpPr>
          <p:nvPr>
            <p:ph type="sldNum" sz="quarter" idx="5"/>
          </p:nvPr>
        </p:nvSpPr>
        <p:spPr/>
        <p:txBody>
          <a:bodyPr/>
          <a:lstStyle/>
          <a:p>
            <a:fld id="{71FBAEF1-9EC8-4B81-92C2-4C772DC1DF83}" type="slidenum">
              <a:rPr kumimoji="1" lang="ja-JP" altLang="en-US" smtClean="0"/>
              <a:t>7</a:t>
            </a:fld>
            <a:endParaRPr kumimoji="1" lang="ja-JP" altLang="en-US"/>
          </a:p>
        </p:txBody>
      </p:sp>
    </p:spTree>
    <p:extLst>
      <p:ext uri="{BB962C8B-B14F-4D97-AF65-F5344CB8AC3E}">
        <p14:creationId xmlns:p14="http://schemas.microsoft.com/office/powerpoint/2010/main" val="1252642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0F31D6-810E-E568-803F-51D8E1BEDE4A}"/>
              </a:ext>
            </a:extLst>
          </p:cNvPr>
          <p:cNvSpPr>
            <a:spLocks noGrp="1"/>
          </p:cNvSpPr>
          <p:nvPr>
            <p:ph type="ctrTitle"/>
          </p:nvPr>
        </p:nvSpPr>
        <p:spPr>
          <a:xfrm>
            <a:off x="1524000" y="1122363"/>
            <a:ext cx="9144000" cy="2387600"/>
          </a:xfrm>
        </p:spPr>
        <p:txBody>
          <a:bodyPr anchor="b"/>
          <a:lstStyle>
            <a:lvl1pPr algn="ctr">
              <a:defRPr sz="6000">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3" name="字幕 2">
            <a:extLst>
              <a:ext uri="{FF2B5EF4-FFF2-40B4-BE49-F238E27FC236}">
                <a16:creationId xmlns:a16="http://schemas.microsoft.com/office/drawing/2014/main" id="{708D619E-046E-C8DB-19EF-828D13AC1CEA}"/>
              </a:ext>
            </a:extLst>
          </p:cNvPr>
          <p:cNvSpPr>
            <a:spLocks noGrp="1"/>
          </p:cNvSpPr>
          <p:nvPr>
            <p:ph type="subTitle" idx="1"/>
          </p:nvPr>
        </p:nvSpPr>
        <p:spPr>
          <a:xfrm>
            <a:off x="1524000" y="3602038"/>
            <a:ext cx="9144000" cy="1655762"/>
          </a:xfrm>
        </p:spPr>
        <p:txBody>
          <a:bodyPr/>
          <a:lstStyle>
            <a:lvl1pPr marL="0" indent="0" algn="ctr">
              <a:buNone/>
              <a:defRPr sz="2400">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dirty="0"/>
              <a:t>マスター サブタイトルの書式設定</a:t>
            </a:r>
          </a:p>
        </p:txBody>
      </p:sp>
      <p:sp>
        <p:nvSpPr>
          <p:cNvPr id="4" name="日付プレースホルダー 3">
            <a:extLst>
              <a:ext uri="{FF2B5EF4-FFF2-40B4-BE49-F238E27FC236}">
                <a16:creationId xmlns:a16="http://schemas.microsoft.com/office/drawing/2014/main" id="{7D85D925-A241-7704-A2B8-019E7782A0F4}"/>
              </a:ext>
            </a:extLst>
          </p:cNvPr>
          <p:cNvSpPr>
            <a:spLocks noGrp="1"/>
          </p:cNvSpPr>
          <p:nvPr>
            <p:ph type="dt" sz="half" idx="10"/>
          </p:nvPr>
        </p:nvSpPr>
        <p:spPr/>
        <p:txBody>
          <a:bodyPr/>
          <a:lstStyle/>
          <a:p>
            <a:fld id="{23EE926B-B68D-4C82-B302-CC17D92D7752}"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16B86E26-14E3-FD97-2440-C82A8AB111F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FEDA12E-3633-E7BF-6852-46B4A9E129A6}"/>
              </a:ext>
            </a:extLst>
          </p:cNvPr>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3870060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C892FE-9E2B-9B9E-53C6-CE8A9C370807}"/>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375BCD1-A15D-8755-6C8E-739175C94CD7}"/>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69E2C77-ACD4-D949-37EE-C903E96B7E25}"/>
              </a:ext>
            </a:extLst>
          </p:cNvPr>
          <p:cNvSpPr>
            <a:spLocks noGrp="1"/>
          </p:cNvSpPr>
          <p:nvPr>
            <p:ph type="dt" sz="half" idx="10"/>
          </p:nvPr>
        </p:nvSpPr>
        <p:spPr/>
        <p:txBody>
          <a:bodyPr/>
          <a:lstStyle/>
          <a:p>
            <a:fld id="{23EE926B-B68D-4C82-B302-CC17D92D7752}"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63036C64-8EA8-3654-8E2E-FDBD10B45A8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630FA03-7757-EE69-836E-5466F5A36379}"/>
              </a:ext>
            </a:extLst>
          </p:cNvPr>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2001911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78A35B7C-7832-D640-CB37-CA8AD7458EF3}"/>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E07C5DA-B872-CA7B-4561-9501F7DB55C1}"/>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0A61D76-08C7-C2DD-B32F-DCADBA9F7123}"/>
              </a:ext>
            </a:extLst>
          </p:cNvPr>
          <p:cNvSpPr>
            <a:spLocks noGrp="1"/>
          </p:cNvSpPr>
          <p:nvPr>
            <p:ph type="dt" sz="half" idx="10"/>
          </p:nvPr>
        </p:nvSpPr>
        <p:spPr/>
        <p:txBody>
          <a:bodyPr/>
          <a:lstStyle/>
          <a:p>
            <a:fld id="{23EE926B-B68D-4C82-B302-CC17D92D7752}"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B5C0287B-5754-6E1A-C97C-99DAB6D4E90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67C43B5-7BBD-0075-507A-E714419F762D}"/>
              </a:ext>
            </a:extLst>
          </p:cNvPr>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2151598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8AA24EC-1AA3-B829-A8AA-9FC39916A543}"/>
              </a:ext>
            </a:extLst>
          </p:cNvPr>
          <p:cNvSpPr>
            <a:spLocks noGrp="1"/>
          </p:cNvSpPr>
          <p:nvPr>
            <p:ph type="title"/>
          </p:nvPr>
        </p:nvSpPr>
        <p:spPr/>
        <p:txBody>
          <a:bodyPr/>
          <a:lstStyle>
            <a:lvl1pPr>
              <a:defRPr>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C62DF7E-80F3-CDC7-A8FA-9B66A7FE85A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A5BEFFA-8121-894F-8C22-FDEAD131A651}"/>
              </a:ext>
            </a:extLst>
          </p:cNvPr>
          <p:cNvSpPr>
            <a:spLocks noGrp="1"/>
          </p:cNvSpPr>
          <p:nvPr>
            <p:ph type="dt" sz="half" idx="10"/>
          </p:nvPr>
        </p:nvSpPr>
        <p:spPr/>
        <p:txBody>
          <a:bodyPr/>
          <a:lstStyle/>
          <a:p>
            <a:fld id="{23EE926B-B68D-4C82-B302-CC17D92D7752}"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100DAEB2-38C3-C25B-DBCF-368134EE935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A311CC1-B921-EFA9-1447-C4D331D77FAE}"/>
              </a:ext>
            </a:extLst>
          </p:cNvPr>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2278010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373DE1-F5A3-374A-8DDC-48D5B548B4B5}"/>
              </a:ext>
            </a:extLst>
          </p:cNvPr>
          <p:cNvSpPr>
            <a:spLocks noGrp="1"/>
          </p:cNvSpPr>
          <p:nvPr>
            <p:ph type="title"/>
          </p:nvPr>
        </p:nvSpPr>
        <p:spPr>
          <a:xfrm>
            <a:off x="831850" y="1709738"/>
            <a:ext cx="10515600" cy="2852737"/>
          </a:xfrm>
        </p:spPr>
        <p:txBody>
          <a:bodyPr anchor="b"/>
          <a:lstStyle>
            <a:lvl1pPr>
              <a:defRPr sz="6000">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22F7845-C734-6184-DAA7-5159955075B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06219859-C902-8F70-4E0C-35FF6E5D7889}"/>
              </a:ext>
            </a:extLst>
          </p:cNvPr>
          <p:cNvSpPr>
            <a:spLocks noGrp="1"/>
          </p:cNvSpPr>
          <p:nvPr>
            <p:ph type="dt" sz="half" idx="10"/>
          </p:nvPr>
        </p:nvSpPr>
        <p:spPr/>
        <p:txBody>
          <a:bodyPr/>
          <a:lstStyle/>
          <a:p>
            <a:fld id="{23EE926B-B68D-4C82-B302-CC17D92D7752}"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89C4E09E-E5EF-AC75-78FC-57254F007D6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B9B06BF-E6C1-0C8E-D59E-14982E2D55FE}"/>
              </a:ext>
            </a:extLst>
          </p:cNvPr>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3855461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EB037C-F030-E121-0926-5641CCED7337}"/>
              </a:ext>
            </a:extLst>
          </p:cNvPr>
          <p:cNvSpPr>
            <a:spLocks noGrp="1"/>
          </p:cNvSpPr>
          <p:nvPr>
            <p:ph type="title"/>
          </p:nvPr>
        </p:nvSpPr>
        <p:spPr/>
        <p:txBody>
          <a:bodyPr/>
          <a:lstStyle>
            <a:lvl1pPr>
              <a:defRPr>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2C68E6A-19AE-92E1-F4EE-001E27566123}"/>
              </a:ext>
            </a:extLst>
          </p:cNvPr>
          <p:cNvSpPr>
            <a:spLocks noGrp="1"/>
          </p:cNvSpPr>
          <p:nvPr>
            <p:ph sz="half" idx="1"/>
          </p:nvPr>
        </p:nvSpPr>
        <p:spPr>
          <a:xfrm>
            <a:off x="838200" y="1825625"/>
            <a:ext cx="5181600" cy="4351338"/>
          </a:xfrm>
        </p:spPr>
        <p:txBody>
          <a:bodyPr/>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a:latin typeface="Meiryo UI" panose="020B0604030504040204" pitchFamily="50" charset="-128"/>
                <a:ea typeface="Meiryo UI" panose="020B0604030504040204" pitchFamily="50" charset="-128"/>
              </a:defRPr>
            </a:lvl4pPr>
            <a:lvl5pPr>
              <a:defRPr>
                <a:latin typeface="Meiryo UI" panose="020B0604030504040204" pitchFamily="50" charset="-128"/>
                <a:ea typeface="Meiryo UI" panose="020B0604030504040204" pitchFamily="50" charset="-128"/>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46A64094-4131-E322-6D7D-CAB1A964FFB7}"/>
              </a:ext>
            </a:extLst>
          </p:cNvPr>
          <p:cNvSpPr>
            <a:spLocks noGrp="1"/>
          </p:cNvSpPr>
          <p:nvPr>
            <p:ph sz="half" idx="2"/>
          </p:nvPr>
        </p:nvSpPr>
        <p:spPr>
          <a:xfrm>
            <a:off x="6172200" y="1825625"/>
            <a:ext cx="5181600" cy="4351338"/>
          </a:xfrm>
        </p:spPr>
        <p:txBody>
          <a:bodyPr/>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a:latin typeface="Meiryo UI" panose="020B0604030504040204" pitchFamily="50" charset="-128"/>
                <a:ea typeface="Meiryo UI" panose="020B0604030504040204" pitchFamily="50" charset="-128"/>
              </a:defRPr>
            </a:lvl4pPr>
            <a:lvl5pPr>
              <a:defRPr>
                <a:latin typeface="Meiryo UI" panose="020B0604030504040204" pitchFamily="50" charset="-128"/>
                <a:ea typeface="Meiryo UI" panose="020B0604030504040204" pitchFamily="50" charset="-128"/>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3B17AE6-8B00-D872-898C-02E929227956}"/>
              </a:ext>
            </a:extLst>
          </p:cNvPr>
          <p:cNvSpPr>
            <a:spLocks noGrp="1"/>
          </p:cNvSpPr>
          <p:nvPr>
            <p:ph type="dt" sz="half" idx="10"/>
          </p:nvPr>
        </p:nvSpPr>
        <p:spPr/>
        <p:txBody>
          <a:bodyPr/>
          <a:lstStyle/>
          <a:p>
            <a:fld id="{23EE926B-B68D-4C82-B302-CC17D92D7752}" type="datetimeFigureOut">
              <a:rPr kumimoji="1" lang="ja-JP" altLang="en-US" smtClean="0"/>
              <a:t>2026/7/26</a:t>
            </a:fld>
            <a:endParaRPr kumimoji="1" lang="ja-JP" altLang="en-US"/>
          </a:p>
        </p:txBody>
      </p:sp>
      <p:sp>
        <p:nvSpPr>
          <p:cNvPr id="6" name="フッター プレースホルダー 5">
            <a:extLst>
              <a:ext uri="{FF2B5EF4-FFF2-40B4-BE49-F238E27FC236}">
                <a16:creationId xmlns:a16="http://schemas.microsoft.com/office/drawing/2014/main" id="{414017A7-B015-2D18-5938-657C7888A64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26C66B3-E1F7-1EBB-D289-AD8D6EF32280}"/>
              </a:ext>
            </a:extLst>
          </p:cNvPr>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2209165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8784DBB-5045-E8E5-7B55-B09BFEBB7A3F}"/>
              </a:ext>
            </a:extLst>
          </p:cNvPr>
          <p:cNvSpPr>
            <a:spLocks noGrp="1"/>
          </p:cNvSpPr>
          <p:nvPr>
            <p:ph type="title"/>
          </p:nvPr>
        </p:nvSpPr>
        <p:spPr>
          <a:xfrm>
            <a:off x="839788" y="365125"/>
            <a:ext cx="10515600" cy="1325563"/>
          </a:xfrm>
        </p:spPr>
        <p:txBody>
          <a:bodyPr/>
          <a:lstStyle>
            <a:lvl1pPr>
              <a:defRPr>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A1787A95-CFE3-6C32-B417-99DE2BF94C8F}"/>
              </a:ext>
            </a:extLst>
          </p:cNvPr>
          <p:cNvSpPr>
            <a:spLocks noGrp="1"/>
          </p:cNvSpPr>
          <p:nvPr>
            <p:ph type="body" idx="1"/>
          </p:nvPr>
        </p:nvSpPr>
        <p:spPr>
          <a:xfrm>
            <a:off x="839788" y="1681163"/>
            <a:ext cx="5157787" cy="823912"/>
          </a:xfrm>
        </p:spPr>
        <p:txBody>
          <a:bodyPr anchor="b"/>
          <a:lstStyle>
            <a:lvl1pPr marL="0" indent="0">
              <a:buNone/>
              <a:defRPr sz="2400" b="1">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BDEBAA04-98E6-D248-D1F7-D5843753EAE5}"/>
              </a:ext>
            </a:extLst>
          </p:cNvPr>
          <p:cNvSpPr>
            <a:spLocks noGrp="1"/>
          </p:cNvSpPr>
          <p:nvPr>
            <p:ph sz="half" idx="2"/>
          </p:nvPr>
        </p:nvSpPr>
        <p:spPr>
          <a:xfrm>
            <a:off x="839788" y="2505075"/>
            <a:ext cx="5157787" cy="3684588"/>
          </a:xfrm>
        </p:spPr>
        <p:txBody>
          <a:bodyPr/>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a:latin typeface="Meiryo UI" panose="020B0604030504040204" pitchFamily="50" charset="-128"/>
                <a:ea typeface="Meiryo UI" panose="020B0604030504040204" pitchFamily="50" charset="-128"/>
              </a:defRPr>
            </a:lvl4pPr>
            <a:lvl5pPr>
              <a:defRPr>
                <a:latin typeface="Meiryo UI" panose="020B0604030504040204" pitchFamily="50" charset="-128"/>
                <a:ea typeface="Meiryo UI" panose="020B0604030504040204" pitchFamily="50" charset="-128"/>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5210BBF0-F191-995B-EDAB-F7406A0741AD}"/>
              </a:ext>
            </a:extLst>
          </p:cNvPr>
          <p:cNvSpPr>
            <a:spLocks noGrp="1"/>
          </p:cNvSpPr>
          <p:nvPr>
            <p:ph type="body" sz="quarter" idx="3"/>
          </p:nvPr>
        </p:nvSpPr>
        <p:spPr>
          <a:xfrm>
            <a:off x="6172200" y="1681163"/>
            <a:ext cx="5183188" cy="823912"/>
          </a:xfrm>
        </p:spPr>
        <p:txBody>
          <a:bodyPr anchor="b"/>
          <a:lstStyle>
            <a:lvl1pPr marL="0" indent="0">
              <a:buNone/>
              <a:defRPr sz="2400" b="1">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C9A671B-BF6A-776F-0C17-C6F79923AD15}"/>
              </a:ext>
            </a:extLst>
          </p:cNvPr>
          <p:cNvSpPr>
            <a:spLocks noGrp="1"/>
          </p:cNvSpPr>
          <p:nvPr>
            <p:ph sz="quarter" idx="4"/>
          </p:nvPr>
        </p:nvSpPr>
        <p:spPr>
          <a:xfrm>
            <a:off x="6172200" y="2505075"/>
            <a:ext cx="5183188" cy="3684588"/>
          </a:xfrm>
        </p:spPr>
        <p:txBody>
          <a:bodyPr/>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a:latin typeface="Meiryo UI" panose="020B0604030504040204" pitchFamily="50" charset="-128"/>
                <a:ea typeface="Meiryo UI" panose="020B0604030504040204" pitchFamily="50" charset="-128"/>
              </a:defRPr>
            </a:lvl4pPr>
            <a:lvl5pPr>
              <a:defRPr>
                <a:latin typeface="Meiryo UI" panose="020B0604030504040204" pitchFamily="50" charset="-128"/>
                <a:ea typeface="Meiryo UI" panose="020B0604030504040204" pitchFamily="50" charset="-128"/>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8ED23BD8-932A-94E1-E7C2-FCA7FDF46E0F}"/>
              </a:ext>
            </a:extLst>
          </p:cNvPr>
          <p:cNvSpPr>
            <a:spLocks noGrp="1"/>
          </p:cNvSpPr>
          <p:nvPr>
            <p:ph type="dt" sz="half" idx="10"/>
          </p:nvPr>
        </p:nvSpPr>
        <p:spPr/>
        <p:txBody>
          <a:bodyPr/>
          <a:lstStyle/>
          <a:p>
            <a:fld id="{23EE926B-B68D-4C82-B302-CC17D92D7752}" type="datetimeFigureOut">
              <a:rPr kumimoji="1" lang="ja-JP" altLang="en-US" smtClean="0"/>
              <a:t>2026/7/26</a:t>
            </a:fld>
            <a:endParaRPr kumimoji="1" lang="ja-JP" altLang="en-US"/>
          </a:p>
        </p:txBody>
      </p:sp>
      <p:sp>
        <p:nvSpPr>
          <p:cNvPr id="8" name="フッター プレースホルダー 7">
            <a:extLst>
              <a:ext uri="{FF2B5EF4-FFF2-40B4-BE49-F238E27FC236}">
                <a16:creationId xmlns:a16="http://schemas.microsoft.com/office/drawing/2014/main" id="{24BBEFB8-2939-74AF-1CFA-540AD2F1C07C}"/>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5D4E191A-1181-6631-9D28-D70268C20222}"/>
              </a:ext>
            </a:extLst>
          </p:cNvPr>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640136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EDEE2E-D98E-9A24-7878-B79621963538}"/>
              </a:ext>
            </a:extLst>
          </p:cNvPr>
          <p:cNvSpPr>
            <a:spLocks noGrp="1"/>
          </p:cNvSpPr>
          <p:nvPr>
            <p:ph type="title"/>
          </p:nvPr>
        </p:nvSpPr>
        <p:spPr/>
        <p:txBody>
          <a:bodyPr/>
          <a:lstStyle>
            <a:lvl1pPr>
              <a:defRPr>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Tree>
    <p:extLst>
      <p:ext uri="{BB962C8B-B14F-4D97-AF65-F5344CB8AC3E}">
        <p14:creationId xmlns:p14="http://schemas.microsoft.com/office/powerpoint/2010/main" val="3159690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3252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02AA77F-267C-A72F-4DE0-AF43A2729106}"/>
              </a:ext>
            </a:extLst>
          </p:cNvPr>
          <p:cNvSpPr>
            <a:spLocks noGrp="1"/>
          </p:cNvSpPr>
          <p:nvPr>
            <p:ph type="title"/>
          </p:nvPr>
        </p:nvSpPr>
        <p:spPr>
          <a:xfrm>
            <a:off x="839788" y="457200"/>
            <a:ext cx="3932237" cy="1600200"/>
          </a:xfrm>
        </p:spPr>
        <p:txBody>
          <a:bodyPr anchor="b"/>
          <a:lstStyle>
            <a:lvl1pPr>
              <a:defRPr sz="3200">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F32DBB6-88B9-53F7-2407-77ADA2179741}"/>
              </a:ext>
            </a:extLst>
          </p:cNvPr>
          <p:cNvSpPr>
            <a:spLocks noGrp="1"/>
          </p:cNvSpPr>
          <p:nvPr>
            <p:ph idx="1"/>
          </p:nvPr>
        </p:nvSpPr>
        <p:spPr>
          <a:xfrm>
            <a:off x="5183188" y="987425"/>
            <a:ext cx="6172200" cy="4873625"/>
          </a:xfrm>
        </p:spPr>
        <p:txBody>
          <a:bodyPr/>
          <a:lstStyle>
            <a:lvl1pPr>
              <a:defRPr sz="3200">
                <a:latin typeface="Meiryo UI" panose="020B0604030504040204" pitchFamily="50" charset="-128"/>
                <a:ea typeface="Meiryo UI" panose="020B0604030504040204" pitchFamily="50" charset="-128"/>
              </a:defRPr>
            </a:lvl1pPr>
            <a:lvl2pPr>
              <a:defRPr sz="2800">
                <a:latin typeface="Meiryo UI" panose="020B0604030504040204" pitchFamily="50" charset="-128"/>
                <a:ea typeface="Meiryo UI" panose="020B0604030504040204" pitchFamily="50" charset="-128"/>
              </a:defRPr>
            </a:lvl2pPr>
            <a:lvl3pPr>
              <a:defRPr sz="2400">
                <a:latin typeface="Meiryo UI" panose="020B0604030504040204" pitchFamily="50" charset="-128"/>
                <a:ea typeface="Meiryo UI" panose="020B0604030504040204" pitchFamily="50" charset="-128"/>
              </a:defRPr>
            </a:lvl3pPr>
            <a:lvl4pPr>
              <a:defRPr sz="2000">
                <a:latin typeface="Meiryo UI" panose="020B0604030504040204" pitchFamily="50" charset="-128"/>
                <a:ea typeface="Meiryo UI" panose="020B0604030504040204" pitchFamily="50" charset="-128"/>
              </a:defRPr>
            </a:lvl4pPr>
            <a:lvl5pPr>
              <a:defRPr sz="2000">
                <a:latin typeface="Meiryo UI" panose="020B0604030504040204" pitchFamily="50" charset="-128"/>
                <a:ea typeface="Meiryo UI" panose="020B0604030504040204" pitchFamily="50" charset="-128"/>
              </a:defRPr>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BB346BB4-0F1C-CE0D-030F-51E680FA4062}"/>
              </a:ext>
            </a:extLst>
          </p:cNvPr>
          <p:cNvSpPr>
            <a:spLocks noGrp="1"/>
          </p:cNvSpPr>
          <p:nvPr>
            <p:ph type="body" sz="half" idx="2"/>
          </p:nvPr>
        </p:nvSpPr>
        <p:spPr>
          <a:xfrm>
            <a:off x="839788" y="2057400"/>
            <a:ext cx="3932237" cy="3811588"/>
          </a:xfrm>
        </p:spPr>
        <p:txBody>
          <a:bodyPr/>
          <a:lstStyle>
            <a:lvl1pPr marL="0" indent="0">
              <a:buNone/>
              <a:defRPr sz="1600">
                <a:latin typeface="Meiryo UI" panose="020B0604030504040204" pitchFamily="50" charset="-128"/>
                <a:ea typeface="Meiryo UI" panose="020B0604030504040204"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Tree>
    <p:extLst>
      <p:ext uri="{BB962C8B-B14F-4D97-AF65-F5344CB8AC3E}">
        <p14:creationId xmlns:p14="http://schemas.microsoft.com/office/powerpoint/2010/main" val="287870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2CCD751-1586-9EF0-8737-13A6D236FC45}"/>
              </a:ext>
            </a:extLst>
          </p:cNvPr>
          <p:cNvSpPr>
            <a:spLocks noGrp="1"/>
          </p:cNvSpPr>
          <p:nvPr>
            <p:ph type="title"/>
          </p:nvPr>
        </p:nvSpPr>
        <p:spPr>
          <a:xfrm>
            <a:off x="839788" y="457200"/>
            <a:ext cx="3932237" cy="1600200"/>
          </a:xfrm>
        </p:spPr>
        <p:txBody>
          <a:bodyPr anchor="b"/>
          <a:lstStyle>
            <a:lvl1pPr>
              <a:defRPr sz="3200">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E14A5456-AD82-570E-3AFE-0C45DA883A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1D89FA8A-C9F9-1256-D9F0-58BA62EA26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Tree>
    <p:extLst>
      <p:ext uri="{BB962C8B-B14F-4D97-AF65-F5344CB8AC3E}">
        <p14:creationId xmlns:p14="http://schemas.microsoft.com/office/powerpoint/2010/main" val="3009722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01ECDBA-B61C-D20D-60B7-8689802FE8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8962BAC-9865-EF29-3D8E-99ECC02BD2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94EE521-DD47-C2FC-81FB-5267B31232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3EE926B-B68D-4C82-B302-CC17D92D7752}"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FE7AFA47-9232-00EF-5CC0-15D50D985E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0D9582C0-9C97-C97E-7D65-8D5E3CFB9E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12614561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BCF455B-6D4A-515A-25F9-FA5307FD1FCB}"/>
              </a:ext>
            </a:extLst>
          </p:cNvPr>
          <p:cNvSpPr>
            <a:spLocks noGrp="1"/>
          </p:cNvSpPr>
          <p:nvPr>
            <p:ph type="ctrTitle"/>
          </p:nvPr>
        </p:nvSpPr>
        <p:spPr/>
        <p:txBody>
          <a:bodyPr>
            <a:normAutofit/>
          </a:bodyPr>
          <a:lstStyle/>
          <a:p>
            <a:r>
              <a:rPr kumimoji="1" lang="ja-JP" altLang="en-US" dirty="0"/>
              <a:t>校内研修が</a:t>
            </a:r>
            <a:br>
              <a:rPr kumimoji="1" lang="en-US" altLang="ja-JP" dirty="0"/>
            </a:br>
            <a:r>
              <a:rPr kumimoji="1" lang="ja-JP" altLang="en-US" dirty="0"/>
              <a:t>“主体的な学び”となるには？</a:t>
            </a:r>
          </a:p>
        </p:txBody>
      </p:sp>
      <p:sp>
        <p:nvSpPr>
          <p:cNvPr id="5" name="字幕 4">
            <a:extLst>
              <a:ext uri="{FF2B5EF4-FFF2-40B4-BE49-F238E27FC236}">
                <a16:creationId xmlns:a16="http://schemas.microsoft.com/office/drawing/2014/main" id="{DE35F375-B830-6DE2-B33B-0CDFBD401393}"/>
              </a:ext>
            </a:extLst>
          </p:cNvPr>
          <p:cNvSpPr>
            <a:spLocks noGrp="1"/>
          </p:cNvSpPr>
          <p:nvPr>
            <p:ph type="subTitle" idx="1"/>
          </p:nvPr>
        </p:nvSpPr>
        <p:spPr>
          <a:xfrm>
            <a:off x="5097780" y="4872355"/>
            <a:ext cx="1996440" cy="614045"/>
          </a:xfrm>
        </p:spPr>
        <p:txBody>
          <a:bodyPr>
            <a:normAutofit/>
          </a:bodyPr>
          <a:lstStyle/>
          <a:p>
            <a:r>
              <a:rPr lang="ja-JP" altLang="en-US" sz="3200" dirty="0"/>
              <a:t>理論編</a:t>
            </a:r>
          </a:p>
        </p:txBody>
      </p:sp>
    </p:spTree>
    <p:extLst>
      <p:ext uri="{BB962C8B-B14F-4D97-AF65-F5344CB8AC3E}">
        <p14:creationId xmlns:p14="http://schemas.microsoft.com/office/powerpoint/2010/main" val="1090942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EF16CEA7-8174-D25E-0718-227900460546}"/>
              </a:ext>
            </a:extLst>
          </p:cNvPr>
          <p:cNvSpPr txBox="1">
            <a:spLocks/>
          </p:cNvSpPr>
          <p:nvPr/>
        </p:nvSpPr>
        <p:spPr>
          <a:xfrm>
            <a:off x="756745" y="900139"/>
            <a:ext cx="10489324" cy="106582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kumimoji="1" sz="6000" kern="1200">
                <a:solidFill>
                  <a:schemeClr val="tx1"/>
                </a:solidFill>
                <a:latin typeface="Meiryo UI" panose="020B0604030504040204" pitchFamily="50" charset="-128"/>
                <a:ea typeface="Meiryo UI" panose="020B0604030504040204" pitchFamily="50" charset="-128"/>
                <a:cs typeface="+mj-cs"/>
              </a:defRPr>
            </a:lvl1pPr>
          </a:lstStyle>
          <a:p>
            <a:r>
              <a:rPr lang="ja-JP" altLang="en-US" dirty="0"/>
              <a:t>学習の法則</a:t>
            </a:r>
          </a:p>
        </p:txBody>
      </p:sp>
      <p:sp>
        <p:nvSpPr>
          <p:cNvPr id="7" name="字幕 2">
            <a:extLst>
              <a:ext uri="{FF2B5EF4-FFF2-40B4-BE49-F238E27FC236}">
                <a16:creationId xmlns:a16="http://schemas.microsoft.com/office/drawing/2014/main" id="{06D970FA-1E22-D65C-FC53-6EEC1629287B}"/>
              </a:ext>
            </a:extLst>
          </p:cNvPr>
          <p:cNvSpPr txBox="1">
            <a:spLocks/>
          </p:cNvSpPr>
          <p:nvPr/>
        </p:nvSpPr>
        <p:spPr>
          <a:xfrm>
            <a:off x="756745" y="2976218"/>
            <a:ext cx="10886615" cy="2754021"/>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kumimoji="1" sz="2400" kern="1200">
                <a:solidFill>
                  <a:schemeClr val="tx1">
                    <a:tint val="82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kumimoji="1"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kumimoji="1"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kumimoji="1"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kumimoji="1"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kumimoji="1"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kumimoji="1"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kumimoji="1" sz="1600" kern="1200">
                <a:solidFill>
                  <a:schemeClr val="tx1">
                    <a:tint val="82000"/>
                  </a:schemeClr>
                </a:solidFill>
                <a:latin typeface="+mn-lt"/>
                <a:ea typeface="+mn-ea"/>
                <a:cs typeface="+mn-cs"/>
              </a:defRPr>
            </a:lvl9pPr>
          </a:lstStyle>
          <a:p>
            <a:r>
              <a:rPr lang="ja-JP" altLang="en-US" sz="3600" dirty="0">
                <a:solidFill>
                  <a:schemeClr val="tx1"/>
                </a:solidFill>
                <a:latin typeface="Meiryo UI" panose="020B0604030504040204" pitchFamily="50" charset="-128"/>
                <a:ea typeface="Meiryo UI" panose="020B0604030504040204" pitchFamily="50" charset="-128"/>
              </a:rPr>
              <a:t>法則</a:t>
            </a:r>
            <a:r>
              <a:rPr lang="ja-JP" altLang="en-US" sz="3600">
                <a:solidFill>
                  <a:schemeClr val="tx1"/>
                </a:solidFill>
                <a:latin typeface="Meiryo UI" panose="020B0604030504040204" pitchFamily="50" charset="-128"/>
                <a:ea typeface="Meiryo UI" panose="020B0604030504040204" pitchFamily="50" charset="-128"/>
              </a:rPr>
              <a:t>１　大人も体験や経験から学ぶことは多い</a:t>
            </a:r>
            <a:endParaRPr lang="en-US" altLang="ja-JP" sz="3600" dirty="0">
              <a:solidFill>
                <a:schemeClr val="tx1"/>
              </a:solidFill>
              <a:latin typeface="Meiryo UI" panose="020B0604030504040204" pitchFamily="50" charset="-128"/>
              <a:ea typeface="Meiryo UI" panose="020B0604030504040204" pitchFamily="50" charset="-128"/>
            </a:endParaRPr>
          </a:p>
          <a:p>
            <a:r>
              <a:rPr lang="ja-JP" altLang="en-US" sz="3600" dirty="0">
                <a:solidFill>
                  <a:schemeClr val="tx1"/>
                </a:solidFill>
                <a:latin typeface="Meiryo UI" panose="020B0604030504040204" pitchFamily="50" charset="-128"/>
                <a:ea typeface="Meiryo UI" panose="020B0604030504040204" pitchFamily="50" charset="-128"/>
              </a:rPr>
              <a:t>法則２　人は自分が口にしたことは受け入れやすい</a:t>
            </a:r>
            <a:endParaRPr lang="en-US" altLang="ja-JP" sz="3600" dirty="0">
              <a:solidFill>
                <a:schemeClr val="tx1"/>
              </a:solidFill>
              <a:latin typeface="Meiryo UI" panose="020B0604030504040204" pitchFamily="50" charset="-128"/>
              <a:ea typeface="Meiryo UI" panose="020B0604030504040204" pitchFamily="50" charset="-128"/>
            </a:endParaRPr>
          </a:p>
          <a:p>
            <a:r>
              <a:rPr lang="ja-JP" altLang="en-US" sz="3600" dirty="0">
                <a:solidFill>
                  <a:schemeClr val="tx1"/>
                </a:solidFill>
                <a:latin typeface="Meiryo UI" panose="020B0604030504040204" pitchFamily="50" charset="-128"/>
                <a:ea typeface="Meiryo UI" panose="020B0604030504040204" pitchFamily="50" charset="-128"/>
              </a:rPr>
              <a:t>法則３　習得はいかに楽しく学ぶかに比例する</a:t>
            </a:r>
            <a:endParaRPr lang="en-US" altLang="ja-JP" sz="3600" dirty="0">
              <a:solidFill>
                <a:schemeClr val="tx1"/>
              </a:solidFill>
              <a:latin typeface="Meiryo UI" panose="020B0604030504040204" pitchFamily="50" charset="-128"/>
              <a:ea typeface="Meiryo UI" panose="020B0604030504040204" pitchFamily="50" charset="-128"/>
            </a:endParaRPr>
          </a:p>
          <a:p>
            <a:r>
              <a:rPr lang="ja-JP" altLang="en-US" sz="3600" dirty="0">
                <a:solidFill>
                  <a:schemeClr val="tx1"/>
                </a:solidFill>
                <a:latin typeface="Meiryo UI" panose="020B0604030504040204" pitchFamily="50" charset="-128"/>
                <a:ea typeface="Meiryo UI" panose="020B0604030504040204" pitchFamily="50" charset="-128"/>
              </a:rPr>
              <a:t>法則４　行動が変わるまで学習したとは言えない</a:t>
            </a:r>
            <a:endParaRPr lang="en-US" altLang="ja-JP" sz="3600" dirty="0">
              <a:solidFill>
                <a:schemeClr val="tx1"/>
              </a:solidFill>
              <a:latin typeface="Meiryo UI" panose="020B0604030504040204" pitchFamily="50" charset="-128"/>
              <a:ea typeface="Meiryo UI" panose="020B0604030504040204" pitchFamily="50" charset="-128"/>
            </a:endParaRPr>
          </a:p>
          <a:p>
            <a:r>
              <a:rPr lang="ja-JP" altLang="en-US" sz="3600" dirty="0">
                <a:solidFill>
                  <a:schemeClr val="tx1"/>
                </a:solidFill>
                <a:latin typeface="Meiryo UI" panose="020B0604030504040204" pitchFamily="50" charset="-128"/>
                <a:ea typeface="Meiryo UI" panose="020B0604030504040204" pitchFamily="50" charset="-128"/>
              </a:rPr>
              <a:t>法則５　習得とは、ほかの人に教えられるレベルになること</a:t>
            </a:r>
          </a:p>
        </p:txBody>
      </p:sp>
      <p:sp>
        <p:nvSpPr>
          <p:cNvPr id="2" name="テキスト ボックス 1">
            <a:extLst>
              <a:ext uri="{FF2B5EF4-FFF2-40B4-BE49-F238E27FC236}">
                <a16:creationId xmlns:a16="http://schemas.microsoft.com/office/drawing/2014/main" id="{7747A7C9-6F10-D3F6-1087-B5F2469B0BCA}"/>
              </a:ext>
            </a:extLst>
          </p:cNvPr>
          <p:cNvSpPr txBox="1"/>
          <p:nvPr/>
        </p:nvSpPr>
        <p:spPr>
          <a:xfrm>
            <a:off x="4908885" y="6510273"/>
            <a:ext cx="7283116" cy="321883"/>
          </a:xfrm>
          <a:prstGeom prst="rect">
            <a:avLst/>
          </a:prstGeom>
          <a:noFill/>
        </p:spPr>
        <p:txBody>
          <a:bodyPr wrap="square">
            <a:spAutoFit/>
          </a:bodyPr>
          <a:lstStyle/>
          <a:p>
            <a:pPr marL="365125" indent="-365125">
              <a:lnSpc>
                <a:spcPct val="120000"/>
              </a:lnSpc>
            </a:pPr>
            <a:r>
              <a:rPr lang="ja-JP" altLang="en-US" sz="1400" dirty="0">
                <a:solidFill>
                  <a:schemeClr val="tx1"/>
                </a:solidFill>
                <a:latin typeface="Meiryo UI" panose="020B0604030504040204" pitchFamily="50" charset="-128"/>
                <a:ea typeface="Meiryo UI" panose="020B0604030504040204" pitchFamily="50" charset="-128"/>
              </a:rPr>
              <a:t>参考：中村文子、ボブ・パイク「研修ファシリテーションハンドブック」日本能率協会マネジメントセンター</a:t>
            </a:r>
            <a:endParaRPr lang="en-US" altLang="ja-JP" sz="14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63467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4D9033F0-3E35-3986-8F78-D049F85AAB59}"/>
              </a:ext>
            </a:extLst>
          </p:cNvPr>
          <p:cNvSpPr>
            <a:spLocks noGrp="1"/>
          </p:cNvSpPr>
          <p:nvPr>
            <p:ph type="title"/>
          </p:nvPr>
        </p:nvSpPr>
        <p:spPr>
          <a:xfrm>
            <a:off x="236220" y="151765"/>
            <a:ext cx="11353800" cy="899795"/>
          </a:xfrm>
          <a:solidFill>
            <a:schemeClr val="tx2">
              <a:lumMod val="10000"/>
              <a:lumOff val="90000"/>
            </a:schemeClr>
          </a:solidFill>
        </p:spPr>
        <p:txBody>
          <a:bodyPr>
            <a:normAutofit/>
          </a:bodyPr>
          <a:lstStyle/>
          <a:p>
            <a:r>
              <a:rPr lang="ja-JP" altLang="en-US" sz="4000" dirty="0"/>
              <a:t>法則１　大人も体験や経験から学ぶことは多い</a:t>
            </a:r>
          </a:p>
        </p:txBody>
      </p:sp>
      <p:sp>
        <p:nvSpPr>
          <p:cNvPr id="9" name="正方形/長方形 8">
            <a:extLst>
              <a:ext uri="{FF2B5EF4-FFF2-40B4-BE49-F238E27FC236}">
                <a16:creationId xmlns:a16="http://schemas.microsoft.com/office/drawing/2014/main" id="{7BA42CF8-A943-6BD7-1CCC-49928502A947}"/>
              </a:ext>
            </a:extLst>
          </p:cNvPr>
          <p:cNvSpPr/>
          <p:nvPr/>
        </p:nvSpPr>
        <p:spPr>
          <a:xfrm>
            <a:off x="236220" y="1219200"/>
            <a:ext cx="11788140" cy="51663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5125" indent="-365125">
              <a:lnSpc>
                <a:spcPct val="120000"/>
              </a:lnSpc>
            </a:pPr>
            <a:r>
              <a:rPr lang="ja-JP" altLang="en-US" sz="3200" dirty="0">
                <a:solidFill>
                  <a:schemeClr val="tx1"/>
                </a:solidFill>
                <a:latin typeface="Meiryo UI" panose="020B0604030504040204" pitchFamily="50" charset="-128"/>
                <a:ea typeface="Meiryo UI" panose="020B0604030504040204" pitchFamily="50" charset="-128"/>
              </a:rPr>
              <a:t>○研修トピックについてのこれまでの経験を参加者同士でシェアし、そこから学び合う機会を設ける</a:t>
            </a:r>
            <a:endParaRPr lang="en-US" altLang="ja-JP" sz="3200" dirty="0">
              <a:solidFill>
                <a:schemeClr val="tx1"/>
              </a:solidFill>
              <a:latin typeface="Meiryo UI" panose="020B0604030504040204" pitchFamily="50" charset="-128"/>
              <a:ea typeface="Meiryo UI" panose="020B0604030504040204" pitchFamily="50" charset="-128"/>
            </a:endParaRPr>
          </a:p>
          <a:p>
            <a:pPr marL="365125" indent="-365125">
              <a:lnSpc>
                <a:spcPct val="120000"/>
              </a:lnSpc>
            </a:pPr>
            <a:r>
              <a:rPr lang="ja-JP" altLang="en-US" sz="3200" dirty="0">
                <a:solidFill>
                  <a:schemeClr val="tx1"/>
                </a:solidFill>
                <a:latin typeface="Meiryo UI" panose="020B0604030504040204" pitchFamily="50" charset="-128"/>
                <a:ea typeface="Meiryo UI" panose="020B0604030504040204" pitchFamily="50" charset="-128"/>
              </a:rPr>
              <a:t>○研修トピックについて、研修の場で疑似体験をしてもらい、そこから気づきや学びを得る</a:t>
            </a:r>
            <a:endParaRPr lang="en-US" altLang="ja-JP" sz="3200" dirty="0">
              <a:solidFill>
                <a:schemeClr val="tx1"/>
              </a:solidFill>
              <a:latin typeface="Meiryo UI" panose="020B0604030504040204" pitchFamily="50" charset="-128"/>
              <a:ea typeface="Meiryo UI" panose="020B0604030504040204" pitchFamily="50" charset="-128"/>
            </a:endParaRPr>
          </a:p>
          <a:p>
            <a:pPr marL="365125" indent="-365125">
              <a:lnSpc>
                <a:spcPct val="120000"/>
              </a:lnSpc>
            </a:pPr>
            <a:r>
              <a:rPr lang="ja-JP" altLang="en-US" sz="3200" dirty="0">
                <a:solidFill>
                  <a:schemeClr val="tx1"/>
                </a:solidFill>
                <a:latin typeface="Meiryo UI" panose="020B0604030504040204" pitchFamily="50" charset="-128"/>
                <a:ea typeface="Meiryo UI" panose="020B0604030504040204" pitchFamily="50" charset="-128"/>
              </a:rPr>
              <a:t>○ロールプレイなどを最初に行い、うまくできることと課題について自己認識してもらう</a:t>
            </a:r>
            <a:endParaRPr lang="en-US" altLang="ja-JP" sz="3200" dirty="0">
              <a:solidFill>
                <a:schemeClr val="tx1"/>
              </a:solidFill>
              <a:latin typeface="Meiryo UI" panose="020B0604030504040204" pitchFamily="50" charset="-128"/>
              <a:ea typeface="Meiryo UI" panose="020B0604030504040204" pitchFamily="50" charset="-128"/>
            </a:endParaRPr>
          </a:p>
          <a:p>
            <a:pPr marL="365125" indent="-365125">
              <a:lnSpc>
                <a:spcPct val="120000"/>
              </a:lnSpc>
            </a:pPr>
            <a:r>
              <a:rPr lang="ja-JP" altLang="en-US" sz="3200" dirty="0">
                <a:solidFill>
                  <a:schemeClr val="tx1"/>
                </a:solidFill>
                <a:latin typeface="Meiryo UI" panose="020B0604030504040204" pitchFamily="50" charset="-128"/>
                <a:ea typeface="Meiryo UI" panose="020B0604030504040204" pitchFamily="50" charset="-128"/>
              </a:rPr>
              <a:t>○もっている知識を活用してアクティビティに取り組んでもらったあとに、講師が解説する</a:t>
            </a:r>
          </a:p>
        </p:txBody>
      </p:sp>
      <p:sp>
        <p:nvSpPr>
          <p:cNvPr id="2" name="テキスト ボックス 1">
            <a:extLst>
              <a:ext uri="{FF2B5EF4-FFF2-40B4-BE49-F238E27FC236}">
                <a16:creationId xmlns:a16="http://schemas.microsoft.com/office/drawing/2014/main" id="{CED0CD12-2240-25B1-17D7-8BF5C15AC56C}"/>
              </a:ext>
            </a:extLst>
          </p:cNvPr>
          <p:cNvSpPr txBox="1"/>
          <p:nvPr/>
        </p:nvSpPr>
        <p:spPr>
          <a:xfrm>
            <a:off x="4908885" y="6510273"/>
            <a:ext cx="7283116" cy="321883"/>
          </a:xfrm>
          <a:prstGeom prst="rect">
            <a:avLst/>
          </a:prstGeom>
          <a:noFill/>
        </p:spPr>
        <p:txBody>
          <a:bodyPr wrap="square">
            <a:spAutoFit/>
          </a:bodyPr>
          <a:lstStyle/>
          <a:p>
            <a:pPr marL="365125" indent="-365125">
              <a:lnSpc>
                <a:spcPct val="120000"/>
              </a:lnSpc>
            </a:pPr>
            <a:r>
              <a:rPr lang="ja-JP" altLang="en-US" sz="1400" dirty="0">
                <a:solidFill>
                  <a:schemeClr val="tx1"/>
                </a:solidFill>
                <a:latin typeface="Meiryo UI" panose="020B0604030504040204" pitchFamily="50" charset="-128"/>
                <a:ea typeface="Meiryo UI" panose="020B0604030504040204" pitchFamily="50" charset="-128"/>
              </a:rPr>
              <a:t>参考：中村文子、ボブ・パイク「研修ファシリテーションハンドブック」日本能率協会マネジメントセンター</a:t>
            </a:r>
            <a:endParaRPr lang="en-US" altLang="ja-JP" sz="14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89057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B2E4B-EA40-C892-3198-890AC366686F}"/>
            </a:ext>
          </a:extLst>
        </p:cNvPr>
        <p:cNvGrpSpPr/>
        <p:nvPr/>
      </p:nvGrpSpPr>
      <p:grpSpPr>
        <a:xfrm>
          <a:off x="0" y="0"/>
          <a:ext cx="0" cy="0"/>
          <a:chOff x="0" y="0"/>
          <a:chExt cx="0" cy="0"/>
        </a:xfrm>
      </p:grpSpPr>
      <p:sp>
        <p:nvSpPr>
          <p:cNvPr id="6" name="タイトル 5">
            <a:extLst>
              <a:ext uri="{FF2B5EF4-FFF2-40B4-BE49-F238E27FC236}">
                <a16:creationId xmlns:a16="http://schemas.microsoft.com/office/drawing/2014/main" id="{C81763A6-2435-BF8C-DA2A-C8C14C1C39C5}"/>
              </a:ext>
            </a:extLst>
          </p:cNvPr>
          <p:cNvSpPr>
            <a:spLocks noGrp="1"/>
          </p:cNvSpPr>
          <p:nvPr>
            <p:ph type="title"/>
          </p:nvPr>
        </p:nvSpPr>
        <p:spPr>
          <a:xfrm>
            <a:off x="236220" y="151765"/>
            <a:ext cx="11353800" cy="899795"/>
          </a:xfrm>
          <a:solidFill>
            <a:schemeClr val="tx2">
              <a:lumMod val="10000"/>
              <a:lumOff val="90000"/>
            </a:schemeClr>
          </a:solidFill>
        </p:spPr>
        <p:txBody>
          <a:bodyPr>
            <a:normAutofit/>
          </a:bodyPr>
          <a:lstStyle/>
          <a:p>
            <a:r>
              <a:rPr lang="ja-JP" altLang="en-US" sz="4000" dirty="0"/>
              <a:t>法則２　人は自分が口にしたことは受け入れやすい</a:t>
            </a:r>
          </a:p>
        </p:txBody>
      </p:sp>
      <p:sp>
        <p:nvSpPr>
          <p:cNvPr id="9" name="正方形/長方形 8">
            <a:extLst>
              <a:ext uri="{FF2B5EF4-FFF2-40B4-BE49-F238E27FC236}">
                <a16:creationId xmlns:a16="http://schemas.microsoft.com/office/drawing/2014/main" id="{0601FD20-FF84-E9BA-4CAE-CF696D481283}"/>
              </a:ext>
            </a:extLst>
          </p:cNvPr>
          <p:cNvSpPr/>
          <p:nvPr/>
        </p:nvSpPr>
        <p:spPr>
          <a:xfrm>
            <a:off x="236220" y="1219200"/>
            <a:ext cx="11788140" cy="51663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5125" indent="-365125">
              <a:lnSpc>
                <a:spcPct val="120000"/>
              </a:lnSpc>
            </a:pPr>
            <a:r>
              <a:rPr lang="ja-JP" altLang="en-US" sz="3200" dirty="0">
                <a:solidFill>
                  <a:schemeClr val="tx1"/>
                </a:solidFill>
                <a:latin typeface="Meiryo UI" panose="020B0604030504040204" pitchFamily="50" charset="-128"/>
                <a:ea typeface="Meiryo UI" panose="020B0604030504040204" pitchFamily="50" charset="-128"/>
              </a:rPr>
              <a:t>○コンテンツに関連した、参加者の過去の経験をシェアしてもらう</a:t>
            </a:r>
            <a:endParaRPr lang="en-US" altLang="ja-JP" sz="3200" dirty="0">
              <a:solidFill>
                <a:schemeClr val="tx1"/>
              </a:solidFill>
              <a:latin typeface="Meiryo UI" panose="020B0604030504040204" pitchFamily="50" charset="-128"/>
              <a:ea typeface="Meiryo UI" panose="020B0604030504040204" pitchFamily="50" charset="-128"/>
            </a:endParaRPr>
          </a:p>
          <a:p>
            <a:pPr marL="365125" indent="-365125">
              <a:lnSpc>
                <a:spcPct val="120000"/>
              </a:lnSpc>
            </a:pPr>
            <a:r>
              <a:rPr lang="ja-JP" altLang="en-US" sz="3200" dirty="0">
                <a:solidFill>
                  <a:schemeClr val="tx1"/>
                </a:solidFill>
                <a:latin typeface="Meiryo UI" panose="020B0604030504040204" pitchFamily="50" charset="-128"/>
                <a:ea typeface="Meiryo UI" panose="020B0604030504040204" pitchFamily="50" charset="-128"/>
              </a:rPr>
              <a:t>○学んだ内容から、「重要だと思ったこと」「納得したこと」「実践したいと感じたこと」などを選んで、自分で表現してもらう</a:t>
            </a:r>
            <a:endParaRPr lang="en-US" altLang="ja-JP" sz="3200" dirty="0">
              <a:solidFill>
                <a:schemeClr val="tx1"/>
              </a:solidFill>
              <a:latin typeface="Meiryo UI" panose="020B0604030504040204" pitchFamily="50" charset="-128"/>
              <a:ea typeface="Meiryo UI" panose="020B0604030504040204" pitchFamily="50" charset="-128"/>
            </a:endParaRPr>
          </a:p>
          <a:p>
            <a:pPr marL="365125" indent="-365125">
              <a:lnSpc>
                <a:spcPct val="120000"/>
              </a:lnSpc>
            </a:pPr>
            <a:r>
              <a:rPr lang="ja-JP" altLang="en-US" sz="3200" dirty="0">
                <a:solidFill>
                  <a:schemeClr val="tx1"/>
                </a:solidFill>
                <a:latin typeface="Meiryo UI" panose="020B0604030504040204" pitchFamily="50" charset="-128"/>
                <a:ea typeface="Meiryo UI" panose="020B0604030504040204" pitchFamily="50" charset="-128"/>
              </a:rPr>
              <a:t>○学んだ内容について、「なぜこれが重要なのか」「これを行うメリットは何か」などを考えて、自分の言葉で表現してもらう</a:t>
            </a:r>
            <a:endParaRPr lang="en-US" altLang="ja-JP" sz="3200" dirty="0">
              <a:solidFill>
                <a:schemeClr val="tx1"/>
              </a:solidFill>
              <a:latin typeface="Meiryo UI" panose="020B0604030504040204" pitchFamily="50" charset="-128"/>
              <a:ea typeface="Meiryo UI" panose="020B0604030504040204" pitchFamily="50" charset="-128"/>
            </a:endParaRPr>
          </a:p>
          <a:p>
            <a:pPr marL="365125" indent="-365125">
              <a:lnSpc>
                <a:spcPct val="120000"/>
              </a:lnSpc>
            </a:pPr>
            <a:r>
              <a:rPr lang="ja-JP" altLang="en-US" sz="3200" dirty="0">
                <a:solidFill>
                  <a:schemeClr val="tx1"/>
                </a:solidFill>
                <a:latin typeface="Meiryo UI" panose="020B0604030504040204" pitchFamily="50" charset="-128"/>
                <a:ea typeface="Meiryo UI" panose="020B0604030504040204" pitchFamily="50" charset="-128"/>
              </a:rPr>
              <a:t>○資料を読んで理解したことを、ほかの人に説明してもらう</a:t>
            </a:r>
          </a:p>
        </p:txBody>
      </p:sp>
      <p:sp>
        <p:nvSpPr>
          <p:cNvPr id="2" name="テキスト ボックス 1">
            <a:extLst>
              <a:ext uri="{FF2B5EF4-FFF2-40B4-BE49-F238E27FC236}">
                <a16:creationId xmlns:a16="http://schemas.microsoft.com/office/drawing/2014/main" id="{799B6E7E-F889-C73D-5A81-1BDE7985A192}"/>
              </a:ext>
            </a:extLst>
          </p:cNvPr>
          <p:cNvSpPr txBox="1"/>
          <p:nvPr/>
        </p:nvSpPr>
        <p:spPr>
          <a:xfrm>
            <a:off x="4908885" y="6510273"/>
            <a:ext cx="7283116" cy="321883"/>
          </a:xfrm>
          <a:prstGeom prst="rect">
            <a:avLst/>
          </a:prstGeom>
          <a:noFill/>
        </p:spPr>
        <p:txBody>
          <a:bodyPr wrap="square">
            <a:spAutoFit/>
          </a:bodyPr>
          <a:lstStyle/>
          <a:p>
            <a:pPr marL="365125" indent="-365125">
              <a:lnSpc>
                <a:spcPct val="120000"/>
              </a:lnSpc>
            </a:pPr>
            <a:r>
              <a:rPr lang="ja-JP" altLang="en-US" sz="1400" dirty="0">
                <a:solidFill>
                  <a:schemeClr val="tx1"/>
                </a:solidFill>
                <a:latin typeface="Meiryo UI" panose="020B0604030504040204" pitchFamily="50" charset="-128"/>
                <a:ea typeface="Meiryo UI" panose="020B0604030504040204" pitchFamily="50" charset="-128"/>
              </a:rPr>
              <a:t>参考：中村文子、ボブ・パイク「研修ファシリテーションハンドブック」日本能率協会マネジメントセンター</a:t>
            </a:r>
            <a:endParaRPr lang="en-US" altLang="ja-JP" sz="14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40261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20D79-0A33-2A67-5875-14F18BE216B9}"/>
            </a:ext>
          </a:extLst>
        </p:cNvPr>
        <p:cNvGrpSpPr/>
        <p:nvPr/>
      </p:nvGrpSpPr>
      <p:grpSpPr>
        <a:xfrm>
          <a:off x="0" y="0"/>
          <a:ext cx="0" cy="0"/>
          <a:chOff x="0" y="0"/>
          <a:chExt cx="0" cy="0"/>
        </a:xfrm>
      </p:grpSpPr>
      <p:sp>
        <p:nvSpPr>
          <p:cNvPr id="6" name="タイトル 5">
            <a:extLst>
              <a:ext uri="{FF2B5EF4-FFF2-40B4-BE49-F238E27FC236}">
                <a16:creationId xmlns:a16="http://schemas.microsoft.com/office/drawing/2014/main" id="{C53FB454-B190-B62F-D59F-4484AB715003}"/>
              </a:ext>
            </a:extLst>
          </p:cNvPr>
          <p:cNvSpPr>
            <a:spLocks noGrp="1"/>
          </p:cNvSpPr>
          <p:nvPr>
            <p:ph type="title"/>
          </p:nvPr>
        </p:nvSpPr>
        <p:spPr>
          <a:xfrm>
            <a:off x="236220" y="151765"/>
            <a:ext cx="11353800" cy="899795"/>
          </a:xfrm>
          <a:solidFill>
            <a:schemeClr val="tx2">
              <a:lumMod val="10000"/>
              <a:lumOff val="90000"/>
            </a:schemeClr>
          </a:solidFill>
        </p:spPr>
        <p:txBody>
          <a:bodyPr>
            <a:normAutofit/>
          </a:bodyPr>
          <a:lstStyle/>
          <a:p>
            <a:r>
              <a:rPr lang="ja-JP" altLang="en-US" sz="4000" dirty="0"/>
              <a:t>法則３　習得はいかに楽しく学ぶかに比例する</a:t>
            </a:r>
          </a:p>
        </p:txBody>
      </p:sp>
      <p:sp>
        <p:nvSpPr>
          <p:cNvPr id="9" name="正方形/長方形 8">
            <a:extLst>
              <a:ext uri="{FF2B5EF4-FFF2-40B4-BE49-F238E27FC236}">
                <a16:creationId xmlns:a16="http://schemas.microsoft.com/office/drawing/2014/main" id="{833B070E-732C-CFC0-46E9-4D7BD39EE75C}"/>
              </a:ext>
            </a:extLst>
          </p:cNvPr>
          <p:cNvSpPr/>
          <p:nvPr/>
        </p:nvSpPr>
        <p:spPr>
          <a:xfrm>
            <a:off x="236220" y="1219200"/>
            <a:ext cx="11788140" cy="51663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5125" indent="-365125">
              <a:lnSpc>
                <a:spcPct val="120000"/>
              </a:lnSpc>
            </a:pPr>
            <a:r>
              <a:rPr lang="ja-JP" altLang="en-US" sz="3200" dirty="0">
                <a:solidFill>
                  <a:schemeClr val="tx1"/>
                </a:solidFill>
                <a:latin typeface="Meiryo UI" panose="020B0604030504040204" pitchFamily="50" charset="-128"/>
                <a:ea typeface="Meiryo UI" panose="020B0604030504040204" pitchFamily="50" charset="-128"/>
              </a:rPr>
              <a:t>○複数の設問をチームで分担する際はくじで選ぶなど、遊び心を取り入れる</a:t>
            </a:r>
            <a:endParaRPr lang="en-US" altLang="ja-JP" sz="3200" dirty="0">
              <a:solidFill>
                <a:schemeClr val="tx1"/>
              </a:solidFill>
              <a:latin typeface="Meiryo UI" panose="020B0604030504040204" pitchFamily="50" charset="-128"/>
              <a:ea typeface="Meiryo UI" panose="020B0604030504040204" pitchFamily="50" charset="-128"/>
            </a:endParaRPr>
          </a:p>
          <a:p>
            <a:pPr marL="365125" indent="-365125">
              <a:lnSpc>
                <a:spcPct val="120000"/>
              </a:lnSpc>
            </a:pPr>
            <a:r>
              <a:rPr lang="ja-JP" altLang="en-US" sz="3200" dirty="0">
                <a:solidFill>
                  <a:schemeClr val="tx1"/>
                </a:solidFill>
                <a:latin typeface="Meiryo UI" panose="020B0604030504040204" pitchFamily="50" charset="-128"/>
                <a:ea typeface="Meiryo UI" panose="020B0604030504040204" pitchFamily="50" charset="-128"/>
              </a:rPr>
              <a:t>○座席や順番を決める際、遊び心のあるグッズを用意する</a:t>
            </a:r>
            <a:endParaRPr lang="en-US" altLang="ja-JP" sz="3200" dirty="0">
              <a:solidFill>
                <a:schemeClr val="tx1"/>
              </a:solidFill>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2BEF480D-5A94-CE05-565D-28BDD77ED831}"/>
              </a:ext>
            </a:extLst>
          </p:cNvPr>
          <p:cNvSpPr txBox="1"/>
          <p:nvPr/>
        </p:nvSpPr>
        <p:spPr>
          <a:xfrm>
            <a:off x="4908885" y="6510273"/>
            <a:ext cx="7283116" cy="321883"/>
          </a:xfrm>
          <a:prstGeom prst="rect">
            <a:avLst/>
          </a:prstGeom>
          <a:noFill/>
        </p:spPr>
        <p:txBody>
          <a:bodyPr wrap="square">
            <a:spAutoFit/>
          </a:bodyPr>
          <a:lstStyle/>
          <a:p>
            <a:pPr marL="365125" indent="-365125">
              <a:lnSpc>
                <a:spcPct val="120000"/>
              </a:lnSpc>
            </a:pPr>
            <a:r>
              <a:rPr lang="ja-JP" altLang="en-US" sz="1400" dirty="0">
                <a:solidFill>
                  <a:schemeClr val="tx1"/>
                </a:solidFill>
                <a:latin typeface="Meiryo UI" panose="020B0604030504040204" pitchFamily="50" charset="-128"/>
                <a:ea typeface="Meiryo UI" panose="020B0604030504040204" pitchFamily="50" charset="-128"/>
              </a:rPr>
              <a:t>参考：中村文子、ボブ・パイク「研修ファシリテーションハンドブック」日本能率協会マネジメントセンター</a:t>
            </a:r>
            <a:endParaRPr lang="en-US" altLang="ja-JP" sz="14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1057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AD22F-BAB8-B0A8-7BC4-6994F8C985ED}"/>
            </a:ext>
          </a:extLst>
        </p:cNvPr>
        <p:cNvGrpSpPr/>
        <p:nvPr/>
      </p:nvGrpSpPr>
      <p:grpSpPr>
        <a:xfrm>
          <a:off x="0" y="0"/>
          <a:ext cx="0" cy="0"/>
          <a:chOff x="0" y="0"/>
          <a:chExt cx="0" cy="0"/>
        </a:xfrm>
      </p:grpSpPr>
      <p:sp>
        <p:nvSpPr>
          <p:cNvPr id="6" name="タイトル 5">
            <a:extLst>
              <a:ext uri="{FF2B5EF4-FFF2-40B4-BE49-F238E27FC236}">
                <a16:creationId xmlns:a16="http://schemas.microsoft.com/office/drawing/2014/main" id="{13EF5230-7C3F-A3DE-91E3-CD3DC49F67B6}"/>
              </a:ext>
            </a:extLst>
          </p:cNvPr>
          <p:cNvSpPr>
            <a:spLocks noGrp="1"/>
          </p:cNvSpPr>
          <p:nvPr>
            <p:ph type="title"/>
          </p:nvPr>
        </p:nvSpPr>
        <p:spPr>
          <a:xfrm>
            <a:off x="236220" y="151765"/>
            <a:ext cx="11353800" cy="899795"/>
          </a:xfrm>
          <a:solidFill>
            <a:schemeClr val="tx2">
              <a:lumMod val="10000"/>
              <a:lumOff val="90000"/>
            </a:schemeClr>
          </a:solidFill>
        </p:spPr>
        <p:txBody>
          <a:bodyPr>
            <a:normAutofit/>
          </a:bodyPr>
          <a:lstStyle/>
          <a:p>
            <a:r>
              <a:rPr lang="ja-JP" altLang="en-US" sz="4000" dirty="0"/>
              <a:t>法則４　行動が変わるまで学習したとは言えない</a:t>
            </a:r>
          </a:p>
        </p:txBody>
      </p:sp>
      <p:sp>
        <p:nvSpPr>
          <p:cNvPr id="9" name="正方形/長方形 8">
            <a:extLst>
              <a:ext uri="{FF2B5EF4-FFF2-40B4-BE49-F238E27FC236}">
                <a16:creationId xmlns:a16="http://schemas.microsoft.com/office/drawing/2014/main" id="{94D1D73E-8A19-5E61-7CFA-637B54D9C311}"/>
              </a:ext>
            </a:extLst>
          </p:cNvPr>
          <p:cNvSpPr/>
          <p:nvPr/>
        </p:nvSpPr>
        <p:spPr>
          <a:xfrm>
            <a:off x="236220" y="1051560"/>
            <a:ext cx="11788140" cy="3078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5125" indent="-365125">
              <a:lnSpc>
                <a:spcPct val="120000"/>
              </a:lnSpc>
            </a:pPr>
            <a:r>
              <a:rPr lang="ja-JP" altLang="en-US" sz="3200" dirty="0">
                <a:solidFill>
                  <a:schemeClr val="tx1"/>
                </a:solidFill>
                <a:latin typeface="Meiryo UI" panose="020B0604030504040204" pitchFamily="50" charset="-128"/>
                <a:ea typeface="Meiryo UI" panose="020B0604030504040204" pitchFamily="50" charset="-128"/>
              </a:rPr>
              <a:t>○次のトピックに移る前に、振り返って理解の確認や整理をする時間を設け、何をどう活用するかを考え、書き出してもらう</a:t>
            </a:r>
            <a:endParaRPr lang="en-US" altLang="ja-JP" sz="3200" dirty="0">
              <a:solidFill>
                <a:schemeClr val="tx1"/>
              </a:solidFill>
              <a:latin typeface="Meiryo UI" panose="020B0604030504040204" pitchFamily="50" charset="-128"/>
              <a:ea typeface="Meiryo UI" panose="020B0604030504040204" pitchFamily="50" charset="-128"/>
            </a:endParaRPr>
          </a:p>
          <a:p>
            <a:pPr marL="365125" indent="-365125">
              <a:lnSpc>
                <a:spcPct val="120000"/>
              </a:lnSpc>
            </a:pPr>
            <a:r>
              <a:rPr lang="ja-JP" altLang="en-US" sz="3200" dirty="0">
                <a:solidFill>
                  <a:schemeClr val="tx1"/>
                </a:solidFill>
                <a:latin typeface="Meiryo UI" panose="020B0604030504040204" pitchFamily="50" charset="-128"/>
                <a:ea typeface="Meiryo UI" panose="020B0604030504040204" pitchFamily="50" charset="-128"/>
              </a:rPr>
              <a:t>○研修後のフォローアップについて研修前に計画し、予告しておく</a:t>
            </a:r>
            <a:endParaRPr lang="en-US" altLang="ja-JP" sz="3200" dirty="0">
              <a:solidFill>
                <a:schemeClr val="tx1"/>
              </a:solidFill>
              <a:latin typeface="Meiryo UI" panose="020B0604030504040204" pitchFamily="50" charset="-128"/>
              <a:ea typeface="Meiryo UI" panose="020B0604030504040204" pitchFamily="50" charset="-128"/>
            </a:endParaRPr>
          </a:p>
          <a:p>
            <a:pPr marL="365125" indent="-365125">
              <a:lnSpc>
                <a:spcPct val="120000"/>
              </a:lnSpc>
            </a:pPr>
            <a:r>
              <a:rPr lang="ja-JP" altLang="en-US" sz="3200" dirty="0">
                <a:solidFill>
                  <a:schemeClr val="tx1"/>
                </a:solidFill>
                <a:latin typeface="Meiryo UI" panose="020B0604030504040204" pitchFamily="50" charset="-128"/>
                <a:ea typeface="Meiryo UI" panose="020B0604030504040204" pitchFamily="50" charset="-128"/>
              </a:rPr>
              <a:t>○研修後の実践に際して障害になりそうなことを予測し、その対策を考えたり、練習したりしておく</a:t>
            </a:r>
          </a:p>
        </p:txBody>
      </p:sp>
      <p:sp>
        <p:nvSpPr>
          <p:cNvPr id="2" name="正方形/長方形 1">
            <a:extLst>
              <a:ext uri="{FF2B5EF4-FFF2-40B4-BE49-F238E27FC236}">
                <a16:creationId xmlns:a16="http://schemas.microsoft.com/office/drawing/2014/main" id="{19EB5610-D568-7EBA-E73B-CA5C21F57C51}"/>
              </a:ext>
            </a:extLst>
          </p:cNvPr>
          <p:cNvSpPr/>
          <p:nvPr/>
        </p:nvSpPr>
        <p:spPr>
          <a:xfrm>
            <a:off x="236220" y="5334000"/>
            <a:ext cx="11788140" cy="12496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5125" indent="-365125">
              <a:lnSpc>
                <a:spcPct val="120000"/>
              </a:lnSpc>
            </a:pPr>
            <a:r>
              <a:rPr lang="ja-JP" altLang="en-US" sz="3200" dirty="0">
                <a:solidFill>
                  <a:schemeClr val="tx1"/>
                </a:solidFill>
                <a:latin typeface="Meiryo UI" panose="020B0604030504040204" pitchFamily="50" charset="-128"/>
                <a:ea typeface="Meiryo UI" panose="020B0604030504040204" pitchFamily="50" charset="-128"/>
              </a:rPr>
              <a:t>○理解したことを自分の言葉に置き換えてアウトプットしてもらう</a:t>
            </a:r>
            <a:endParaRPr lang="en-US" altLang="ja-JP" sz="3200" dirty="0">
              <a:solidFill>
                <a:schemeClr val="tx1"/>
              </a:solidFill>
              <a:latin typeface="Meiryo UI" panose="020B0604030504040204" pitchFamily="50" charset="-128"/>
              <a:ea typeface="Meiryo UI" panose="020B0604030504040204" pitchFamily="50" charset="-128"/>
            </a:endParaRPr>
          </a:p>
          <a:p>
            <a:pPr marL="365125" indent="-365125">
              <a:lnSpc>
                <a:spcPct val="120000"/>
              </a:lnSpc>
            </a:pPr>
            <a:r>
              <a:rPr lang="ja-JP" altLang="en-US" sz="3200" dirty="0">
                <a:solidFill>
                  <a:schemeClr val="tx1"/>
                </a:solidFill>
                <a:latin typeface="Meiryo UI" panose="020B0604030504040204" pitchFamily="50" charset="-128"/>
                <a:ea typeface="Meiryo UI" panose="020B0604030504040204" pitchFamily="50" charset="-128"/>
              </a:rPr>
              <a:t>○自分が理解したことを、ほかの人に教えるとしたらどう教えるのかシミュレーションを行う</a:t>
            </a:r>
            <a:endParaRPr lang="en-US" altLang="ja-JP" sz="3200" dirty="0">
              <a:solidFill>
                <a:schemeClr val="tx1"/>
              </a:solidFill>
              <a:latin typeface="Meiryo UI" panose="020B0604030504040204" pitchFamily="50" charset="-128"/>
              <a:ea typeface="Meiryo UI" panose="020B0604030504040204" pitchFamily="50" charset="-128"/>
            </a:endParaRPr>
          </a:p>
        </p:txBody>
      </p:sp>
      <p:sp>
        <p:nvSpPr>
          <p:cNvPr id="3" name="タイトル 5">
            <a:extLst>
              <a:ext uri="{FF2B5EF4-FFF2-40B4-BE49-F238E27FC236}">
                <a16:creationId xmlns:a16="http://schemas.microsoft.com/office/drawing/2014/main" id="{38CC6C31-C5EA-DFBA-9658-2806F1F2A6ED}"/>
              </a:ext>
            </a:extLst>
          </p:cNvPr>
          <p:cNvSpPr txBox="1">
            <a:spLocks/>
          </p:cNvSpPr>
          <p:nvPr/>
        </p:nvSpPr>
        <p:spPr>
          <a:xfrm>
            <a:off x="236220" y="4130040"/>
            <a:ext cx="11353800" cy="899795"/>
          </a:xfrm>
          <a:prstGeom prst="rect">
            <a:avLst/>
          </a:prstGeom>
          <a:solidFill>
            <a:schemeClr val="tx2">
              <a:lumMod val="10000"/>
              <a:lumOff val="90000"/>
            </a:schemeClr>
          </a:solid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kumimoji="1" sz="4400" kern="1200">
                <a:solidFill>
                  <a:schemeClr val="tx1"/>
                </a:solidFill>
                <a:latin typeface="Meiryo UI" panose="020B0604030504040204" pitchFamily="50" charset="-128"/>
                <a:ea typeface="Meiryo UI" panose="020B0604030504040204" pitchFamily="50" charset="-128"/>
                <a:cs typeface="+mj-cs"/>
              </a:defRPr>
            </a:lvl1pPr>
          </a:lstStyle>
          <a:p>
            <a:r>
              <a:rPr lang="ja-JP" altLang="en-US" sz="4000" dirty="0"/>
              <a:t>法則５　習得とは、ほかの人に教えられるレベルになること</a:t>
            </a:r>
          </a:p>
        </p:txBody>
      </p:sp>
      <p:sp>
        <p:nvSpPr>
          <p:cNvPr id="4" name="テキスト ボックス 3">
            <a:extLst>
              <a:ext uri="{FF2B5EF4-FFF2-40B4-BE49-F238E27FC236}">
                <a16:creationId xmlns:a16="http://schemas.microsoft.com/office/drawing/2014/main" id="{211013CE-2BCF-00F1-E4FE-AB2F9209F953}"/>
              </a:ext>
            </a:extLst>
          </p:cNvPr>
          <p:cNvSpPr txBox="1"/>
          <p:nvPr/>
        </p:nvSpPr>
        <p:spPr>
          <a:xfrm>
            <a:off x="4908885" y="6510273"/>
            <a:ext cx="7283116" cy="321883"/>
          </a:xfrm>
          <a:prstGeom prst="rect">
            <a:avLst/>
          </a:prstGeom>
          <a:noFill/>
        </p:spPr>
        <p:txBody>
          <a:bodyPr wrap="square">
            <a:spAutoFit/>
          </a:bodyPr>
          <a:lstStyle/>
          <a:p>
            <a:pPr marL="365125" indent="-365125">
              <a:lnSpc>
                <a:spcPct val="120000"/>
              </a:lnSpc>
            </a:pPr>
            <a:r>
              <a:rPr lang="ja-JP" altLang="en-US" sz="1400" dirty="0">
                <a:solidFill>
                  <a:schemeClr val="tx1"/>
                </a:solidFill>
                <a:latin typeface="Meiryo UI" panose="020B0604030504040204" pitchFamily="50" charset="-128"/>
                <a:ea typeface="Meiryo UI" panose="020B0604030504040204" pitchFamily="50" charset="-128"/>
              </a:rPr>
              <a:t>参考：中村文子、ボブ・パイク「研修ファシリテーションハンドブック」日本能率協会マネジメントセンター</a:t>
            </a:r>
            <a:endParaRPr lang="en-US" altLang="ja-JP" sz="14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74728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1EACF1-48DF-DC81-CA63-C43711095D05}"/>
              </a:ext>
            </a:extLst>
          </p:cNvPr>
          <p:cNvSpPr>
            <a:spLocks noGrp="1"/>
          </p:cNvSpPr>
          <p:nvPr>
            <p:ph type="title"/>
          </p:nvPr>
        </p:nvSpPr>
        <p:spPr>
          <a:xfrm>
            <a:off x="404649" y="313968"/>
            <a:ext cx="10515600" cy="1325563"/>
          </a:xfrm>
        </p:spPr>
        <p:txBody>
          <a:bodyPr>
            <a:normAutofit/>
          </a:bodyPr>
          <a:lstStyle/>
          <a:p>
            <a:r>
              <a:rPr lang="ja-JP" altLang="en-US" sz="6600" dirty="0"/>
              <a:t>研修の構成順序</a:t>
            </a:r>
            <a:endParaRPr kumimoji="1" lang="ja-JP" altLang="en-US" sz="6600" dirty="0"/>
          </a:p>
        </p:txBody>
      </p:sp>
      <p:sp>
        <p:nvSpPr>
          <p:cNvPr id="4" name="正方形/長方形 3">
            <a:extLst>
              <a:ext uri="{FF2B5EF4-FFF2-40B4-BE49-F238E27FC236}">
                <a16:creationId xmlns:a16="http://schemas.microsoft.com/office/drawing/2014/main" id="{5C436160-4060-3551-8838-F441256FB573}"/>
              </a:ext>
            </a:extLst>
          </p:cNvPr>
          <p:cNvSpPr/>
          <p:nvPr/>
        </p:nvSpPr>
        <p:spPr>
          <a:xfrm>
            <a:off x="426720" y="1798004"/>
            <a:ext cx="4045889" cy="469487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9AE7BA4E-E965-D58B-4954-5A8D74E1E355}"/>
              </a:ext>
            </a:extLst>
          </p:cNvPr>
          <p:cNvSpPr/>
          <p:nvPr/>
        </p:nvSpPr>
        <p:spPr>
          <a:xfrm>
            <a:off x="670560" y="2021166"/>
            <a:ext cx="3424362" cy="86868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dirty="0">
                <a:solidFill>
                  <a:schemeClr val="tx1"/>
                </a:solidFill>
                <a:latin typeface="Meiryo UI" panose="020B0604030504040204" pitchFamily="50" charset="-128"/>
                <a:ea typeface="Meiryo UI" panose="020B0604030504040204" pitchFamily="50" charset="-128"/>
              </a:rPr>
              <a:t>①</a:t>
            </a:r>
            <a:r>
              <a:rPr kumimoji="1" lang="ja-JP" altLang="en-US" sz="3200" dirty="0">
                <a:solidFill>
                  <a:schemeClr val="tx1"/>
                </a:solidFill>
                <a:latin typeface="Meiryo UI" panose="020B0604030504040204" pitchFamily="50" charset="-128"/>
                <a:ea typeface="Meiryo UI" panose="020B0604030504040204" pitchFamily="50" charset="-128"/>
              </a:rPr>
              <a:t>経験</a:t>
            </a:r>
          </a:p>
        </p:txBody>
      </p:sp>
      <p:sp>
        <p:nvSpPr>
          <p:cNvPr id="6" name="正方形/長方形 5">
            <a:extLst>
              <a:ext uri="{FF2B5EF4-FFF2-40B4-BE49-F238E27FC236}">
                <a16:creationId xmlns:a16="http://schemas.microsoft.com/office/drawing/2014/main" id="{C513C4BC-DA35-2333-5D02-3860EB690BCD}"/>
              </a:ext>
            </a:extLst>
          </p:cNvPr>
          <p:cNvSpPr/>
          <p:nvPr/>
        </p:nvSpPr>
        <p:spPr>
          <a:xfrm>
            <a:off x="670560" y="3727351"/>
            <a:ext cx="3424362" cy="86868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dirty="0">
                <a:solidFill>
                  <a:schemeClr val="tx1"/>
                </a:solidFill>
                <a:latin typeface="Meiryo UI" panose="020B0604030504040204" pitchFamily="50" charset="-128"/>
                <a:ea typeface="Meiryo UI" panose="020B0604030504040204" pitchFamily="50" charset="-128"/>
              </a:rPr>
              <a:t>②気づき</a:t>
            </a:r>
            <a:endParaRPr kumimoji="1" lang="ja-JP" altLang="en-US" sz="3200" dirty="0">
              <a:solidFill>
                <a:schemeClr val="tx1"/>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7F76E339-5018-15B9-C673-F266C9B992EC}"/>
              </a:ext>
            </a:extLst>
          </p:cNvPr>
          <p:cNvSpPr/>
          <p:nvPr/>
        </p:nvSpPr>
        <p:spPr>
          <a:xfrm>
            <a:off x="640080" y="5433536"/>
            <a:ext cx="3424362" cy="86868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chemeClr val="tx1"/>
                </a:solidFill>
                <a:latin typeface="Meiryo UI" panose="020B0604030504040204" pitchFamily="50" charset="-128"/>
                <a:ea typeface="Meiryo UI" panose="020B0604030504040204" pitchFamily="50" charset="-128"/>
              </a:rPr>
              <a:t>③理論</a:t>
            </a:r>
          </a:p>
        </p:txBody>
      </p:sp>
      <p:sp>
        <p:nvSpPr>
          <p:cNvPr id="8" name="矢印: 下 7">
            <a:extLst>
              <a:ext uri="{FF2B5EF4-FFF2-40B4-BE49-F238E27FC236}">
                <a16:creationId xmlns:a16="http://schemas.microsoft.com/office/drawing/2014/main" id="{3B850EE6-31BA-CB77-1AF8-9C6AB1AFC0AF}"/>
              </a:ext>
            </a:extLst>
          </p:cNvPr>
          <p:cNvSpPr/>
          <p:nvPr/>
        </p:nvSpPr>
        <p:spPr>
          <a:xfrm>
            <a:off x="2212451" y="3061029"/>
            <a:ext cx="640080" cy="518160"/>
          </a:xfrm>
          <a:prstGeom prst="down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矢印: 下 8">
            <a:extLst>
              <a:ext uri="{FF2B5EF4-FFF2-40B4-BE49-F238E27FC236}">
                <a16:creationId xmlns:a16="http://schemas.microsoft.com/office/drawing/2014/main" id="{1D2F695A-8CE9-38E8-7DEC-640F75A14591}"/>
              </a:ext>
            </a:extLst>
          </p:cNvPr>
          <p:cNvSpPr/>
          <p:nvPr/>
        </p:nvSpPr>
        <p:spPr>
          <a:xfrm>
            <a:off x="2212451" y="4767214"/>
            <a:ext cx="640080" cy="518160"/>
          </a:xfrm>
          <a:prstGeom prst="down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C88ECCB4-DF48-8F8D-B790-4857681D02BA}"/>
              </a:ext>
            </a:extLst>
          </p:cNvPr>
          <p:cNvSpPr/>
          <p:nvPr/>
        </p:nvSpPr>
        <p:spPr>
          <a:xfrm>
            <a:off x="4908885" y="1814255"/>
            <a:ext cx="6856395" cy="4694872"/>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kumimoji="1" lang="ja-JP" altLang="en-US" sz="3600" dirty="0">
                <a:solidFill>
                  <a:schemeClr val="tx1"/>
                </a:solidFill>
                <a:latin typeface="Meiryo UI" panose="020B0604030504040204" pitchFamily="50" charset="-128"/>
                <a:ea typeface="Meiryo UI" panose="020B0604030504040204" pitchFamily="50" charset="-128"/>
              </a:rPr>
              <a:t>授業の構成順序例</a:t>
            </a:r>
            <a:endParaRPr kumimoji="1" lang="en-US" altLang="ja-JP" sz="3600" dirty="0">
              <a:solidFill>
                <a:schemeClr val="tx1"/>
              </a:solidFill>
              <a:latin typeface="Meiryo UI" panose="020B0604030504040204" pitchFamily="50" charset="-128"/>
              <a:ea typeface="Meiryo UI" panose="020B0604030504040204" pitchFamily="50" charset="-128"/>
            </a:endParaRPr>
          </a:p>
          <a:p>
            <a:endParaRPr lang="en-US" altLang="ja-JP" sz="2000" dirty="0">
              <a:solidFill>
                <a:schemeClr val="tx1"/>
              </a:solidFill>
              <a:latin typeface="Meiryo UI" panose="020B0604030504040204" pitchFamily="50" charset="-128"/>
              <a:ea typeface="Meiryo UI" panose="020B0604030504040204" pitchFamily="50" charset="-128"/>
            </a:endParaRPr>
          </a:p>
          <a:p>
            <a:r>
              <a:rPr lang="en-US" altLang="ja-JP" sz="2000" dirty="0">
                <a:solidFill>
                  <a:schemeClr val="tx1"/>
                </a:solidFill>
                <a:latin typeface="Meiryo UI" panose="020B0604030504040204" pitchFamily="50" charset="-128"/>
                <a:ea typeface="Meiryo UI" panose="020B0604030504040204" pitchFamily="50" charset="-128"/>
              </a:rPr>
              <a:t>【</a:t>
            </a:r>
            <a:r>
              <a:rPr lang="ja-JP" altLang="en-US" sz="2000" dirty="0">
                <a:solidFill>
                  <a:schemeClr val="tx1"/>
                </a:solidFill>
                <a:latin typeface="Meiryo UI" panose="020B0604030504040204" pitchFamily="50" charset="-128"/>
                <a:ea typeface="Meiryo UI" panose="020B0604030504040204" pitchFamily="50" charset="-128"/>
              </a:rPr>
              <a:t>算数</a:t>
            </a:r>
            <a:r>
              <a:rPr lang="en-US" altLang="ja-JP" sz="2000" dirty="0">
                <a:solidFill>
                  <a:schemeClr val="tx1"/>
                </a:solidFill>
                <a:latin typeface="Meiryo UI" panose="020B0604030504040204" pitchFamily="50" charset="-128"/>
                <a:ea typeface="Meiryo UI" panose="020B0604030504040204" pitchFamily="50" charset="-128"/>
              </a:rPr>
              <a:t>】</a:t>
            </a:r>
          </a:p>
          <a:p>
            <a:r>
              <a:rPr lang="ja-JP" altLang="en-US" sz="2000" dirty="0">
                <a:solidFill>
                  <a:schemeClr val="tx1"/>
                </a:solidFill>
                <a:latin typeface="Meiryo UI" panose="020B0604030504040204" pitchFamily="50" charset="-128"/>
                <a:ea typeface="Meiryo UI" panose="020B0604030504040204" pitchFamily="50" charset="-128"/>
              </a:rPr>
              <a:t>①サッカーのフリーキック対決で、同じキーパーを相手に</a:t>
            </a:r>
            <a:r>
              <a:rPr lang="en-US" altLang="ja-JP" sz="2000" dirty="0">
                <a:solidFill>
                  <a:schemeClr val="tx1"/>
                </a:solidFill>
                <a:latin typeface="Meiryo UI" panose="020B0604030504040204" pitchFamily="50" charset="-128"/>
                <a:ea typeface="Meiryo UI" panose="020B0604030504040204" pitchFamily="50" charset="-128"/>
              </a:rPr>
              <a:t>7</a:t>
            </a:r>
            <a:r>
              <a:rPr lang="ja-JP" altLang="en-US" sz="2000" dirty="0">
                <a:solidFill>
                  <a:schemeClr val="tx1"/>
                </a:solidFill>
                <a:latin typeface="Meiryo UI" panose="020B0604030504040204" pitchFamily="50" charset="-128"/>
                <a:ea typeface="Meiryo UI" panose="020B0604030504040204" pitchFamily="50" charset="-128"/>
              </a:rPr>
              <a:t>回蹴って</a:t>
            </a:r>
            <a:r>
              <a:rPr lang="en-US" altLang="ja-JP" sz="2000" dirty="0">
                <a:solidFill>
                  <a:schemeClr val="tx1"/>
                </a:solidFill>
                <a:latin typeface="Meiryo UI" panose="020B0604030504040204" pitchFamily="50" charset="-128"/>
                <a:ea typeface="Meiryo UI" panose="020B0604030504040204" pitchFamily="50" charset="-128"/>
              </a:rPr>
              <a:t>4</a:t>
            </a:r>
            <a:r>
              <a:rPr lang="ja-JP" altLang="en-US" sz="2000" dirty="0">
                <a:solidFill>
                  <a:schemeClr val="tx1"/>
                </a:solidFill>
                <a:latin typeface="Meiryo UI" panose="020B0604030504040204" pitchFamily="50" charset="-128"/>
                <a:ea typeface="Meiryo UI" panose="020B0604030504040204" pitchFamily="50" charset="-128"/>
              </a:rPr>
              <a:t>回決めたＡ君と</a:t>
            </a:r>
            <a:r>
              <a:rPr lang="en-US" altLang="ja-JP" sz="2000" dirty="0">
                <a:solidFill>
                  <a:schemeClr val="tx1"/>
                </a:solidFill>
                <a:latin typeface="Meiryo UI" panose="020B0604030504040204" pitchFamily="50" charset="-128"/>
                <a:ea typeface="Meiryo UI" panose="020B0604030504040204" pitchFamily="50" charset="-128"/>
              </a:rPr>
              <a:t>11</a:t>
            </a:r>
            <a:r>
              <a:rPr lang="ja-JP" altLang="en-US" sz="2000" dirty="0">
                <a:solidFill>
                  <a:schemeClr val="tx1"/>
                </a:solidFill>
                <a:latin typeface="Meiryo UI" panose="020B0604030504040204" pitchFamily="50" charset="-128"/>
                <a:ea typeface="Meiryo UI" panose="020B0604030504040204" pitchFamily="50" charset="-128"/>
              </a:rPr>
              <a:t>回蹴って６回決めたＢ君ではどちらがよく決めたと言えるか？（①経験）</a:t>
            </a:r>
            <a:endParaRPr lang="en-US" altLang="ja-JP" sz="2000" dirty="0">
              <a:solidFill>
                <a:schemeClr val="tx1"/>
              </a:solidFill>
              <a:latin typeface="Meiryo UI" panose="020B0604030504040204" pitchFamily="50" charset="-128"/>
              <a:ea typeface="Meiryo UI" panose="020B0604030504040204" pitchFamily="50" charset="-128"/>
            </a:endParaRPr>
          </a:p>
          <a:p>
            <a:endParaRPr lang="en-US" altLang="ja-JP" sz="2000" dirty="0">
              <a:solidFill>
                <a:schemeClr val="tx1"/>
              </a:solidFill>
              <a:latin typeface="Meiryo UI" panose="020B0604030504040204" pitchFamily="50" charset="-128"/>
              <a:ea typeface="Meiryo UI" panose="020B0604030504040204" pitchFamily="50" charset="-128"/>
            </a:endParaRPr>
          </a:p>
          <a:p>
            <a:r>
              <a:rPr lang="ja-JP" altLang="en-US" sz="2000" dirty="0">
                <a:solidFill>
                  <a:schemeClr val="tx1"/>
                </a:solidFill>
                <a:latin typeface="Meiryo UI" panose="020B0604030504040204" pitchFamily="50" charset="-128"/>
                <a:ea typeface="Meiryo UI" panose="020B0604030504040204" pitchFamily="50" charset="-128"/>
              </a:rPr>
              <a:t>②蹴った回数がそろってないから、比べられない。</a:t>
            </a:r>
            <a:endParaRPr lang="en-US" altLang="ja-JP" sz="2000" dirty="0">
              <a:solidFill>
                <a:schemeClr val="tx1"/>
              </a:solidFill>
              <a:latin typeface="Meiryo UI" panose="020B0604030504040204" pitchFamily="50" charset="-128"/>
              <a:ea typeface="Meiryo UI" panose="020B0604030504040204" pitchFamily="50" charset="-128"/>
            </a:endParaRPr>
          </a:p>
          <a:p>
            <a:pPr indent="266700"/>
            <a:r>
              <a:rPr lang="ja-JP" altLang="en-US" sz="2000" dirty="0">
                <a:solidFill>
                  <a:schemeClr val="tx1"/>
                </a:solidFill>
                <a:latin typeface="Meiryo UI" panose="020B0604030504040204" pitchFamily="50" charset="-128"/>
                <a:ea typeface="Meiryo UI" panose="020B0604030504040204" pitchFamily="50" charset="-128"/>
              </a:rPr>
              <a:t>同じ数蹴ったらという仮定を基に、蹴った回数をそろえることで比べられる。（②気づき）</a:t>
            </a:r>
            <a:endParaRPr lang="en-US" altLang="ja-JP" sz="2000" dirty="0">
              <a:solidFill>
                <a:schemeClr val="tx1"/>
              </a:solidFill>
              <a:latin typeface="Meiryo UI" panose="020B0604030504040204" pitchFamily="50" charset="-128"/>
              <a:ea typeface="Meiryo UI" panose="020B0604030504040204" pitchFamily="50" charset="-128"/>
            </a:endParaRPr>
          </a:p>
          <a:p>
            <a:endParaRPr lang="en-US" altLang="ja-JP" sz="2000" dirty="0">
              <a:solidFill>
                <a:schemeClr val="tx1"/>
              </a:solidFill>
              <a:latin typeface="Meiryo UI" panose="020B0604030504040204" pitchFamily="50" charset="-128"/>
              <a:ea typeface="Meiryo UI" panose="020B0604030504040204" pitchFamily="50" charset="-128"/>
            </a:endParaRPr>
          </a:p>
          <a:p>
            <a:r>
              <a:rPr lang="ja-JP" altLang="en-US" sz="2000" dirty="0">
                <a:solidFill>
                  <a:schemeClr val="tx1"/>
                </a:solidFill>
                <a:latin typeface="Meiryo UI" panose="020B0604030504040204" pitchFamily="50" charset="-128"/>
                <a:ea typeface="Meiryo UI" panose="020B0604030504040204" pitchFamily="50" charset="-128"/>
              </a:rPr>
              <a:t>③割合にすると比べられる。（③理論）</a:t>
            </a:r>
            <a:endParaRPr lang="en-US" altLang="ja-JP" sz="2000" dirty="0">
              <a:solidFill>
                <a:schemeClr val="tx1"/>
              </a:solidFill>
              <a:latin typeface="Meiryo UI" panose="020B0604030504040204" pitchFamily="50" charset="-128"/>
              <a:ea typeface="Meiryo UI" panose="020B0604030504040204" pitchFamily="50" charset="-128"/>
            </a:endParaRPr>
          </a:p>
          <a:p>
            <a:r>
              <a:rPr lang="ja-JP" altLang="en-US" sz="2000" dirty="0">
                <a:solidFill>
                  <a:schemeClr val="tx1"/>
                </a:solidFill>
                <a:latin typeface="Meiryo UI" panose="020B0604030504040204" pitchFamily="50" charset="-128"/>
                <a:ea typeface="Meiryo UI" panose="020B0604030504040204" pitchFamily="50" charset="-128"/>
              </a:rPr>
              <a:t>　</a:t>
            </a:r>
            <a:r>
              <a:rPr lang="en-US" altLang="ja-JP" sz="2000" dirty="0">
                <a:solidFill>
                  <a:schemeClr val="tx1"/>
                </a:solidFill>
                <a:latin typeface="Meiryo UI" panose="020B0604030504040204" pitchFamily="50" charset="-128"/>
                <a:ea typeface="Meiryo UI" panose="020B0604030504040204" pitchFamily="50" charset="-128"/>
              </a:rPr>
              <a:t>※</a:t>
            </a:r>
            <a:r>
              <a:rPr lang="ja-JP" altLang="en-US" sz="2000" dirty="0">
                <a:solidFill>
                  <a:schemeClr val="tx1"/>
                </a:solidFill>
                <a:latin typeface="Meiryo UI" panose="020B0604030504040204" pitchFamily="50" charset="-128"/>
                <a:ea typeface="Meiryo UI" panose="020B0604030504040204" pitchFamily="50" charset="-128"/>
              </a:rPr>
              <a:t>例：プロ野球の打率</a:t>
            </a:r>
            <a:endParaRPr lang="en-US" altLang="ja-JP" sz="2000" dirty="0">
              <a:solidFill>
                <a:schemeClr val="tx1"/>
              </a:solidFill>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439093D0-E802-28A9-4569-12C3BB2736F7}"/>
              </a:ext>
            </a:extLst>
          </p:cNvPr>
          <p:cNvSpPr txBox="1"/>
          <p:nvPr/>
        </p:nvSpPr>
        <p:spPr>
          <a:xfrm>
            <a:off x="4908885" y="6510273"/>
            <a:ext cx="7283116" cy="321883"/>
          </a:xfrm>
          <a:prstGeom prst="rect">
            <a:avLst/>
          </a:prstGeom>
          <a:noFill/>
        </p:spPr>
        <p:txBody>
          <a:bodyPr wrap="square">
            <a:spAutoFit/>
          </a:bodyPr>
          <a:lstStyle/>
          <a:p>
            <a:pPr marL="365125" indent="-365125">
              <a:lnSpc>
                <a:spcPct val="120000"/>
              </a:lnSpc>
            </a:pPr>
            <a:r>
              <a:rPr lang="ja-JP" altLang="en-US" sz="1400" dirty="0">
                <a:solidFill>
                  <a:schemeClr val="tx1"/>
                </a:solidFill>
                <a:latin typeface="Meiryo UI" panose="020B0604030504040204" pitchFamily="50" charset="-128"/>
                <a:ea typeface="Meiryo UI" panose="020B0604030504040204" pitchFamily="50" charset="-128"/>
              </a:rPr>
              <a:t>参考：中村文子、ボブ・パイク「研修ファシリテーションハンドブック」日本能率協会マネジメントセンター</a:t>
            </a:r>
            <a:endParaRPr lang="en-US" altLang="ja-JP" sz="1400" dirty="0">
              <a:solidFill>
                <a:schemeClr val="tx1"/>
              </a:solidFill>
              <a:latin typeface="Meiryo UI" panose="020B0604030504040204" pitchFamily="50" charset="-128"/>
              <a:ea typeface="Meiryo UI" panose="020B0604030504040204" pitchFamily="50" charset="-128"/>
            </a:endParaRPr>
          </a:p>
        </p:txBody>
      </p:sp>
      <p:pic>
        <p:nvPicPr>
          <p:cNvPr id="12" name="グラフィックス 11" descr="電球と歯車 単色塗りつぶし">
            <a:extLst>
              <a:ext uri="{FF2B5EF4-FFF2-40B4-BE49-F238E27FC236}">
                <a16:creationId xmlns:a16="http://schemas.microsoft.com/office/drawing/2014/main" id="{5133F6EB-02C0-D531-E8F7-310108CA79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29769" y="149479"/>
            <a:ext cx="914400" cy="914400"/>
          </a:xfrm>
          <a:prstGeom prst="rect">
            <a:avLst/>
          </a:prstGeom>
        </p:spPr>
      </p:pic>
      <p:sp>
        <p:nvSpPr>
          <p:cNvPr id="25" name="テキスト ボックス 24">
            <a:extLst>
              <a:ext uri="{FF2B5EF4-FFF2-40B4-BE49-F238E27FC236}">
                <a16:creationId xmlns:a16="http://schemas.microsoft.com/office/drawing/2014/main" id="{12648FBD-916C-5A96-A4AF-EAC8292658CF}"/>
              </a:ext>
            </a:extLst>
          </p:cNvPr>
          <p:cNvSpPr txBox="1"/>
          <p:nvPr/>
        </p:nvSpPr>
        <p:spPr>
          <a:xfrm>
            <a:off x="10687864" y="283514"/>
            <a:ext cx="1107996" cy="646331"/>
          </a:xfrm>
          <a:prstGeom prst="rect">
            <a:avLst/>
          </a:prstGeom>
          <a:noFill/>
        </p:spPr>
        <p:txBody>
          <a:bodyPr wrap="none" rtlCol="0">
            <a:spAutoFit/>
          </a:bodyPr>
          <a:lstStyle/>
          <a:p>
            <a:r>
              <a:rPr kumimoji="1" lang="ja-JP" altLang="en-US" sz="3600" dirty="0">
                <a:latin typeface="Meiryo UI" panose="020B0604030504040204" pitchFamily="50" charset="-128"/>
                <a:ea typeface="Meiryo UI" panose="020B0604030504040204" pitchFamily="50" charset="-128"/>
              </a:rPr>
              <a:t>参考</a:t>
            </a:r>
          </a:p>
        </p:txBody>
      </p:sp>
    </p:spTree>
    <p:extLst>
      <p:ext uri="{BB962C8B-B14F-4D97-AF65-F5344CB8AC3E}">
        <p14:creationId xmlns:p14="http://schemas.microsoft.com/office/powerpoint/2010/main" val="23502307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902</TotalTime>
  <Words>1457</Words>
  <Application>Microsoft Office PowerPoint</Application>
  <PresentationFormat>ワイド画面</PresentationFormat>
  <Paragraphs>105</Paragraphs>
  <Slides>7</Slides>
  <Notes>7</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7</vt:i4>
      </vt:variant>
    </vt:vector>
  </HeadingPairs>
  <TitlesOfParts>
    <vt:vector size="12" baseType="lpstr">
      <vt:lpstr>Meiryo UI</vt:lpstr>
      <vt:lpstr>游ゴシック</vt:lpstr>
      <vt:lpstr>游ゴシック Light</vt:lpstr>
      <vt:lpstr>Arial</vt:lpstr>
      <vt:lpstr>Office テーマ</vt:lpstr>
      <vt:lpstr>校内研修が “主体的な学び”となるには？</vt:lpstr>
      <vt:lpstr>PowerPoint プレゼンテーション</vt:lpstr>
      <vt:lpstr>法則１　大人も体験や経験から学ぶことは多い</vt:lpstr>
      <vt:lpstr>法則２　人は自分が口にしたことは受け入れやすい</vt:lpstr>
      <vt:lpstr>法則３　習得はいかに楽しく学ぶかに比例する</vt:lpstr>
      <vt:lpstr>法則４　行動が変わるまで学習したとは言えない</vt:lpstr>
      <vt:lpstr>研修の構成順序</vt:lpstr>
    </vt:vector>
  </TitlesOfParts>
  <Company>広島県</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revision>17</cp:revision>
  <dcterms:created xsi:type="dcterms:W3CDTF">2026-06-24T06:32:00Z</dcterms:created>
  <dcterms:modified xsi:type="dcterms:W3CDTF">2026-07-26T13:11:04Z</dcterms:modified>
</cp:coreProperties>
</file>