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7" r:id="rId3"/>
    <p:sldId id="268" r:id="rId4"/>
    <p:sldId id="269" r:id="rId5"/>
    <p:sldId id="286" r:id="rId6"/>
    <p:sldId id="288" r:id="rId7"/>
    <p:sldId id="280" r:id="rId8"/>
    <p:sldId id="285" r:id="rId9"/>
    <p:sldId id="271" r:id="rId10"/>
    <p:sldId id="272" r:id="rId11"/>
    <p:sldId id="273" r:id="rId12"/>
    <p:sldId id="289"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F8F"/>
    <a:srgbClr val="9CEE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6"/>
    <p:restoredTop sz="77213" autoAdjust="0"/>
  </p:normalViewPr>
  <p:slideViewPr>
    <p:cSldViewPr snapToGrid="0">
      <p:cViewPr varScale="1">
        <p:scale>
          <a:sx n="119" d="100"/>
          <a:sy n="119" d="100"/>
        </p:scale>
        <p:origin x="804" y="102"/>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8"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1089"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072E5-9717-4A83-A203-E98EB9AE8C82}" type="datetimeFigureOut">
              <a:rPr kumimoji="1" lang="ja-JP" altLang="en-US" smtClean="0"/>
              <a:t>2026/7/27</a:t>
            </a:fld>
            <a:endParaRPr kumimoji="1" lang="ja-JP" altLang="en-US"/>
          </a:p>
        </p:txBody>
      </p:sp>
      <p:sp>
        <p:nvSpPr>
          <p:cNvPr id="1090"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1091"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92"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1093"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FBAEF1-9EC8-4B81-92C2-4C772DC1DF83}" type="slidenum">
              <a:rPr kumimoji="1" lang="ja-JP" altLang="en-US" smtClean="0"/>
              <a:t>‹#›</a:t>
            </a:fld>
            <a:endParaRPr kumimoji="1" lang="ja-JP" altLang="en-US"/>
          </a:p>
        </p:txBody>
      </p:sp>
    </p:spTree>
    <p:extLst>
      <p:ext uri="{BB962C8B-B14F-4D97-AF65-F5344CB8AC3E}">
        <p14:creationId xmlns:p14="http://schemas.microsoft.com/office/powerpoint/2010/main" val="126703671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 name="スライド イメージ プレースホルダー 1"/>
          <p:cNvSpPr>
            <a:spLocks noGrp="1" noRot="1" noChangeAspect="1"/>
          </p:cNvSpPr>
          <p:nvPr>
            <p:ph type="sldImg"/>
          </p:nvPr>
        </p:nvSpPr>
        <p:spPr/>
      </p:sp>
      <p:sp>
        <p:nvSpPr>
          <p:cNvPr id="1102" name="ノート プレースホルダー 2"/>
          <p:cNvSpPr>
            <a:spLocks noGrp="1"/>
          </p:cNvSpPr>
          <p:nvPr>
            <p:ph type="body" idx="1"/>
          </p:nvPr>
        </p:nvSpPr>
        <p:spPr/>
        <p:txBody>
          <a:bodyPr/>
          <a:lstStyle/>
          <a:p>
            <a:endParaRPr kumimoji="1" lang="ja-JP" altLang="en-US" dirty="0"/>
          </a:p>
        </p:txBody>
      </p:sp>
      <p:sp>
        <p:nvSpPr>
          <p:cNvPr id="1103" name="スライド番号プレースホルダー 3"/>
          <p:cNvSpPr>
            <a:spLocks noGrp="1"/>
          </p:cNvSpPr>
          <p:nvPr>
            <p:ph type="sldNum" sz="quarter" idx="5"/>
          </p:nvPr>
        </p:nvSpPr>
        <p:spPr/>
        <p:txBody>
          <a:bodyPr/>
          <a:lstStyle/>
          <a:p>
            <a:fld id="{71FBAEF1-9EC8-4B81-92C2-4C772DC1DF83}" type="slidenum">
              <a:rPr kumimoji="1" lang="ja-JP" altLang="en-US" smtClean="0"/>
              <a:t>2</a:t>
            </a:fld>
            <a:endParaRPr kumimoji="1" lang="ja-JP" altLang="en-US"/>
          </a:p>
        </p:txBody>
      </p:sp>
    </p:spTree>
    <p:extLst>
      <p:ext uri="{BB962C8B-B14F-4D97-AF65-F5344CB8AC3E}">
        <p14:creationId xmlns:p14="http://schemas.microsoft.com/office/powerpoint/2010/main" val="329209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8" name="スライド イメージ プレースホルダー 1"/>
          <p:cNvSpPr>
            <a:spLocks noGrp="1" noRot="1" noChangeAspect="1"/>
          </p:cNvSpPr>
          <p:nvPr>
            <p:ph type="sldImg"/>
          </p:nvPr>
        </p:nvSpPr>
        <p:spPr/>
      </p:sp>
      <p:sp>
        <p:nvSpPr>
          <p:cNvPr id="1109" name="ノート プレースホルダー 2"/>
          <p:cNvSpPr>
            <a:spLocks noGrp="1"/>
          </p:cNvSpPr>
          <p:nvPr>
            <p:ph type="body" idx="1"/>
          </p:nvPr>
        </p:nvSpPr>
        <p:spPr/>
        <p:txBody>
          <a:bodyPr/>
          <a:lstStyle/>
          <a:p>
            <a:endParaRPr kumimoji="1" lang="ja-JP" altLang="en-US" dirty="0"/>
          </a:p>
        </p:txBody>
      </p:sp>
      <p:sp>
        <p:nvSpPr>
          <p:cNvPr id="1110" name="スライド番号プレースホルダー 3"/>
          <p:cNvSpPr>
            <a:spLocks noGrp="1"/>
          </p:cNvSpPr>
          <p:nvPr>
            <p:ph type="sldNum" sz="quarter" idx="5"/>
          </p:nvPr>
        </p:nvSpPr>
        <p:spPr/>
        <p:txBody>
          <a:bodyPr/>
          <a:lstStyle/>
          <a:p>
            <a:fld id="{71FBAEF1-9EC8-4B81-92C2-4C772DC1DF83}" type="slidenum">
              <a:rPr kumimoji="1" lang="ja-JP" altLang="en-US" smtClean="0"/>
              <a:t>3</a:t>
            </a:fld>
            <a:endParaRPr kumimoji="1" lang="ja-JP" altLang="en-US"/>
          </a:p>
        </p:txBody>
      </p:sp>
    </p:spTree>
    <p:extLst>
      <p:ext uri="{BB962C8B-B14F-4D97-AF65-F5344CB8AC3E}">
        <p14:creationId xmlns:p14="http://schemas.microsoft.com/office/powerpoint/2010/main" val="126302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 name="スライド イメージ プレースホルダー 1"/>
          <p:cNvSpPr>
            <a:spLocks noGrp="1" noRot="1" noChangeAspect="1"/>
          </p:cNvSpPr>
          <p:nvPr>
            <p:ph type="sldImg"/>
          </p:nvPr>
        </p:nvSpPr>
        <p:spPr/>
      </p:sp>
      <p:sp>
        <p:nvSpPr>
          <p:cNvPr id="1116" name="ノート プレースホルダー 2"/>
          <p:cNvSpPr>
            <a:spLocks noGrp="1"/>
          </p:cNvSpPr>
          <p:nvPr>
            <p:ph type="body" idx="1"/>
          </p:nvPr>
        </p:nvSpPr>
        <p:spPr/>
        <p:txBody>
          <a:bodyPr/>
          <a:lstStyle/>
          <a:p>
            <a:endParaRPr kumimoji="1" lang="ja-JP" altLang="en-US" dirty="0"/>
          </a:p>
        </p:txBody>
      </p:sp>
      <p:sp>
        <p:nvSpPr>
          <p:cNvPr id="1117" name="スライド番号プレースホルダー 3"/>
          <p:cNvSpPr>
            <a:spLocks noGrp="1"/>
          </p:cNvSpPr>
          <p:nvPr>
            <p:ph type="sldNum" sz="quarter" idx="5"/>
          </p:nvPr>
        </p:nvSpPr>
        <p:spPr/>
        <p:txBody>
          <a:bodyPr/>
          <a:lstStyle/>
          <a:p>
            <a:fld id="{71FBAEF1-9EC8-4B81-92C2-4C772DC1DF83}" type="slidenum">
              <a:rPr kumimoji="1" lang="ja-JP" altLang="en-US" smtClean="0"/>
              <a:t>4</a:t>
            </a:fld>
            <a:endParaRPr kumimoji="1" lang="ja-JP" altLang="en-US"/>
          </a:p>
        </p:txBody>
      </p:sp>
    </p:spTree>
    <p:extLst>
      <p:ext uri="{BB962C8B-B14F-4D97-AF65-F5344CB8AC3E}">
        <p14:creationId xmlns:p14="http://schemas.microsoft.com/office/powerpoint/2010/main" val="1553664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 name="スライド イメージ プレースホルダー 1"/>
          <p:cNvSpPr>
            <a:spLocks noGrp="1" noRot="1" noChangeAspect="1"/>
          </p:cNvSpPr>
          <p:nvPr>
            <p:ph type="sldImg"/>
          </p:nvPr>
        </p:nvSpPr>
        <p:spPr>
          <a:xfrm>
            <a:off x="422275" y="498475"/>
            <a:ext cx="5953125" cy="3349625"/>
          </a:xfrm>
        </p:spPr>
      </p:sp>
      <p:sp>
        <p:nvSpPr>
          <p:cNvPr id="1138" name="ノート プレースホルダー 2"/>
          <p:cNvSpPr>
            <a:spLocks noGrp="1"/>
          </p:cNvSpPr>
          <p:nvPr>
            <p:ph type="body" idx="1"/>
          </p:nvPr>
        </p:nvSpPr>
        <p:spPr/>
        <p:txBody>
          <a:bodyPr/>
          <a:lstStyle/>
          <a:p>
            <a:r>
              <a:rPr kumimoji="1" lang="ja-JP" altLang="en-US" dirty="0"/>
              <a:t>参考資料</a:t>
            </a:r>
          </a:p>
        </p:txBody>
      </p:sp>
      <p:sp>
        <p:nvSpPr>
          <p:cNvPr id="1139" name="スライド番号プレースホルダー 3"/>
          <p:cNvSpPr>
            <a:spLocks noGrp="1"/>
          </p:cNvSpPr>
          <p:nvPr>
            <p:ph type="sldNum" sz="quarter" idx="5"/>
          </p:nvPr>
        </p:nvSpPr>
        <p:spPr/>
        <p:txBody>
          <a:bodyPr/>
          <a:lstStyle/>
          <a:p>
            <a:fld id="{72F75C5E-48B6-4A79-B6FD-3AC2BCA3A3E8}" type="slidenum">
              <a:rPr kumimoji="1" lang="ja-JP" altLang="en-US" smtClean="0"/>
              <a:t>8</a:t>
            </a:fld>
            <a:endParaRPr kumimoji="1" lang="ja-JP" altLang="en-US"/>
          </a:p>
        </p:txBody>
      </p:sp>
    </p:spTree>
    <p:extLst>
      <p:ext uri="{BB962C8B-B14F-4D97-AF65-F5344CB8AC3E}">
        <p14:creationId xmlns:p14="http://schemas.microsoft.com/office/powerpoint/2010/main" val="850123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スライド イメージ プレースホルダー 1"/>
          <p:cNvSpPr>
            <a:spLocks noGrp="1" noRot="1" noChangeAspect="1"/>
          </p:cNvSpPr>
          <p:nvPr>
            <p:ph type="sldImg"/>
          </p:nvPr>
        </p:nvSpPr>
        <p:spPr/>
      </p:sp>
      <p:sp>
        <p:nvSpPr>
          <p:cNvPr id="1146" name="ノート プレースホルダー 2"/>
          <p:cNvSpPr>
            <a:spLocks noGrp="1"/>
          </p:cNvSpPr>
          <p:nvPr>
            <p:ph type="body" idx="1"/>
          </p:nvPr>
        </p:nvSpPr>
        <p:spPr/>
        <p:txBody>
          <a:bodyPr/>
          <a:lstStyle/>
          <a:p>
            <a:endParaRPr kumimoji="1" lang="ja-JP" altLang="en-US"/>
          </a:p>
        </p:txBody>
      </p:sp>
      <p:sp>
        <p:nvSpPr>
          <p:cNvPr id="1147" name="スライド番号プレースホルダー 3"/>
          <p:cNvSpPr>
            <a:spLocks noGrp="1"/>
          </p:cNvSpPr>
          <p:nvPr>
            <p:ph type="sldNum" sz="quarter" idx="5"/>
          </p:nvPr>
        </p:nvSpPr>
        <p:spPr/>
        <p:txBody>
          <a:bodyPr/>
          <a:lstStyle/>
          <a:p>
            <a:fld id="{72F75C5E-48B6-4A79-B6FD-3AC2BCA3A3E8}" type="slidenum">
              <a:rPr kumimoji="1" lang="ja-JP" altLang="en-US" smtClean="0"/>
              <a:t>9</a:t>
            </a:fld>
            <a:endParaRPr kumimoji="1" lang="ja-JP" altLang="en-US"/>
          </a:p>
        </p:txBody>
      </p:sp>
    </p:spTree>
    <p:extLst>
      <p:ext uri="{BB962C8B-B14F-4D97-AF65-F5344CB8AC3E}">
        <p14:creationId xmlns:p14="http://schemas.microsoft.com/office/powerpoint/2010/main" val="3987800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 name="スライド イメージ プレースホルダー 1"/>
          <p:cNvSpPr>
            <a:spLocks noGrp="1" noRot="1" noChangeAspect="1"/>
          </p:cNvSpPr>
          <p:nvPr>
            <p:ph type="sldImg"/>
          </p:nvPr>
        </p:nvSpPr>
        <p:spPr/>
      </p:sp>
      <p:sp>
        <p:nvSpPr>
          <p:cNvPr id="1154" name="ノート プレースホルダー 2"/>
          <p:cNvSpPr>
            <a:spLocks noGrp="1"/>
          </p:cNvSpPr>
          <p:nvPr>
            <p:ph type="body" idx="1"/>
          </p:nvPr>
        </p:nvSpPr>
        <p:spPr/>
        <p:txBody>
          <a:bodyPr/>
          <a:lstStyle/>
          <a:p>
            <a:endParaRPr kumimoji="1" lang="ja-JP" altLang="en-US"/>
          </a:p>
        </p:txBody>
      </p:sp>
      <p:sp>
        <p:nvSpPr>
          <p:cNvPr id="1155" name="スライド番号プレースホルダー 3"/>
          <p:cNvSpPr>
            <a:spLocks noGrp="1"/>
          </p:cNvSpPr>
          <p:nvPr>
            <p:ph type="sldNum" sz="quarter" idx="5"/>
          </p:nvPr>
        </p:nvSpPr>
        <p:spPr/>
        <p:txBody>
          <a:bodyPr/>
          <a:lstStyle/>
          <a:p>
            <a:fld id="{72F75C5E-48B6-4A79-B6FD-3AC2BCA3A3E8}" type="slidenum">
              <a:rPr kumimoji="1" lang="ja-JP" altLang="en-US" smtClean="0"/>
              <a:t>10</a:t>
            </a:fld>
            <a:endParaRPr kumimoji="1" lang="ja-JP" altLang="en-US"/>
          </a:p>
        </p:txBody>
      </p:sp>
    </p:spTree>
    <p:extLst>
      <p:ext uri="{BB962C8B-B14F-4D97-AF65-F5344CB8AC3E}">
        <p14:creationId xmlns:p14="http://schemas.microsoft.com/office/powerpoint/2010/main" val="2786114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1" name="スライド イメージ プレースホルダー 1"/>
          <p:cNvSpPr>
            <a:spLocks noGrp="1" noRot="1" noChangeAspect="1"/>
          </p:cNvSpPr>
          <p:nvPr>
            <p:ph type="sldImg"/>
          </p:nvPr>
        </p:nvSpPr>
        <p:spPr/>
      </p:sp>
      <p:sp>
        <p:nvSpPr>
          <p:cNvPr id="1162" name="ノート プレースホルダー 2"/>
          <p:cNvSpPr>
            <a:spLocks noGrp="1"/>
          </p:cNvSpPr>
          <p:nvPr>
            <p:ph type="body" idx="1"/>
          </p:nvPr>
        </p:nvSpPr>
        <p:spPr/>
        <p:txBody>
          <a:bodyPr/>
          <a:lstStyle/>
          <a:p>
            <a:endParaRPr kumimoji="1" lang="ja-JP" altLang="en-US"/>
          </a:p>
        </p:txBody>
      </p:sp>
      <p:sp>
        <p:nvSpPr>
          <p:cNvPr id="1163" name="スライド番号プレースホルダー 3"/>
          <p:cNvSpPr>
            <a:spLocks noGrp="1"/>
          </p:cNvSpPr>
          <p:nvPr>
            <p:ph type="sldNum" sz="quarter" idx="5"/>
          </p:nvPr>
        </p:nvSpPr>
        <p:spPr/>
        <p:txBody>
          <a:bodyPr/>
          <a:lstStyle/>
          <a:p>
            <a:fld id="{72F75C5E-48B6-4A79-B6FD-3AC2BCA3A3E8}" type="slidenum">
              <a:rPr kumimoji="1" lang="ja-JP" altLang="en-US" smtClean="0"/>
              <a:t>11</a:t>
            </a:fld>
            <a:endParaRPr kumimoji="1" lang="ja-JP" altLang="en-US"/>
          </a:p>
        </p:txBody>
      </p:sp>
    </p:spTree>
    <p:extLst>
      <p:ext uri="{BB962C8B-B14F-4D97-AF65-F5344CB8AC3E}">
        <p14:creationId xmlns:p14="http://schemas.microsoft.com/office/powerpoint/2010/main" val="1090902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031" name="タイトル 1"/>
          <p:cNvSpPr>
            <a:spLocks noGrp="1"/>
          </p:cNvSpPr>
          <p:nvPr>
            <p:ph type="ctrTitle"/>
          </p:nvPr>
        </p:nvSpPr>
        <p:spPr>
          <a:xfrm>
            <a:off x="1524000" y="1122363"/>
            <a:ext cx="9144000" cy="2387600"/>
          </a:xfrm>
        </p:spPr>
        <p:txBody>
          <a:bodyPr anchor="b"/>
          <a:lstStyle>
            <a:lvl1pPr algn="ctr">
              <a:defRPr sz="6000">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032" name="字幕 2"/>
          <p:cNvSpPr>
            <a:spLocks noGrp="1"/>
          </p:cNvSpPr>
          <p:nvPr>
            <p:ph type="subTitle" idx="1"/>
          </p:nvPr>
        </p:nvSpPr>
        <p:spPr>
          <a:xfrm>
            <a:off x="1524000" y="3602038"/>
            <a:ext cx="9144000" cy="1655762"/>
          </a:xfrm>
        </p:spPr>
        <p:txBody>
          <a:bodyPr/>
          <a:lstStyle>
            <a:lvl1pPr marL="0" indent="0" algn="ctr">
              <a:buNone/>
              <a:defRPr sz="2400">
                <a:latin typeface="Meiryo UI" panose="020B0604030504040204" pitchFamily="50" charset="-128"/>
                <a:ea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1033" name="日付プレースホルダー 3"/>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1034" name="フッター プレースホルダー 4"/>
          <p:cNvSpPr>
            <a:spLocks noGrp="1"/>
          </p:cNvSpPr>
          <p:nvPr>
            <p:ph type="ftr" sz="quarter" idx="11"/>
          </p:nvPr>
        </p:nvSpPr>
        <p:spPr/>
        <p:txBody>
          <a:bodyPr/>
          <a:lstStyle/>
          <a:p>
            <a:endParaRPr kumimoji="1" lang="ja-JP" altLang="en-US"/>
          </a:p>
        </p:txBody>
      </p:sp>
      <p:sp>
        <p:nvSpPr>
          <p:cNvPr id="1035" name="スライド番号プレースホルダー 5"/>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3870060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1076" name="タイトル 1"/>
          <p:cNvSpPr>
            <a:spLocks noGrp="1"/>
          </p:cNvSpPr>
          <p:nvPr>
            <p:ph type="title"/>
          </p:nvPr>
        </p:nvSpPr>
        <p:spPr/>
        <p:txBody>
          <a:bodyPr/>
          <a:lstStyle/>
          <a:p>
            <a:r>
              <a:rPr kumimoji="1" lang="ja-JP" altLang="en-US"/>
              <a:t>マスター タイトルの書式設定</a:t>
            </a:r>
          </a:p>
        </p:txBody>
      </p:sp>
      <p:sp>
        <p:nvSpPr>
          <p:cNvPr id="1077"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78" name="日付プレースホルダー 3"/>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1079" name="フッター プレースホルダー 4"/>
          <p:cNvSpPr>
            <a:spLocks noGrp="1"/>
          </p:cNvSpPr>
          <p:nvPr>
            <p:ph type="ftr" sz="quarter" idx="11"/>
          </p:nvPr>
        </p:nvSpPr>
        <p:spPr/>
        <p:txBody>
          <a:bodyPr/>
          <a:lstStyle/>
          <a:p>
            <a:endParaRPr kumimoji="1" lang="ja-JP" altLang="en-US"/>
          </a:p>
        </p:txBody>
      </p:sp>
      <p:sp>
        <p:nvSpPr>
          <p:cNvPr id="1080" name="スライド番号プレースホルダー 5"/>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001911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108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108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84" name="日付プレースホルダー 3"/>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1085" name="フッター プレースホルダー 4"/>
          <p:cNvSpPr>
            <a:spLocks noGrp="1"/>
          </p:cNvSpPr>
          <p:nvPr>
            <p:ph type="ftr" sz="quarter" idx="11"/>
          </p:nvPr>
        </p:nvSpPr>
        <p:spPr/>
        <p:txBody>
          <a:bodyPr/>
          <a:lstStyle/>
          <a:p>
            <a:endParaRPr kumimoji="1" lang="ja-JP" altLang="en-US"/>
          </a:p>
        </p:txBody>
      </p:sp>
      <p:sp>
        <p:nvSpPr>
          <p:cNvPr id="1086" name="スライド番号プレースホルダー 5"/>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151598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037" name="タイトル 1"/>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038"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39" name="日付プレースホルダー 3"/>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1040" name="フッター プレースホルダー 4"/>
          <p:cNvSpPr>
            <a:spLocks noGrp="1"/>
          </p:cNvSpPr>
          <p:nvPr>
            <p:ph type="ftr" sz="quarter" idx="11"/>
          </p:nvPr>
        </p:nvSpPr>
        <p:spPr/>
        <p:txBody>
          <a:bodyPr/>
          <a:lstStyle/>
          <a:p>
            <a:endParaRPr kumimoji="1" lang="ja-JP" altLang="en-US"/>
          </a:p>
        </p:txBody>
      </p:sp>
      <p:sp>
        <p:nvSpPr>
          <p:cNvPr id="1041" name="スライド番号プレースホルダー 5"/>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2780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43" name="タイトル 1"/>
          <p:cNvSpPr>
            <a:spLocks noGrp="1"/>
          </p:cNvSpPr>
          <p:nvPr>
            <p:ph type="title"/>
          </p:nvPr>
        </p:nvSpPr>
        <p:spPr>
          <a:xfrm>
            <a:off x="831850" y="1709738"/>
            <a:ext cx="10515600" cy="2852737"/>
          </a:xfrm>
        </p:spPr>
        <p:txBody>
          <a:bodyPr anchor="b"/>
          <a:lstStyle>
            <a:lvl1pPr>
              <a:defRPr sz="6000">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044"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1045" name="日付プレースホルダー 3"/>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1046" name="フッター プレースホルダー 4"/>
          <p:cNvSpPr>
            <a:spLocks noGrp="1"/>
          </p:cNvSpPr>
          <p:nvPr>
            <p:ph type="ftr" sz="quarter" idx="11"/>
          </p:nvPr>
        </p:nvSpPr>
        <p:spPr/>
        <p:txBody>
          <a:bodyPr/>
          <a:lstStyle/>
          <a:p>
            <a:endParaRPr kumimoji="1" lang="ja-JP" altLang="en-US"/>
          </a:p>
        </p:txBody>
      </p:sp>
      <p:sp>
        <p:nvSpPr>
          <p:cNvPr id="1047" name="スライド番号プレースホルダー 5"/>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3855461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1049" name="タイトル 1"/>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050" name="コンテンツ プレースホルダー 2"/>
          <p:cNvSpPr>
            <a:spLocks noGrp="1"/>
          </p:cNvSpPr>
          <p:nvPr>
            <p:ph sz="half" idx="1"/>
          </p:nvPr>
        </p:nvSpPr>
        <p:spPr>
          <a:xfrm>
            <a:off x="838200" y="1825625"/>
            <a:ext cx="5181600" cy="435133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51" name="コンテンツ プレースホルダー 3"/>
          <p:cNvSpPr>
            <a:spLocks noGrp="1"/>
          </p:cNvSpPr>
          <p:nvPr>
            <p:ph sz="half" idx="2"/>
          </p:nvPr>
        </p:nvSpPr>
        <p:spPr>
          <a:xfrm>
            <a:off x="6172200" y="1825625"/>
            <a:ext cx="5181600" cy="435133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52" name="日付プレースホルダー 4"/>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1053" name="フッター プレースホルダー 5"/>
          <p:cNvSpPr>
            <a:spLocks noGrp="1"/>
          </p:cNvSpPr>
          <p:nvPr>
            <p:ph type="ftr" sz="quarter" idx="11"/>
          </p:nvPr>
        </p:nvSpPr>
        <p:spPr/>
        <p:txBody>
          <a:bodyPr/>
          <a:lstStyle/>
          <a:p>
            <a:endParaRPr kumimoji="1" lang="ja-JP" altLang="en-US"/>
          </a:p>
        </p:txBody>
      </p:sp>
      <p:sp>
        <p:nvSpPr>
          <p:cNvPr id="1054" name="スライド番号プレースホルダー 6"/>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2209165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56" name="タイトル 1"/>
          <p:cNvSpPr>
            <a:spLocks noGrp="1"/>
          </p:cNvSpPr>
          <p:nvPr>
            <p:ph type="title"/>
          </p:nvPr>
        </p:nvSpPr>
        <p:spPr>
          <a:xfrm>
            <a:off x="839788" y="365125"/>
            <a:ext cx="10515600" cy="1325563"/>
          </a:xfrm>
        </p:spPr>
        <p:txBody>
          <a:bodyPr/>
          <a:lstStyle>
            <a:lvl1pPr>
              <a:defRPr>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057" name="テキスト プレースホルダー 2"/>
          <p:cNvSpPr>
            <a:spLocks noGrp="1"/>
          </p:cNvSpPr>
          <p:nvPr>
            <p:ph type="body" idx="1"/>
          </p:nvPr>
        </p:nvSpPr>
        <p:spPr>
          <a:xfrm>
            <a:off x="839788" y="1681163"/>
            <a:ext cx="5157787" cy="823912"/>
          </a:xfrm>
        </p:spPr>
        <p:txBody>
          <a:bodyPr anchor="b"/>
          <a:lstStyle>
            <a:lvl1pPr marL="0" indent="0">
              <a:buNone/>
              <a:defRPr sz="2400" b="1">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1058" name="コンテンツ プレースホルダー 3"/>
          <p:cNvSpPr>
            <a:spLocks noGrp="1"/>
          </p:cNvSpPr>
          <p:nvPr>
            <p:ph sz="half" idx="2"/>
          </p:nvPr>
        </p:nvSpPr>
        <p:spPr>
          <a:xfrm>
            <a:off x="839788" y="2505075"/>
            <a:ext cx="5157787" cy="368458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59"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1060" name="コンテンツ プレースホルダー 5"/>
          <p:cNvSpPr>
            <a:spLocks noGrp="1"/>
          </p:cNvSpPr>
          <p:nvPr>
            <p:ph sz="quarter" idx="4"/>
          </p:nvPr>
        </p:nvSpPr>
        <p:spPr>
          <a:xfrm>
            <a:off x="6172200" y="2505075"/>
            <a:ext cx="5183188" cy="3684588"/>
          </a:xfrm>
        </p:spPr>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vl5pPr>
              <a:defRPr>
                <a:latin typeface="Meiryo UI" panose="020B0604030504040204" pitchFamily="50" charset="-128"/>
                <a:ea typeface="Meiryo UI" panose="020B0604030504040204" pitchFamily="50"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61" name="日付プレースホルダー 6"/>
          <p:cNvSpPr>
            <a:spLocks noGrp="1"/>
          </p:cNvSpPr>
          <p:nvPr>
            <p:ph type="dt" sz="half" idx="10"/>
          </p:nvPr>
        </p:nvSpPr>
        <p:spPr/>
        <p:txBody>
          <a:bodyPr/>
          <a:lstStyle/>
          <a:p>
            <a:fld id="{23EE926B-B68D-4C82-B302-CC17D92D7752}" type="datetimeFigureOut">
              <a:rPr kumimoji="1" lang="ja-JP" altLang="en-US" smtClean="0"/>
              <a:t>2026/7/27</a:t>
            </a:fld>
            <a:endParaRPr kumimoji="1" lang="ja-JP" altLang="en-US"/>
          </a:p>
        </p:txBody>
      </p:sp>
      <p:sp>
        <p:nvSpPr>
          <p:cNvPr id="1062" name="フッター プレースホルダー 7"/>
          <p:cNvSpPr>
            <a:spLocks noGrp="1"/>
          </p:cNvSpPr>
          <p:nvPr>
            <p:ph type="ftr" sz="quarter" idx="11"/>
          </p:nvPr>
        </p:nvSpPr>
        <p:spPr/>
        <p:txBody>
          <a:bodyPr/>
          <a:lstStyle/>
          <a:p>
            <a:endParaRPr kumimoji="1" lang="ja-JP" altLang="en-US"/>
          </a:p>
        </p:txBody>
      </p:sp>
      <p:sp>
        <p:nvSpPr>
          <p:cNvPr id="1063" name="スライド番号プレースホルダー 8"/>
          <p:cNvSpPr>
            <a:spLocks noGrp="1"/>
          </p:cNvSpPr>
          <p:nvPr>
            <p:ph type="sldNum" sz="quarter" idx="12"/>
          </p:nvPr>
        </p:nvSpPr>
        <p:spPr/>
        <p:txBody>
          <a:body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640136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1065" name="タイトル 1"/>
          <p:cNvSpPr>
            <a:spLocks noGrp="1"/>
          </p:cNvSpPr>
          <p:nvPr>
            <p:ph type="title"/>
          </p:nvPr>
        </p:nvSpPr>
        <p:spPr/>
        <p:txBody>
          <a:bodyPr/>
          <a:lstStyle>
            <a:lvl1pPr>
              <a:defRPr>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Tree>
    <p:extLst>
      <p:ext uri="{BB962C8B-B14F-4D97-AF65-F5344CB8AC3E}">
        <p14:creationId xmlns:p14="http://schemas.microsoft.com/office/powerpoint/2010/main" val="315969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25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068" name="タイトル 1"/>
          <p:cNvSpPr>
            <a:spLocks noGrp="1"/>
          </p:cNvSpPr>
          <p:nvPr>
            <p:ph type="title"/>
          </p:nvPr>
        </p:nvSpPr>
        <p:spPr>
          <a:xfrm>
            <a:off x="839788" y="457200"/>
            <a:ext cx="3932237" cy="1600200"/>
          </a:xfrm>
        </p:spPr>
        <p:txBody>
          <a:bodyPr anchor="b"/>
          <a:lstStyle>
            <a:lvl1pPr>
              <a:defRPr sz="3200">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069" name="コンテンツ プレースホルダー 2"/>
          <p:cNvSpPr>
            <a:spLocks noGrp="1"/>
          </p:cNvSpPr>
          <p:nvPr>
            <p:ph idx="1"/>
          </p:nvPr>
        </p:nvSpPr>
        <p:spPr>
          <a:xfrm>
            <a:off x="5183188" y="987425"/>
            <a:ext cx="6172200" cy="4873625"/>
          </a:xfrm>
        </p:spPr>
        <p:txBody>
          <a:bodyPr/>
          <a:lstStyle>
            <a:lvl1pPr>
              <a:defRPr sz="3200">
                <a:latin typeface="Meiryo UI" panose="020B0604030504040204" pitchFamily="50" charset="-128"/>
                <a:ea typeface="Meiryo UI" panose="020B0604030504040204" pitchFamily="50" charset="-128"/>
              </a:defRPr>
            </a:lvl1pPr>
            <a:lvl2pPr>
              <a:defRPr sz="2800">
                <a:latin typeface="Meiryo UI" panose="020B0604030504040204" pitchFamily="50" charset="-128"/>
                <a:ea typeface="Meiryo UI" panose="020B0604030504040204" pitchFamily="50" charset="-128"/>
              </a:defRPr>
            </a:lvl2pPr>
            <a:lvl3pPr>
              <a:defRPr sz="2400">
                <a:latin typeface="Meiryo UI" panose="020B0604030504040204" pitchFamily="50" charset="-128"/>
                <a:ea typeface="Meiryo UI" panose="020B0604030504040204" pitchFamily="50" charset="-128"/>
              </a:defRPr>
            </a:lvl3pPr>
            <a:lvl4pPr>
              <a:defRPr sz="2000">
                <a:latin typeface="Meiryo UI" panose="020B0604030504040204" pitchFamily="50" charset="-128"/>
                <a:ea typeface="Meiryo UI" panose="020B0604030504040204" pitchFamily="50" charset="-128"/>
              </a:defRPr>
            </a:lvl4pPr>
            <a:lvl5pPr>
              <a:defRPr sz="2000">
                <a:latin typeface="Meiryo UI" panose="020B0604030504040204" pitchFamily="50" charset="-128"/>
                <a:ea typeface="Meiryo UI" panose="020B0604030504040204" pitchFamily="50" charset="-128"/>
              </a:defRPr>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70" name="テキスト プレースホルダー 3"/>
          <p:cNvSpPr>
            <a:spLocks noGrp="1"/>
          </p:cNvSpPr>
          <p:nvPr>
            <p:ph type="body" sz="half" idx="2"/>
          </p:nvPr>
        </p:nvSpPr>
        <p:spPr>
          <a:xfrm>
            <a:off x="839788" y="2057400"/>
            <a:ext cx="3932237" cy="3811588"/>
          </a:xfrm>
        </p:spPr>
        <p:txBody>
          <a:bodyPr/>
          <a:lstStyle>
            <a:lvl1pPr marL="0" indent="0">
              <a:buNone/>
              <a:defRPr sz="1600">
                <a:latin typeface="Meiryo UI" panose="020B0604030504040204" pitchFamily="50" charset="-128"/>
                <a:ea typeface="Meiryo UI" panose="020B0604030504040204"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287870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072" name="タイトル 1"/>
          <p:cNvSpPr>
            <a:spLocks noGrp="1"/>
          </p:cNvSpPr>
          <p:nvPr>
            <p:ph type="title"/>
          </p:nvPr>
        </p:nvSpPr>
        <p:spPr>
          <a:xfrm>
            <a:off x="839788" y="457200"/>
            <a:ext cx="3932237" cy="1600200"/>
          </a:xfrm>
        </p:spPr>
        <p:txBody>
          <a:bodyPr anchor="b"/>
          <a:lstStyle>
            <a:lvl1pPr>
              <a:defRPr sz="3200">
                <a:latin typeface="Meiryo UI" panose="020B0604030504040204" pitchFamily="50" charset="-128"/>
                <a:ea typeface="Meiryo UI" panose="020B0604030504040204" pitchFamily="50" charset="-128"/>
              </a:defRPr>
            </a:lvl1pPr>
          </a:lstStyle>
          <a:p>
            <a:r>
              <a:rPr kumimoji="1" lang="ja-JP" altLang="en-US"/>
              <a:t>マスター タイトルの書式設定</a:t>
            </a:r>
          </a:p>
        </p:txBody>
      </p:sp>
      <p:sp>
        <p:nvSpPr>
          <p:cNvPr id="107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107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Tree>
    <p:extLst>
      <p:ext uri="{BB962C8B-B14F-4D97-AF65-F5344CB8AC3E}">
        <p14:creationId xmlns:p14="http://schemas.microsoft.com/office/powerpoint/2010/main" val="300972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5"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1026"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27"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EE926B-B68D-4C82-B302-CC17D92D7752}" type="datetimeFigureOut">
              <a:rPr kumimoji="1" lang="ja-JP" altLang="en-US" smtClean="0"/>
              <a:t>2026/7/27</a:t>
            </a:fld>
            <a:endParaRPr kumimoji="1" lang="ja-JP" altLang="en-US"/>
          </a:p>
        </p:txBody>
      </p:sp>
      <p:sp>
        <p:nvSpPr>
          <p:cNvPr id="1028"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1029"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E62092-9938-4F5F-9190-93BCD06C4D68}" type="slidenum">
              <a:rPr kumimoji="1" lang="ja-JP" altLang="en-US" smtClean="0"/>
              <a:t>‹#›</a:t>
            </a:fld>
            <a:endParaRPr kumimoji="1" lang="ja-JP" altLang="en-US"/>
          </a:p>
        </p:txBody>
      </p:sp>
    </p:spTree>
    <p:extLst>
      <p:ext uri="{BB962C8B-B14F-4D97-AF65-F5344CB8AC3E}">
        <p14:creationId xmlns:p14="http://schemas.microsoft.com/office/powerpoint/2010/main" val="1261456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95" name="タイトル 1"/>
          <p:cNvSpPr>
            <a:spLocks noGrp="1"/>
          </p:cNvSpPr>
          <p:nvPr>
            <p:ph type="ctrTitle"/>
          </p:nvPr>
        </p:nvSpPr>
        <p:spPr>
          <a:xfrm>
            <a:off x="1524000" y="1725867"/>
            <a:ext cx="9144000" cy="2387600"/>
          </a:xfrm>
        </p:spPr>
        <p:txBody>
          <a:bodyPr>
            <a:normAutofit/>
          </a:bodyPr>
          <a:lstStyle/>
          <a:p>
            <a:r>
              <a:rPr lang="ja-JP" altLang="en-US" dirty="0"/>
              <a:t>研究授業の振り返り</a:t>
            </a:r>
            <a:br>
              <a:rPr kumimoji="1" lang="ja-JP" altLang="en-US" dirty="0"/>
            </a:br>
            <a:r>
              <a:rPr kumimoji="1" lang="ja-JP" altLang="en-US" sz="3600" dirty="0"/>
              <a:t>ー主体的・対話的で深い学びの実現に向けてー</a:t>
            </a:r>
            <a:endParaRPr kumimoji="1" lang="ja-JP" altLang="en-US" sz="4400" dirty="0"/>
          </a:p>
        </p:txBody>
      </p:sp>
      <p:sp>
        <p:nvSpPr>
          <p:cNvPr id="1096" name="字幕 4"/>
          <p:cNvSpPr>
            <a:spLocks noGrp="1"/>
          </p:cNvSpPr>
          <p:nvPr>
            <p:ph type="subTitle" idx="1"/>
          </p:nvPr>
        </p:nvSpPr>
        <p:spPr>
          <a:xfrm>
            <a:off x="169003" y="155976"/>
            <a:ext cx="4590566" cy="614045"/>
          </a:xfrm>
        </p:spPr>
        <p:txBody>
          <a:bodyPr>
            <a:normAutofit fontScale="92500"/>
          </a:bodyPr>
          <a:lstStyle/>
          <a:p>
            <a:pPr algn="l"/>
            <a:r>
              <a:rPr lang="ja-JP" altLang="en-US" sz="2800" dirty="0"/>
              <a:t>活用編（校内研修作成例１）</a:t>
            </a:r>
          </a:p>
        </p:txBody>
      </p:sp>
    </p:spTree>
    <p:extLst>
      <p:ext uri="{BB962C8B-B14F-4D97-AF65-F5344CB8AC3E}">
        <p14:creationId xmlns:p14="http://schemas.microsoft.com/office/powerpoint/2010/main" val="129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9" name="表 1"/>
          <p:cNvGraphicFramePr>
            <a:graphicFrameLocks noGrp="1"/>
          </p:cNvGraphicFramePr>
          <p:nvPr>
            <p:extLst>
              <p:ext uri="{D42A27DB-BD31-4B8C-83A1-F6EECF244321}">
                <p14:modId xmlns:p14="http://schemas.microsoft.com/office/powerpoint/2010/main" val="2069636850"/>
              </p:ext>
            </p:extLst>
          </p:nvPr>
        </p:nvGraphicFramePr>
        <p:xfrm>
          <a:off x="76662" y="146130"/>
          <a:ext cx="5961148" cy="6553685"/>
        </p:xfrm>
        <a:graphic>
          <a:graphicData uri="http://schemas.openxmlformats.org/drawingml/2006/table">
            <a:tbl>
              <a:tblPr firstRow="1" bandRow="1">
                <a:tableStyleId>{5C22544A-7EE6-4342-B048-85BDC9FD1C3A}</a:tableStyleId>
              </a:tblPr>
              <a:tblGrid>
                <a:gridCol w="2007336">
                  <a:extLst>
                    <a:ext uri="{9D8B030D-6E8A-4147-A177-3AD203B41FA5}">
                      <a16:colId xmlns:a16="http://schemas.microsoft.com/office/drawing/2014/main" val="20000"/>
                    </a:ext>
                  </a:extLst>
                </a:gridCol>
                <a:gridCol w="3953812">
                  <a:extLst>
                    <a:ext uri="{9D8B030D-6E8A-4147-A177-3AD203B41FA5}">
                      <a16:colId xmlns:a16="http://schemas.microsoft.com/office/drawing/2014/main" val="20001"/>
                    </a:ext>
                  </a:extLst>
                </a:gridCol>
              </a:tblGrid>
              <a:tr h="111147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dirty="0">
                          <a:solidFill>
                            <a:sysClr val="windowText" lastClr="000000"/>
                          </a:solidFill>
                          <a:latin typeface="Meiryo UI" panose="020B0604030504040204" pitchFamily="50" charset="-128"/>
                          <a:ea typeface="Meiryo UI" panose="020B0604030504040204" pitchFamily="50" charset="-128"/>
                        </a:rPr>
                        <a:t>５視点と視点をつなげる問いかけ</a:t>
                      </a:r>
                      <a:endParaRPr kumimoji="1" lang="en-US" altLang="ja-JP" sz="2800" b="1"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子ども自身が学びをつなげることができれば学びが連続し、より自立的に学んでいくことができます。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dirty="0"/>
                    </a:p>
                  </a:txBody>
                  <a:tcPr/>
                </a:tc>
                <a:extLst>
                  <a:ext uri="{0D108BD9-81ED-4DB2-BD59-A6C34878D82A}">
                    <a16:rowId xmlns:a16="http://schemas.microsoft.com/office/drawing/2014/main" val="10000"/>
                  </a:ext>
                </a:extLst>
              </a:tr>
              <a:tr h="630452">
                <a:tc rowSpan="3">
                  <a:txBody>
                    <a:bodyPr/>
                    <a:lstStyle/>
                    <a:p>
                      <a:r>
                        <a:rPr kumimoji="1" lang="ja-JP" altLang="en-US" sz="1800" dirty="0">
                          <a:latin typeface="Meiryo UI" panose="020B0604030504040204" pitchFamily="50" charset="-128"/>
                          <a:ea typeface="Meiryo UI" panose="020B0604030504040204" pitchFamily="50" charset="-128"/>
                        </a:rPr>
                        <a:t>これまでの生活経験や学びとつなげる問いかけ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○○（学習のキーワード）といえば？</a:t>
                      </a:r>
                      <a:endParaRPr kumimoji="1" lang="en-US" altLang="ja-JP" sz="1800" b="0"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○○と聞いてどんなことが思い浮かぶ？</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30452">
                <a:tc vMerge="1">
                  <a:txBody>
                    <a:bodyPr/>
                    <a:lstStyle/>
                    <a:p>
                      <a:endParaRPr kumimoji="1" lang="ja-JP" altLang="en-US"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○○について、今までどんなことを学習してきた？</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644387">
                <a:tc vMerge="1">
                  <a:txBody>
                    <a:bodyPr/>
                    <a:lstStyle/>
                    <a:p>
                      <a:endParaRPr kumimoji="1" lang="ja-JP" altLang="en-US"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b="0" dirty="0">
                          <a:solidFill>
                            <a:sysClr val="windowText" lastClr="000000"/>
                          </a:solidFill>
                          <a:latin typeface="Meiryo UI" panose="020B0604030504040204" pitchFamily="50" charset="-128"/>
                          <a:ea typeface="Meiryo UI" panose="020B0604030504040204" pitchFamily="50" charset="-128"/>
                        </a:rPr>
                        <a:t>どこからそう考えたの？どうしてそう感じたの？</a:t>
                      </a:r>
                      <a:endParaRPr kumimoji="1" lang="en-US" altLang="ja-JP" sz="1800" b="0" dirty="0">
                        <a:solidFill>
                          <a:sysClr val="windowText" lastClr="00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97460">
                <a:tc rowSpan="3">
                  <a:txBody>
                    <a:bodyPr/>
                    <a:lstStyle/>
                    <a:p>
                      <a:r>
                        <a:rPr kumimoji="1" lang="ja-JP" altLang="en-US" dirty="0">
                          <a:latin typeface="Meiryo UI" panose="020B0604030504040204" pitchFamily="50" charset="-128"/>
                          <a:ea typeface="Meiryo UI" panose="020B0604030504040204" pitchFamily="50" charset="-128"/>
                        </a:rPr>
                        <a:t>視点と視点をつなげる問いかけ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○○すると、△△はどのように変わる・どうなる？（関係性や変化に着目する）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62869">
                <a:tc vMerge="1">
                  <a:txBody>
                    <a:bodyPr/>
                    <a:lstStyle/>
                    <a:p>
                      <a:endParaRPr kumimoji="1" lang="ja-JP" altLang="en-US"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○○の立場では？（違う視点から見る）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900646">
                <a:tc vMerge="1">
                  <a:txBody>
                    <a:bodyPr/>
                    <a:lstStyle/>
                    <a:p>
                      <a:endParaRPr kumimoji="1" lang="ja-JP" altLang="en-US"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○○と△△の共通点は？</a:t>
                      </a:r>
                      <a:endParaRPr kumimoji="1" lang="en-US" altLang="ja-JP" sz="1800" b="0"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どちらにも言えることは？（比較から共通点を探る）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721466">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これからの学びや生活につなげる問いかけ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この学びはどんな場面で生かせそう？</a:t>
                      </a:r>
                      <a:endParaRPr kumimoji="1" lang="en-US" altLang="ja-JP" sz="1800" b="0"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生活のどんなところで使えそう？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721466">
                <a:tc vMerge="1">
                  <a:txBody>
                    <a:bodyPr/>
                    <a:lstStyle/>
                    <a:p>
                      <a:endParaRPr kumimoji="1" lang="ja-JP" altLang="en-US"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これからの学習でどんなことがしたい？</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graphicFrame>
        <p:nvGraphicFramePr>
          <p:cNvPr id="1150" name="表 2"/>
          <p:cNvGraphicFramePr>
            <a:graphicFrameLocks noGrp="1"/>
          </p:cNvGraphicFramePr>
          <p:nvPr/>
        </p:nvGraphicFramePr>
        <p:xfrm>
          <a:off x="6154192" y="146130"/>
          <a:ext cx="5961148" cy="4338296"/>
        </p:xfrm>
        <a:graphic>
          <a:graphicData uri="http://schemas.openxmlformats.org/drawingml/2006/table">
            <a:tbl>
              <a:tblPr firstRow="1" bandRow="1">
                <a:tableStyleId>{5C22544A-7EE6-4342-B048-85BDC9FD1C3A}</a:tableStyleId>
              </a:tblPr>
              <a:tblGrid>
                <a:gridCol w="2007336">
                  <a:extLst>
                    <a:ext uri="{9D8B030D-6E8A-4147-A177-3AD203B41FA5}">
                      <a16:colId xmlns:a16="http://schemas.microsoft.com/office/drawing/2014/main" val="20000"/>
                    </a:ext>
                  </a:extLst>
                </a:gridCol>
                <a:gridCol w="3953812">
                  <a:extLst>
                    <a:ext uri="{9D8B030D-6E8A-4147-A177-3AD203B41FA5}">
                      <a16:colId xmlns:a16="http://schemas.microsoft.com/office/drawing/2014/main" val="20001"/>
                    </a:ext>
                  </a:extLst>
                </a:gridCol>
              </a:tblGrid>
              <a:tr h="115459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dirty="0">
                          <a:solidFill>
                            <a:sysClr val="windowText" lastClr="000000"/>
                          </a:solidFill>
                          <a:latin typeface="Meiryo UI" panose="020B0604030504040204" pitchFamily="50" charset="-128"/>
                          <a:ea typeface="Meiryo UI" panose="020B0604030504040204" pitchFamily="50" charset="-128"/>
                        </a:rPr>
                        <a:t>６具体と抽象を往還する問いかけ</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物事をより正確に捉えるようにするためには、具体と抽象の世界を往還することが大切です。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dirty="0"/>
                    </a:p>
                  </a:txBody>
                  <a:tcPr/>
                </a:tc>
                <a:extLst>
                  <a:ext uri="{0D108BD9-81ED-4DB2-BD59-A6C34878D82A}">
                    <a16:rowId xmlns:a16="http://schemas.microsoft.com/office/drawing/2014/main" val="10000"/>
                  </a:ext>
                </a:extLst>
              </a:tr>
              <a:tr h="793087">
                <a:tc>
                  <a:txBody>
                    <a:bodyPr/>
                    <a:lstStyle/>
                    <a:p>
                      <a:r>
                        <a:rPr kumimoji="1" lang="ja-JP" altLang="en-US" sz="1800" dirty="0">
                          <a:latin typeface="Meiryo UI" panose="020B0604030504040204" pitchFamily="50" charset="-128"/>
                          <a:ea typeface="Meiryo UI" panose="020B0604030504040204" pitchFamily="50" charset="-128"/>
                        </a:rPr>
                        <a:t>具体化するための問いかけ</a:t>
                      </a:r>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たとえば？詳しくいうと？具体的にいうと？</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36716">
                <a:tc rowSpan="3">
                  <a:txBody>
                    <a:bodyPr/>
                    <a:lstStyle/>
                    <a:p>
                      <a:r>
                        <a:rPr kumimoji="1" lang="ja-JP" altLang="en-US" sz="1800" dirty="0">
                          <a:latin typeface="Meiryo UI" panose="020B0604030504040204" pitchFamily="50" charset="-128"/>
                          <a:ea typeface="Meiryo UI" panose="020B0604030504040204" pitchFamily="50" charset="-128"/>
                        </a:rPr>
                        <a:t>抽象化するための問いかけ</a:t>
                      </a:r>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dirty="0">
                          <a:latin typeface="Meiryo UI" panose="020B0604030504040204" pitchFamily="50" charset="-128"/>
                          <a:ea typeface="Meiryo UI" panose="020B0604030504040204" pitchFamily="50" charset="-128"/>
                        </a:rPr>
                        <a:t>つまり？ズバリ？一言でいうと？</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簡単にいうと？まとめると？</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04438">
                <a:tc vMerge="1">
                  <a:txBody>
                    <a:bodyPr/>
                    <a:lstStyle/>
                    <a:p>
                      <a:endParaRPr kumimoji="1" lang="ja-JP" altLang="en-US"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800" dirty="0">
                          <a:latin typeface="Meiryo UI" panose="020B0604030504040204" pitchFamily="50" charset="-128"/>
                          <a:ea typeface="Meiryo UI" panose="020B0604030504040204" pitchFamily="50" charset="-128"/>
                        </a:rPr>
                        <a:t>（単元の学習課題に立ち返り）</a:t>
                      </a:r>
                      <a:endParaRPr lang="en-US" altLang="ja-JP" sz="1800" dirty="0">
                        <a:latin typeface="Meiryo UI" panose="020B0604030504040204" pitchFamily="50" charset="-128"/>
                        <a:ea typeface="Meiryo UI" panose="020B0604030504040204" pitchFamily="50" charset="-128"/>
                      </a:endParaRPr>
                    </a:p>
                    <a:p>
                      <a:r>
                        <a:rPr lang="ja-JP" altLang="en-US" sz="1800" dirty="0">
                          <a:latin typeface="Meiryo UI" panose="020B0604030504040204" pitchFamily="50" charset="-128"/>
                          <a:ea typeface="Meiryo UI" panose="020B0604030504040204" pitchFamily="50" charset="-128"/>
                        </a:rPr>
                        <a:t>このことについての答えは見つかった？</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49457">
                <a:tc vMerge="1">
                  <a:txBody>
                    <a:bodyPr/>
                    <a:lstStyle/>
                    <a:p>
                      <a:endParaRPr kumimoji="1" lang="ja-JP" altLang="en-US"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800" dirty="0">
                          <a:latin typeface="Meiryo UI" panose="020B0604030504040204" pitchFamily="50" charset="-128"/>
                          <a:ea typeface="Meiryo UI" panose="020B0604030504040204" pitchFamily="50" charset="-128"/>
                        </a:rPr>
                        <a:t>簡単に図や言葉にまとめると？</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1151" name="テキスト ボックス 3"/>
          <p:cNvSpPr txBox="1"/>
          <p:nvPr/>
        </p:nvSpPr>
        <p:spPr>
          <a:xfrm>
            <a:off x="6096000" y="6434871"/>
            <a:ext cx="606448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参照：「ファシリテートのうまい先生が実は必ずやっている「問いかけ」の習慣」片山紀子　明治図書</a:t>
            </a:r>
          </a:p>
        </p:txBody>
      </p:sp>
    </p:spTree>
    <p:extLst>
      <p:ext uri="{BB962C8B-B14F-4D97-AF65-F5344CB8AC3E}">
        <p14:creationId xmlns:p14="http://schemas.microsoft.com/office/powerpoint/2010/main" val="3749351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57" name="表 1"/>
          <p:cNvGraphicFramePr>
            <a:graphicFrameLocks noGrp="1"/>
          </p:cNvGraphicFramePr>
          <p:nvPr>
            <p:extLst>
              <p:ext uri="{D42A27DB-BD31-4B8C-83A1-F6EECF244321}">
                <p14:modId xmlns:p14="http://schemas.microsoft.com/office/powerpoint/2010/main" val="218221165"/>
              </p:ext>
            </p:extLst>
          </p:nvPr>
        </p:nvGraphicFramePr>
        <p:xfrm>
          <a:off x="76662" y="146130"/>
          <a:ext cx="5961148" cy="5022482"/>
        </p:xfrm>
        <a:graphic>
          <a:graphicData uri="http://schemas.openxmlformats.org/drawingml/2006/table">
            <a:tbl>
              <a:tblPr firstRow="1" bandRow="1">
                <a:tableStyleId>{5C22544A-7EE6-4342-B048-85BDC9FD1C3A}</a:tableStyleId>
              </a:tblPr>
              <a:tblGrid>
                <a:gridCol w="2007336">
                  <a:extLst>
                    <a:ext uri="{9D8B030D-6E8A-4147-A177-3AD203B41FA5}">
                      <a16:colId xmlns:a16="http://schemas.microsoft.com/office/drawing/2014/main" val="20000"/>
                    </a:ext>
                  </a:extLst>
                </a:gridCol>
                <a:gridCol w="3953812">
                  <a:extLst>
                    <a:ext uri="{9D8B030D-6E8A-4147-A177-3AD203B41FA5}">
                      <a16:colId xmlns:a16="http://schemas.microsoft.com/office/drawing/2014/main" val="20001"/>
                    </a:ext>
                  </a:extLst>
                </a:gridCol>
              </a:tblGrid>
              <a:tr h="111147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dirty="0">
                          <a:solidFill>
                            <a:sysClr val="windowText" lastClr="000000"/>
                          </a:solidFill>
                          <a:latin typeface="Meiryo UI" panose="020B0604030504040204" pitchFamily="50" charset="-128"/>
                          <a:ea typeface="Meiryo UI" panose="020B0604030504040204" pitchFamily="50" charset="-128"/>
                        </a:rPr>
                        <a:t>７学びを言葉にする問いかけ</a:t>
                      </a:r>
                      <a:endParaRPr kumimoji="1" lang="en-US" altLang="ja-JP" sz="2800" b="1"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自立した学び手になるために、自らの学びを自覚化することが必要です。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dirty="0"/>
                    </a:p>
                  </a:txBody>
                  <a:tcPr/>
                </a:tc>
                <a:extLst>
                  <a:ext uri="{0D108BD9-81ED-4DB2-BD59-A6C34878D82A}">
                    <a16:rowId xmlns:a16="http://schemas.microsoft.com/office/drawing/2014/main" val="10000"/>
                  </a:ext>
                </a:extLst>
              </a:tr>
              <a:tr h="630452">
                <a:tc rowSpan="2">
                  <a:txBody>
                    <a:bodyPr/>
                    <a:lstStyle/>
                    <a:p>
                      <a:r>
                        <a:rPr kumimoji="1" lang="ja-JP" altLang="en-US" sz="1800" dirty="0">
                          <a:latin typeface="Meiryo UI" panose="020B0604030504040204" pitchFamily="50" charset="-128"/>
                          <a:ea typeface="Meiryo UI" panose="020B0604030504040204" pitchFamily="50" charset="-128"/>
                        </a:rPr>
                        <a:t>子どもが「選ぶ」問いかけ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この計算で特に頭を使ったところはどこ？</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68047">
                <a:tc vMerge="1">
                  <a:txBody>
                    <a:bodyPr/>
                    <a:lstStyle/>
                    <a:p>
                      <a:endParaRPr kumimoji="1" lang="ja-JP" altLang="en-US"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この作文でうまく書けたところは？</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69746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自分の学びを言葉にする問いかけ</a:t>
                      </a:r>
                    </a:p>
                    <a:p>
                      <a:endParaRPr kumimoji="1" lang="ja-JP" altLang="en-US"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この問題を解くときに、一番気をつけたことは何？</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62869">
                <a:tc vMerge="1">
                  <a:txBody>
                    <a:bodyPr/>
                    <a:lstStyle/>
                    <a:p>
                      <a:endParaRPr kumimoji="1" lang="ja-JP" altLang="en-US"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この作文は、どのようなことを意識したらうまく書けた？</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dirty="0">
                        <a:solidFill>
                          <a:sysClr val="windowText" lastClr="00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00646">
                <a:tc vMerge="1">
                  <a:txBody>
                    <a:bodyPr/>
                    <a:lstStyle/>
                    <a:p>
                      <a:endParaRPr kumimoji="1" lang="ja-JP" altLang="en-US"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この意見文の具体例がよく書けているね。ここで特に考えたことはある？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aphicFrame>
        <p:nvGraphicFramePr>
          <p:cNvPr id="1158" name="表 2"/>
          <p:cNvGraphicFramePr>
            <a:graphicFrameLocks noGrp="1"/>
          </p:cNvGraphicFramePr>
          <p:nvPr>
            <p:extLst>
              <p:ext uri="{D42A27DB-BD31-4B8C-83A1-F6EECF244321}">
                <p14:modId xmlns:p14="http://schemas.microsoft.com/office/powerpoint/2010/main" val="2484590830"/>
              </p:ext>
            </p:extLst>
          </p:nvPr>
        </p:nvGraphicFramePr>
        <p:xfrm>
          <a:off x="6154192" y="146131"/>
          <a:ext cx="5961148" cy="5830392"/>
        </p:xfrm>
        <a:graphic>
          <a:graphicData uri="http://schemas.openxmlformats.org/drawingml/2006/table">
            <a:tbl>
              <a:tblPr firstRow="1" bandRow="1">
                <a:tableStyleId>{5C22544A-7EE6-4342-B048-85BDC9FD1C3A}</a:tableStyleId>
              </a:tblPr>
              <a:tblGrid>
                <a:gridCol w="2007336">
                  <a:extLst>
                    <a:ext uri="{9D8B030D-6E8A-4147-A177-3AD203B41FA5}">
                      <a16:colId xmlns:a16="http://schemas.microsoft.com/office/drawing/2014/main" val="20000"/>
                    </a:ext>
                  </a:extLst>
                </a:gridCol>
                <a:gridCol w="3953812">
                  <a:extLst>
                    <a:ext uri="{9D8B030D-6E8A-4147-A177-3AD203B41FA5}">
                      <a16:colId xmlns:a16="http://schemas.microsoft.com/office/drawing/2014/main" val="20001"/>
                    </a:ext>
                  </a:extLst>
                </a:gridCol>
              </a:tblGrid>
              <a:tr h="99321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dirty="0">
                          <a:solidFill>
                            <a:sysClr val="windowText" lastClr="000000"/>
                          </a:solidFill>
                          <a:latin typeface="Meiryo UI" panose="020B0604030504040204" pitchFamily="50" charset="-128"/>
                          <a:ea typeface="Meiryo UI" panose="020B0604030504040204" pitchFamily="50" charset="-128"/>
                        </a:rPr>
                        <a:t>８問い続ける子どもを育てる問いかけ</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子ども自身の「問う習慣」を育て、自ら学びを発展させていけるようにしていくことが大切です。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dirty="0"/>
                    </a:p>
                  </a:txBody>
                  <a:tcPr/>
                </a:tc>
                <a:extLst>
                  <a:ext uri="{0D108BD9-81ED-4DB2-BD59-A6C34878D82A}">
                    <a16:rowId xmlns:a16="http://schemas.microsoft.com/office/drawing/2014/main" val="10000"/>
                  </a:ext>
                </a:extLst>
              </a:tr>
              <a:tr h="595929">
                <a:tc rowSpan="3">
                  <a:txBody>
                    <a:bodyPr/>
                    <a:lstStyle/>
                    <a:p>
                      <a:r>
                        <a:rPr kumimoji="1" lang="ja-JP" altLang="en-US" sz="1800" dirty="0">
                          <a:latin typeface="Meiryo UI" panose="020B0604030504040204" pitchFamily="50" charset="-128"/>
                          <a:ea typeface="Meiryo UI" panose="020B0604030504040204" pitchFamily="50" charset="-128"/>
                        </a:rPr>
                        <a:t>学びを支える問いかけ</a:t>
                      </a:r>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そうか。思っていた通りになったんだね。</a:t>
                      </a:r>
                      <a:endParaRPr kumimoji="1" lang="en-US" altLang="ja-JP" sz="1800" b="0"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（発言を受け止める）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95929">
                <a:tc vMerge="1">
                  <a:txBody>
                    <a:bodyPr/>
                    <a:lstStyle/>
                    <a:p>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おもしろいね。それで？</a:t>
                      </a:r>
                      <a:br>
                        <a:rPr kumimoji="1" lang="en-US" altLang="ja-JP" sz="1800" b="0" dirty="0">
                          <a:solidFill>
                            <a:sysClr val="windowText" lastClr="000000"/>
                          </a:solidFill>
                          <a:latin typeface="Meiryo UI" panose="020B0604030504040204" pitchFamily="50" charset="-128"/>
                          <a:ea typeface="Meiryo UI" panose="020B0604030504040204" pitchFamily="50" charset="-128"/>
                        </a:rPr>
                      </a:br>
                      <a:r>
                        <a:rPr kumimoji="1" lang="ja-JP" altLang="en-US" sz="1800" b="0" dirty="0">
                          <a:solidFill>
                            <a:sysClr val="windowText" lastClr="000000"/>
                          </a:solidFill>
                          <a:latin typeface="Meiryo UI" panose="020B0604030504040204" pitchFamily="50" charset="-128"/>
                          <a:ea typeface="Meiryo UI" panose="020B0604030504040204" pitchFamily="50" charset="-128"/>
                        </a:rPr>
                        <a:t>（続きを促す）</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95929">
                <a:tc vMerge="1">
                  <a:txBody>
                    <a:bodyPr/>
                    <a:lstStyle/>
                    <a:p>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よく気付いたね。ここの部分はどうだったの？（別の視点を引き出す）</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50147">
                <a:tc rowSpan="2">
                  <a:txBody>
                    <a:bodyPr/>
                    <a:lstStyle/>
                    <a:p>
                      <a:r>
                        <a:rPr kumimoji="1" lang="ja-JP" altLang="en-US" sz="1800" dirty="0">
                          <a:latin typeface="Meiryo UI" panose="020B0604030504040204" pitchFamily="50" charset="-128"/>
                          <a:ea typeface="Meiryo UI" panose="020B0604030504040204" pitchFamily="50" charset="-128"/>
                        </a:rPr>
                        <a:t>これまでとこれからの学習とのつながりを自覚化させる問いかけ</a:t>
                      </a:r>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今まで考えてきたこととつながりそう？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56579">
                <a:tc vMerge="1">
                  <a:txBody>
                    <a:bodyPr/>
                    <a:lstStyle/>
                    <a:p>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次はどうしたい？</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595929">
                <a:tc rowSpan="2">
                  <a:txBody>
                    <a:bodyPr/>
                    <a:lstStyle/>
                    <a:p>
                      <a:r>
                        <a:rPr kumimoji="1" lang="ja-JP" altLang="en-US" sz="1800" dirty="0">
                          <a:latin typeface="Meiryo UI" panose="020B0604030504040204" pitchFamily="50" charset="-128"/>
                          <a:ea typeface="Meiryo UI" panose="020B0604030504040204" pitchFamily="50" charset="-128"/>
                        </a:rPr>
                        <a:t>学びを発展させる問いかけ</a:t>
                      </a:r>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dirty="0">
                          <a:latin typeface="Meiryo UI" panose="020B0604030504040204" pitchFamily="50" charset="-128"/>
                          <a:ea typeface="Meiryo UI" panose="020B0604030504040204" pitchFamily="50" charset="-128"/>
                        </a:rPr>
                        <a:t>○○さんも同じようなことを考えていたよ。○○さんとつながりそうだね。</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014552">
                <a:tc vMerge="1">
                  <a:txBody>
                    <a:bodyPr/>
                    <a:lstStyle/>
                    <a:p>
                      <a:endParaRPr kumimoji="1" lang="ja-JP" altLang="en-US"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800" dirty="0">
                          <a:latin typeface="Meiryo UI" panose="020B0604030504040204" pitchFamily="50" charset="-128"/>
                          <a:ea typeface="Meiryo UI" panose="020B0604030504040204" pitchFamily="50" charset="-128"/>
                        </a:rPr>
                        <a:t>どうして○○だと言えるの？もう少し詳しく教えて。</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159" name="テキスト ボックス 3"/>
          <p:cNvSpPr txBox="1"/>
          <p:nvPr/>
        </p:nvSpPr>
        <p:spPr>
          <a:xfrm>
            <a:off x="6096000" y="6434871"/>
            <a:ext cx="606448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参照：「ファシリテートのうまい先生が実は必ずやっている「問いかけ」の習慣」片山紀子　明治図書</a:t>
            </a:r>
          </a:p>
        </p:txBody>
      </p:sp>
    </p:spTree>
    <p:extLst>
      <p:ext uri="{BB962C8B-B14F-4D97-AF65-F5344CB8AC3E}">
        <p14:creationId xmlns:p14="http://schemas.microsoft.com/office/powerpoint/2010/main" val="3967686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5" name="正方形/長方形 1"/>
          <p:cNvSpPr/>
          <p:nvPr/>
        </p:nvSpPr>
        <p:spPr>
          <a:xfrm>
            <a:off x="-2" y="6491777"/>
            <a:ext cx="12192000" cy="381811"/>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dirty="0">
                <a:solidFill>
                  <a:schemeClr val="tx1"/>
                </a:solidFill>
                <a:latin typeface="Meiryo UI" panose="020B0604030504040204" pitchFamily="50" charset="-128"/>
                <a:ea typeface="Meiryo UI" panose="020B0604030504040204" pitchFamily="50" charset="-128"/>
              </a:rPr>
              <a:t>本日の振り返り</a:t>
            </a:r>
          </a:p>
        </p:txBody>
      </p:sp>
      <p:sp>
        <p:nvSpPr>
          <p:cNvPr id="1166" name="テキスト ボックス 3"/>
          <p:cNvSpPr txBox="1"/>
          <p:nvPr/>
        </p:nvSpPr>
        <p:spPr>
          <a:xfrm>
            <a:off x="234462" y="485727"/>
            <a:ext cx="11957538" cy="1384995"/>
          </a:xfrm>
          <a:prstGeom prst="rect">
            <a:avLst/>
          </a:prstGeom>
          <a:noFill/>
        </p:spPr>
        <p:txBody>
          <a:bodyPr wrap="square">
            <a:spAutoFit/>
          </a:bodyPr>
          <a:lstStyle/>
          <a:p>
            <a:r>
              <a:rPr lang="en-US" altLang="ja-JP" sz="2800" b="0" i="0" dirty="0">
                <a:solidFill>
                  <a:srgbClr val="080A0C"/>
                </a:solidFill>
                <a:effectLst/>
                <a:latin typeface="Meiryo UI" panose="020B0604030504040204" pitchFamily="50" charset="-128"/>
                <a:ea typeface="Meiryo UI" panose="020B0604030504040204" pitchFamily="50" charset="-128"/>
              </a:rPr>
              <a:t>Q3</a:t>
            </a:r>
            <a:r>
              <a:rPr lang="ja-JP" altLang="en-US" sz="2800" b="0" i="0" dirty="0">
                <a:solidFill>
                  <a:srgbClr val="080A0C"/>
                </a:solidFill>
                <a:effectLst/>
                <a:latin typeface="Meiryo UI" panose="020B0604030504040204" pitchFamily="50" charset="-128"/>
                <a:ea typeface="Meiryo UI" panose="020B0604030504040204" pitchFamily="50" charset="-128"/>
              </a:rPr>
              <a:t>　</a:t>
            </a:r>
            <a:r>
              <a:rPr lang="ja-JP" altLang="en-US" sz="2800" b="0" i="0" spc="-150" dirty="0">
                <a:solidFill>
                  <a:srgbClr val="080A0C"/>
                </a:solidFill>
                <a:effectLst/>
                <a:latin typeface="Meiryo UI" panose="020B0604030504040204" pitchFamily="50" charset="-128"/>
                <a:ea typeface="Meiryo UI" panose="020B0604030504040204" pitchFamily="50" charset="-128"/>
              </a:rPr>
              <a:t>また、今日の学びを、自身の担当教科やクラスの授業にどのように取り入れますか？</a:t>
            </a:r>
            <a:endParaRPr lang="en-US" altLang="ja-JP" sz="2800" b="0" i="0" spc="-150" dirty="0">
              <a:solidFill>
                <a:srgbClr val="080A0C"/>
              </a:solidFill>
              <a:effectLst/>
              <a:latin typeface="Meiryo UI" panose="020B0604030504040204" pitchFamily="50" charset="-128"/>
              <a:ea typeface="Meiryo UI" panose="020B0604030504040204" pitchFamily="50" charset="-128"/>
            </a:endParaRPr>
          </a:p>
          <a:p>
            <a:r>
              <a:rPr lang="ja-JP" altLang="en-US" sz="2800" b="0" i="0" dirty="0">
                <a:solidFill>
                  <a:srgbClr val="080A0C"/>
                </a:solidFill>
                <a:effectLst/>
                <a:latin typeface="Meiryo UI" panose="020B0604030504040204" pitchFamily="50" charset="-128"/>
                <a:ea typeface="Meiryo UI" panose="020B0604030504040204" pitchFamily="50" charset="-128"/>
              </a:rPr>
              <a:t>　　　具体的に書いてみましょう。</a:t>
            </a:r>
            <a:endParaRPr lang="en-US" altLang="ja-JP" sz="2800" b="0" i="0" dirty="0">
              <a:solidFill>
                <a:srgbClr val="080A0C"/>
              </a:solidFill>
              <a:effectLst/>
              <a:latin typeface="Meiryo UI" panose="020B0604030504040204" pitchFamily="50" charset="-128"/>
              <a:ea typeface="Meiryo UI" panose="020B0604030504040204" pitchFamily="50" charset="-128"/>
            </a:endParaRPr>
          </a:p>
          <a:p>
            <a:r>
              <a:rPr lang="ja-JP" altLang="en-US" sz="2800" dirty="0">
                <a:solidFill>
                  <a:srgbClr val="080A0C"/>
                </a:solidFill>
                <a:latin typeface="Meiryo UI" panose="020B0604030504040204" pitchFamily="50" charset="-128"/>
                <a:ea typeface="Meiryo UI" panose="020B0604030504040204" pitchFamily="50" charset="-128"/>
              </a:rPr>
              <a:t>　　　今日の研修で重要だと思われることは何ですか？</a:t>
            </a:r>
          </a:p>
        </p:txBody>
      </p:sp>
      <p:sp>
        <p:nvSpPr>
          <p:cNvPr id="1167" name="テキスト ボックス 5"/>
          <p:cNvSpPr txBox="1"/>
          <p:nvPr/>
        </p:nvSpPr>
        <p:spPr>
          <a:xfrm>
            <a:off x="668215" y="2526323"/>
            <a:ext cx="11090648" cy="3539430"/>
          </a:xfrm>
          <a:prstGeom prst="rect">
            <a:avLst/>
          </a:prstGeom>
          <a:noFill/>
        </p:spPr>
        <p:txBody>
          <a:bodyPr wrap="square">
            <a:spAutoFit/>
          </a:bodyPr>
          <a:lstStyle/>
          <a:p>
            <a:r>
              <a:rPr lang="ja-JP" altLang="en-US" sz="3200" dirty="0">
                <a:solidFill>
                  <a:srgbClr val="080A0C"/>
                </a:solidFill>
                <a:latin typeface="Meiryo UI" panose="020B0604030504040204" pitchFamily="50" charset="-128"/>
                <a:ea typeface="Meiryo UI" panose="020B0604030504040204" pitchFamily="50" charset="-128"/>
              </a:rPr>
              <a:t>■</a:t>
            </a:r>
            <a:r>
              <a:rPr lang="ja-JP" altLang="en-US" sz="3200" b="0" i="0" dirty="0">
                <a:solidFill>
                  <a:srgbClr val="080A0C"/>
                </a:solidFill>
                <a:effectLst/>
                <a:latin typeface="Meiryo UI" panose="020B0604030504040204" pitchFamily="50" charset="-128"/>
                <a:ea typeface="Meiryo UI" panose="020B0604030504040204" pitchFamily="50" charset="-128"/>
              </a:rPr>
              <a:t> どのような場面で？（導入、展開、まとめ、グループワークなど）</a:t>
            </a:r>
            <a:endParaRPr lang="en-US" altLang="ja-JP" sz="3200" b="0" i="0" dirty="0">
              <a:solidFill>
                <a:srgbClr val="080A0C"/>
              </a:solidFill>
              <a:effectLst/>
              <a:latin typeface="Meiryo UI" panose="020B0604030504040204" pitchFamily="50" charset="-128"/>
              <a:ea typeface="Meiryo UI" panose="020B0604030504040204" pitchFamily="50" charset="-128"/>
            </a:endParaRPr>
          </a:p>
          <a:p>
            <a:endParaRPr lang="en-US" altLang="ja-JP" sz="3200" b="0" i="0" dirty="0">
              <a:solidFill>
                <a:srgbClr val="080A0C"/>
              </a:solidFill>
              <a:effectLst/>
              <a:latin typeface="Meiryo UI" panose="020B0604030504040204" pitchFamily="50" charset="-128"/>
              <a:ea typeface="Meiryo UI" panose="020B0604030504040204" pitchFamily="50" charset="-128"/>
            </a:endParaRPr>
          </a:p>
          <a:p>
            <a:r>
              <a:rPr lang="ja-JP" altLang="en-US" sz="3200" dirty="0">
                <a:solidFill>
                  <a:srgbClr val="080A0C"/>
                </a:solidFill>
                <a:latin typeface="Meiryo UI" panose="020B0604030504040204" pitchFamily="50" charset="-128"/>
                <a:ea typeface="Meiryo UI" panose="020B0604030504040204" pitchFamily="50" charset="-128"/>
              </a:rPr>
              <a:t>■</a:t>
            </a:r>
            <a:r>
              <a:rPr lang="ja-JP" altLang="en-US" sz="3200" b="0" i="0" dirty="0">
                <a:solidFill>
                  <a:srgbClr val="080A0C"/>
                </a:solidFill>
                <a:effectLst/>
                <a:latin typeface="Meiryo UI" panose="020B0604030504040204" pitchFamily="50" charset="-128"/>
                <a:ea typeface="Meiryo UI" panose="020B0604030504040204" pitchFamily="50" charset="-128"/>
              </a:rPr>
              <a:t> どのような「問いかけ」に挑戦してみますか？ </a:t>
            </a:r>
            <a:endParaRPr lang="en-US" altLang="ja-JP" sz="3200" b="0" i="0" dirty="0">
              <a:solidFill>
                <a:srgbClr val="080A0C"/>
              </a:solidFill>
              <a:effectLst/>
              <a:latin typeface="Meiryo UI" panose="020B0604030504040204" pitchFamily="50" charset="-128"/>
              <a:ea typeface="Meiryo UI" panose="020B0604030504040204" pitchFamily="50" charset="-128"/>
            </a:endParaRPr>
          </a:p>
          <a:p>
            <a:endParaRPr lang="en-US" altLang="ja-JP" sz="3200" dirty="0">
              <a:solidFill>
                <a:srgbClr val="080A0C"/>
              </a:solidFill>
              <a:latin typeface="Meiryo UI" panose="020B0604030504040204" pitchFamily="50" charset="-128"/>
              <a:ea typeface="Meiryo UI" panose="020B0604030504040204" pitchFamily="50" charset="-128"/>
            </a:endParaRPr>
          </a:p>
          <a:p>
            <a:r>
              <a:rPr lang="ja-JP" altLang="en-US" sz="3200" dirty="0">
                <a:solidFill>
                  <a:srgbClr val="080A0C"/>
                </a:solidFill>
                <a:latin typeface="Meiryo UI" panose="020B0604030504040204" pitchFamily="50" charset="-128"/>
                <a:ea typeface="Meiryo UI" panose="020B0604030504040204" pitchFamily="50" charset="-128"/>
              </a:rPr>
              <a:t>■</a:t>
            </a:r>
            <a:r>
              <a:rPr lang="ja-JP" altLang="en-US" sz="3200" b="0" i="0" dirty="0">
                <a:solidFill>
                  <a:srgbClr val="080A0C"/>
                </a:solidFill>
                <a:effectLst/>
                <a:latin typeface="Meiryo UI" panose="020B0604030504040204" pitchFamily="50" charset="-128"/>
                <a:ea typeface="Meiryo UI" panose="020B0604030504040204" pitchFamily="50" charset="-128"/>
              </a:rPr>
              <a:t> それによって、自分の生徒に「どのような姿」になってほしいですか？</a:t>
            </a:r>
            <a:endParaRPr lang="en-US" altLang="ja-JP" sz="3200" b="0" i="0" dirty="0">
              <a:solidFill>
                <a:srgbClr val="080A0C"/>
              </a:solidFill>
              <a:effectLst/>
              <a:latin typeface="Meiryo UI" panose="020B0604030504040204" pitchFamily="50" charset="-128"/>
              <a:ea typeface="Meiryo UI" panose="020B0604030504040204" pitchFamily="50" charset="-128"/>
            </a:endParaRPr>
          </a:p>
          <a:p>
            <a:endParaRPr lang="en-US" altLang="ja-JP" sz="3200" dirty="0">
              <a:solidFill>
                <a:srgbClr val="080A0C"/>
              </a:solidFill>
              <a:latin typeface="Meiryo UI" panose="020B0604030504040204" pitchFamily="50" charset="-128"/>
              <a:ea typeface="Meiryo UI" panose="020B0604030504040204" pitchFamily="50" charset="-128"/>
            </a:endParaRPr>
          </a:p>
          <a:p>
            <a:r>
              <a:rPr lang="ja-JP" altLang="en-US" sz="3200" b="0" i="0" dirty="0">
                <a:solidFill>
                  <a:srgbClr val="080A0C"/>
                </a:solidFill>
                <a:effectLst/>
                <a:latin typeface="Meiryo UI" panose="020B0604030504040204" pitchFamily="50" charset="-128"/>
                <a:ea typeface="Meiryo UI" panose="020B0604030504040204" pitchFamily="50" charset="-128"/>
              </a:rPr>
              <a:t>■ </a:t>
            </a:r>
            <a:r>
              <a:rPr lang="ja-JP" altLang="en-US" sz="3200" dirty="0">
                <a:solidFill>
                  <a:srgbClr val="080A0C"/>
                </a:solidFill>
                <a:latin typeface="Meiryo UI" panose="020B0604030504040204" pitchFamily="50" charset="-128"/>
                <a:ea typeface="Meiryo UI" panose="020B0604030504040204" pitchFamily="50" charset="-128"/>
              </a:rPr>
              <a:t>今日の研修で重要だと思われることは何ですか？</a:t>
            </a:r>
            <a:r>
              <a:rPr lang="ja-JP" altLang="en-US" sz="3200" b="0" i="0" dirty="0">
                <a:solidFill>
                  <a:srgbClr val="080A0C"/>
                </a:solidFill>
                <a:effectLst/>
                <a:latin typeface="Meiryo UI" panose="020B0604030504040204" pitchFamily="50" charset="-128"/>
                <a:ea typeface="Meiryo UI" panose="020B0604030504040204" pitchFamily="50" charset="-128"/>
              </a:rPr>
              <a:t> </a:t>
            </a:r>
            <a:endParaRPr lang="ja-JP" altLang="en-US" sz="3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33557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8" name="タイトル 1"/>
          <p:cNvSpPr>
            <a:spLocks noGrp="1"/>
          </p:cNvSpPr>
          <p:nvPr>
            <p:ph type="title"/>
          </p:nvPr>
        </p:nvSpPr>
        <p:spPr>
          <a:xfrm>
            <a:off x="450085" y="429520"/>
            <a:ext cx="5782425" cy="1038672"/>
          </a:xfrm>
          <a:solidFill>
            <a:schemeClr val="accent3">
              <a:lumMod val="20000"/>
              <a:lumOff val="80000"/>
            </a:schemeClr>
          </a:solidFill>
        </p:spPr>
        <p:txBody>
          <a:bodyPr>
            <a:normAutofit/>
          </a:bodyPr>
          <a:lstStyle/>
          <a:p>
            <a:r>
              <a:rPr kumimoji="1" lang="ja-JP" altLang="en-US" dirty="0"/>
              <a:t>今回の校内研修の目的</a:t>
            </a:r>
          </a:p>
        </p:txBody>
      </p:sp>
      <p:sp>
        <p:nvSpPr>
          <p:cNvPr id="1099" name="テキスト ボックス 3"/>
          <p:cNvSpPr txBox="1"/>
          <p:nvPr/>
        </p:nvSpPr>
        <p:spPr>
          <a:xfrm>
            <a:off x="896939" y="2419870"/>
            <a:ext cx="10398121" cy="2307431"/>
          </a:xfrm>
          <a:prstGeom prst="rect">
            <a:avLst/>
          </a:prstGeom>
          <a:noFill/>
        </p:spPr>
        <p:txBody>
          <a:bodyPr wrap="square">
            <a:spAutoFit/>
          </a:bodyPr>
          <a:lstStyle/>
          <a:p>
            <a:r>
              <a:rPr lang="en-US" altLang="ja-JP" sz="3600" dirty="0">
                <a:latin typeface="Meiryo UI" panose="020B0604030504040204" pitchFamily="50" charset="-128"/>
                <a:ea typeface="Meiryo UI" panose="020B0604030504040204" pitchFamily="50" charset="-128"/>
              </a:rPr>
              <a:t>A</a:t>
            </a:r>
            <a:r>
              <a:rPr lang="ja-JP" altLang="en-US" sz="3600" dirty="0">
                <a:latin typeface="Meiryo UI" panose="020B0604030504040204" pitchFamily="50" charset="-128"/>
                <a:ea typeface="Meiryo UI" panose="020B0604030504040204" pitchFamily="50" charset="-128"/>
              </a:rPr>
              <a:t>教諭の研究授業の振り返りをとおして、教師の「問いかけ」と、それに対する生徒の「姿・変容」の関わりを検証し、より良いファシリテーションについて考え、自身の明日からの授業改善につなげる。</a:t>
            </a:r>
          </a:p>
        </p:txBody>
      </p:sp>
    </p:spTree>
    <p:extLst>
      <p:ext uri="{BB962C8B-B14F-4D97-AF65-F5344CB8AC3E}">
        <p14:creationId xmlns:p14="http://schemas.microsoft.com/office/powerpoint/2010/main" val="2266185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 name="タイトル 1"/>
          <p:cNvSpPr>
            <a:spLocks noGrp="1"/>
          </p:cNvSpPr>
          <p:nvPr>
            <p:ph type="title"/>
          </p:nvPr>
        </p:nvSpPr>
        <p:spPr>
          <a:xfrm>
            <a:off x="838199" y="287851"/>
            <a:ext cx="8177463" cy="909883"/>
          </a:xfrm>
          <a:solidFill>
            <a:schemeClr val="accent6">
              <a:lumMod val="20000"/>
              <a:lumOff val="80000"/>
            </a:schemeClr>
          </a:solidFill>
        </p:spPr>
        <p:txBody>
          <a:bodyPr>
            <a:normAutofit fontScale="90000"/>
          </a:bodyPr>
          <a:lstStyle/>
          <a:p>
            <a:r>
              <a:rPr kumimoji="1" lang="ja-JP" altLang="en-US" dirty="0"/>
              <a:t>教員等資質向上指標（教諭・講師）</a:t>
            </a:r>
          </a:p>
        </p:txBody>
      </p:sp>
      <p:graphicFrame>
        <p:nvGraphicFramePr>
          <p:cNvPr id="1106" name="表 2"/>
          <p:cNvGraphicFramePr>
            <a:graphicFrameLocks noGrp="1"/>
          </p:cNvGraphicFramePr>
          <p:nvPr>
            <p:extLst>
              <p:ext uri="{D42A27DB-BD31-4B8C-83A1-F6EECF244321}">
                <p14:modId xmlns:p14="http://schemas.microsoft.com/office/powerpoint/2010/main" val="4023337786"/>
              </p:ext>
            </p:extLst>
          </p:nvPr>
        </p:nvGraphicFramePr>
        <p:xfrm>
          <a:off x="348342" y="1632733"/>
          <a:ext cx="11495316" cy="4503193"/>
        </p:xfrm>
        <a:graphic>
          <a:graphicData uri="http://schemas.openxmlformats.org/drawingml/2006/table">
            <a:tbl>
              <a:tblPr firstRow="1" bandRow="1">
                <a:tableStyleId>{5C22544A-7EE6-4342-B048-85BDC9FD1C3A}</a:tableStyleId>
              </a:tblPr>
              <a:tblGrid>
                <a:gridCol w="773735">
                  <a:extLst>
                    <a:ext uri="{9D8B030D-6E8A-4147-A177-3AD203B41FA5}">
                      <a16:colId xmlns:a16="http://schemas.microsoft.com/office/drawing/2014/main" val="20000"/>
                    </a:ext>
                  </a:extLst>
                </a:gridCol>
                <a:gridCol w="692686">
                  <a:extLst>
                    <a:ext uri="{9D8B030D-6E8A-4147-A177-3AD203B41FA5}">
                      <a16:colId xmlns:a16="http://schemas.microsoft.com/office/drawing/2014/main" val="20001"/>
                    </a:ext>
                  </a:extLst>
                </a:gridCol>
                <a:gridCol w="3342965">
                  <a:extLst>
                    <a:ext uri="{9D8B030D-6E8A-4147-A177-3AD203B41FA5}">
                      <a16:colId xmlns:a16="http://schemas.microsoft.com/office/drawing/2014/main" val="20002"/>
                    </a:ext>
                  </a:extLst>
                </a:gridCol>
                <a:gridCol w="3342965">
                  <a:extLst>
                    <a:ext uri="{9D8B030D-6E8A-4147-A177-3AD203B41FA5}">
                      <a16:colId xmlns:a16="http://schemas.microsoft.com/office/drawing/2014/main" val="20003"/>
                    </a:ext>
                  </a:extLst>
                </a:gridCol>
                <a:gridCol w="3342965">
                  <a:extLst>
                    <a:ext uri="{9D8B030D-6E8A-4147-A177-3AD203B41FA5}">
                      <a16:colId xmlns:a16="http://schemas.microsoft.com/office/drawing/2014/main" val="20004"/>
                    </a:ext>
                  </a:extLst>
                </a:gridCol>
              </a:tblGrid>
              <a:tr h="601505">
                <a:tc gridSpan="2">
                  <a:txBody>
                    <a:bodyPr/>
                    <a:lstStyle/>
                    <a:p>
                      <a:pPr algn="ctr">
                        <a:lnSpc>
                          <a:spcPts val="3360"/>
                        </a:lnSpc>
                      </a:pPr>
                      <a:r>
                        <a:rPr kumimoji="1" lang="ja-JP" altLang="en-US" sz="2800" dirty="0">
                          <a:solidFill>
                            <a:sysClr val="windowText" lastClr="000000"/>
                          </a:solidFill>
                          <a:latin typeface="Meiryo UI" panose="020B0604030504040204" pitchFamily="50" charset="-128"/>
                          <a:ea typeface="Meiryo UI" panose="020B0604030504040204" pitchFamily="50" charset="-128"/>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2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ts val="3360"/>
                        </a:lnSpc>
                        <a:buNone/>
                      </a:pPr>
                      <a:r>
                        <a:rPr lang="ja-JP" sz="2800" kern="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rPr>
                        <a:t>採用期</a:t>
                      </a:r>
                      <a:endParaRPr lang="ja-JP" sz="2800" kern="10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3360"/>
                        </a:lnSpc>
                        <a:buNone/>
                      </a:pPr>
                      <a:r>
                        <a:rPr lang="ja-JP" sz="2800" kern="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rPr>
                        <a:t>充実期</a:t>
                      </a:r>
                      <a:endParaRPr lang="ja-JP" sz="2800" kern="10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3360"/>
                        </a:lnSpc>
                        <a:buNone/>
                      </a:pPr>
                      <a:r>
                        <a:rPr lang="ja-JP" sz="2800" kern="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rPr>
                        <a:t>発展期</a:t>
                      </a:r>
                      <a:endParaRPr lang="ja-JP" sz="2800" kern="100" dirty="0">
                        <a:solidFill>
                          <a:sysClr val="windowText" lastClr="00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1143124">
                <a:tc rowSpan="3">
                  <a:txBody>
                    <a:bodyPr/>
                    <a:lstStyle/>
                    <a:p>
                      <a:pPr algn="ctr"/>
                      <a:r>
                        <a:rPr kumimoji="1" lang="ja-JP" altLang="en-US" sz="2400" dirty="0">
                          <a:latin typeface="Meiryo UI" panose="020B0604030504040204" pitchFamily="50" charset="-128"/>
                          <a:ea typeface="Meiryo UI" panose="020B0604030504040204" pitchFamily="50" charset="-128"/>
                        </a:rPr>
                        <a:t>学習指導</a:t>
                      </a: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2400" dirty="0">
                          <a:latin typeface="Meiryo UI" panose="020B0604030504040204" pitchFamily="50" charset="-128"/>
                          <a:ea typeface="Meiryo UI" panose="020B0604030504040204" pitchFamily="50" charset="-128"/>
                        </a:rPr>
                        <a:t>指導</a:t>
                      </a: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2000" b="1" dirty="0">
                          <a:solidFill>
                            <a:srgbClr val="C00000"/>
                          </a:solidFill>
                          <a:latin typeface="Meiryo UI" panose="020B0604030504040204" pitchFamily="50" charset="-128"/>
                          <a:ea typeface="Meiryo UI" panose="020B0604030504040204" pitchFamily="50" charset="-128"/>
                        </a:rPr>
                        <a:t>・「主体的な学び」を意識した授業を展開することができる。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2000" b="1" dirty="0">
                          <a:solidFill>
                            <a:srgbClr val="C00000"/>
                          </a:solidFill>
                          <a:latin typeface="Meiryo UI" panose="020B0604030504040204" pitchFamily="50" charset="-128"/>
                          <a:ea typeface="Meiryo UI" panose="020B0604030504040204" pitchFamily="50" charset="-128"/>
                        </a:rPr>
                        <a:t>・実態に応じてファシリテートする等、「主体的な学び」の授業を展開することができる。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r>
                        <a:rPr kumimoji="1" lang="ja-JP" altLang="en-US" sz="2000" dirty="0">
                          <a:latin typeface="Meiryo UI" panose="020B0604030504040204" pitchFamily="50" charset="-128"/>
                          <a:ea typeface="Meiryo UI" panose="020B0604030504040204" pitchFamily="50" charset="-128"/>
                        </a:rPr>
                        <a:t>・「主体的な学び」の充実に向けて、授業力向上につながる授業公開を積極的に行うことができる。</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・授業力向上に向け、授業観察を積極的に行い、デジタル学習基盤等を利活用しながらより良い指導方法を助言できる</a:t>
                      </a:r>
                      <a:r>
                        <a:rPr kumimoji="1" lang="en-US" altLang="ja-JP" sz="2000" dirty="0">
                          <a:latin typeface="Meiryo UI" panose="020B0604030504040204" pitchFamily="50" charset="-128"/>
                          <a:ea typeface="Meiryo UI" panose="020B0604030504040204" pitchFamily="50" charset="-128"/>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143124">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2000" b="1" dirty="0">
                          <a:solidFill>
                            <a:srgbClr val="C00000"/>
                          </a:solidFill>
                          <a:latin typeface="Meiryo UI" panose="020B0604030504040204" pitchFamily="50" charset="-128"/>
                          <a:ea typeface="Meiryo UI" panose="020B0604030504040204" pitchFamily="50" charset="-128"/>
                        </a:rPr>
                        <a:t>・指導のねらいを達成することができる。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2000" b="1" dirty="0">
                          <a:solidFill>
                            <a:srgbClr val="C00000"/>
                          </a:solidFill>
                          <a:latin typeface="Meiryo UI" panose="020B0604030504040204" pitchFamily="50" charset="-128"/>
                          <a:ea typeface="Meiryo UI" panose="020B0604030504040204" pitchFamily="50" charset="-128"/>
                        </a:rPr>
                        <a:t>・指導の手立てを工夫するなど、幼児児童生徒の学習状況に対応することができる。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extLst>
                  <a:ext uri="{0D108BD9-81ED-4DB2-BD59-A6C34878D82A}">
                    <a16:rowId xmlns:a16="http://schemas.microsoft.com/office/drawing/2014/main" val="10002"/>
                  </a:ext>
                </a:extLst>
              </a:tr>
              <a:tr h="782453">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sz="2000" dirty="0">
                          <a:latin typeface="Meiryo UI" panose="020B0604030504040204" pitchFamily="50" charset="-128"/>
                          <a:ea typeface="Meiryo UI" panose="020B0604030504040204" pitchFamily="50" charset="-128"/>
                        </a:rPr>
                        <a:t>・授業の振り返り、教材の配信、連絡などにデジタル学習基盤を活用することができる。</a:t>
                      </a:r>
                    </a:p>
                    <a:p>
                      <a:r>
                        <a:rPr kumimoji="1" lang="ja-JP" altLang="en-US" sz="2000" dirty="0">
                          <a:latin typeface="Meiryo UI" panose="020B0604030504040204" pitchFamily="50" charset="-128"/>
                          <a:ea typeface="Meiryo UI" panose="020B0604030504040204" pitchFamily="50" charset="-128"/>
                        </a:rPr>
                        <a:t>・協働学習の場面でデジタル学習基盤を活用することができる。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2000" dirty="0">
                          <a:latin typeface="Meiryo UI" panose="020B0604030504040204" pitchFamily="50" charset="-128"/>
                          <a:ea typeface="Meiryo UI" panose="020B0604030504040204" pitchFamily="50" charset="-128"/>
                        </a:rPr>
                        <a:t>・デジタル学習基盤を活用して授業の内容を深めることができる。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10748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2" name="タイトル 1"/>
          <p:cNvSpPr>
            <a:spLocks noGrp="1"/>
          </p:cNvSpPr>
          <p:nvPr>
            <p:ph type="title"/>
          </p:nvPr>
        </p:nvSpPr>
        <p:spPr>
          <a:xfrm>
            <a:off x="838200" y="228600"/>
            <a:ext cx="3028950" cy="1096963"/>
          </a:xfrm>
          <a:solidFill>
            <a:schemeClr val="accent6">
              <a:lumMod val="20000"/>
              <a:lumOff val="80000"/>
            </a:schemeClr>
          </a:solidFill>
        </p:spPr>
        <p:txBody>
          <a:bodyPr/>
          <a:lstStyle/>
          <a:p>
            <a:r>
              <a:rPr kumimoji="1" lang="ja-JP" altLang="en-US" dirty="0"/>
              <a:t>本日の内容</a:t>
            </a:r>
          </a:p>
        </p:txBody>
      </p:sp>
      <p:sp>
        <p:nvSpPr>
          <p:cNvPr id="1113" name="タイトル 1"/>
          <p:cNvSpPr txBox="1"/>
          <p:nvPr/>
        </p:nvSpPr>
        <p:spPr>
          <a:xfrm>
            <a:off x="838200" y="1696085"/>
            <a:ext cx="10515600" cy="47967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eiryo UI" panose="020B0604030504040204" pitchFamily="50" charset="-128"/>
                <a:ea typeface="Meiryo UI" panose="020B0604030504040204" pitchFamily="50" charset="-128"/>
                <a:cs typeface="+mj-cs"/>
              </a:defRPr>
            </a:lvl1pPr>
          </a:lstStyle>
          <a:p>
            <a:r>
              <a:rPr lang="ja-JP" altLang="en-US" dirty="0"/>
              <a:t>○　授業の見取りの共有及び分析</a:t>
            </a:r>
            <a:endParaRPr lang="en-US" altLang="ja-JP" dirty="0"/>
          </a:p>
          <a:p>
            <a:endParaRPr lang="en-US" altLang="ja-JP" dirty="0"/>
          </a:p>
          <a:p>
            <a:pPr marL="809625" indent="-809625"/>
            <a:r>
              <a:rPr lang="ja-JP" altLang="en-US" dirty="0"/>
              <a:t>○　児童生徒の深い学びを促すための教師のファシリテーション</a:t>
            </a:r>
            <a:endParaRPr lang="en-US" altLang="ja-JP" dirty="0"/>
          </a:p>
          <a:p>
            <a:endParaRPr lang="en-US" altLang="ja-JP" dirty="0"/>
          </a:p>
          <a:p>
            <a:r>
              <a:rPr lang="ja-JP" altLang="en-US" dirty="0"/>
              <a:t>○　本日の振り返り</a:t>
            </a:r>
            <a:endParaRPr lang="en-US" altLang="ja-JP" dirty="0"/>
          </a:p>
        </p:txBody>
      </p:sp>
    </p:spTree>
    <p:extLst>
      <p:ext uri="{BB962C8B-B14F-4D97-AF65-F5344CB8AC3E}">
        <p14:creationId xmlns:p14="http://schemas.microsoft.com/office/powerpoint/2010/main" val="3125934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9" name="テキスト ボックス 1"/>
          <p:cNvSpPr txBox="1"/>
          <p:nvPr/>
        </p:nvSpPr>
        <p:spPr>
          <a:xfrm>
            <a:off x="95769" y="260131"/>
            <a:ext cx="12000461" cy="830104"/>
          </a:xfrm>
          <a:prstGeom prst="rect">
            <a:avLst/>
          </a:prstGeom>
          <a:noFill/>
        </p:spPr>
        <p:txBody>
          <a:bodyPr wrap="square" rtlCol="0">
            <a:spAutoFit/>
          </a:bodyPr>
          <a:lstStyle/>
          <a:p>
            <a:r>
              <a:rPr lang="en-US" altLang="ja-JP" sz="2400" b="1" dirty="0">
                <a:latin typeface="Meiryo UI" panose="020B0604030504040204" pitchFamily="50" charset="-128"/>
                <a:ea typeface="Meiryo UI" panose="020B0604030504040204" pitchFamily="50" charset="-128"/>
              </a:rPr>
              <a:t>Q1</a:t>
            </a: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本日</a:t>
            </a:r>
            <a:r>
              <a:rPr lang="ja-JP" altLang="en-US" sz="2400" b="1" dirty="0">
                <a:latin typeface="Meiryo UI" panose="020B0604030504040204" pitchFamily="50" charset="-128"/>
                <a:ea typeface="Meiryo UI" panose="020B0604030504040204" pitchFamily="50" charset="-128"/>
              </a:rPr>
              <a:t>の研究授業において、児童生徒に対し、どのような場面で「問いかけ」がありましたか？</a:t>
            </a:r>
            <a:endParaRPr lang="en-US" altLang="ja-JP" sz="2400" b="1" dirty="0">
              <a:latin typeface="Meiryo UI" panose="020B0604030504040204" pitchFamily="50" charset="-128"/>
              <a:ea typeface="Meiryo UI" panose="020B0604030504040204" pitchFamily="50" charset="-128"/>
            </a:endParaRPr>
          </a:p>
          <a:p>
            <a:pPr indent="625475"/>
            <a:r>
              <a:rPr kumimoji="1" lang="ja-JP" altLang="en-US" sz="2400" b="1" dirty="0">
                <a:latin typeface="Meiryo UI" panose="020B0604030504040204" pitchFamily="50" charset="-128"/>
                <a:ea typeface="Meiryo UI" panose="020B0604030504040204" pitchFamily="50" charset="-128"/>
              </a:rPr>
              <a:t>また、その問いかけによって児童生徒は、どのような様子（変化）になりましたか？</a:t>
            </a:r>
          </a:p>
        </p:txBody>
      </p:sp>
      <p:graphicFrame>
        <p:nvGraphicFramePr>
          <p:cNvPr id="1120" name="表 3"/>
          <p:cNvGraphicFramePr>
            <a:graphicFrameLocks noGrp="1"/>
          </p:cNvGraphicFramePr>
          <p:nvPr>
            <p:extLst>
              <p:ext uri="{D42A27DB-BD31-4B8C-83A1-F6EECF244321}">
                <p14:modId xmlns:p14="http://schemas.microsoft.com/office/powerpoint/2010/main" val="4262367865"/>
              </p:ext>
            </p:extLst>
          </p:nvPr>
        </p:nvGraphicFramePr>
        <p:xfrm>
          <a:off x="369277" y="1169098"/>
          <a:ext cx="11453445" cy="5243816"/>
        </p:xfrm>
        <a:graphic>
          <a:graphicData uri="http://schemas.openxmlformats.org/drawingml/2006/table">
            <a:tbl>
              <a:tblPr firstRow="1" bandRow="1">
                <a:tableStyleId>{5C22544A-7EE6-4342-B048-85BDC9FD1C3A}</a:tableStyleId>
              </a:tblPr>
              <a:tblGrid>
                <a:gridCol w="3817815">
                  <a:extLst>
                    <a:ext uri="{9D8B030D-6E8A-4147-A177-3AD203B41FA5}">
                      <a16:colId xmlns:a16="http://schemas.microsoft.com/office/drawing/2014/main" val="20000"/>
                    </a:ext>
                  </a:extLst>
                </a:gridCol>
                <a:gridCol w="3817815">
                  <a:extLst>
                    <a:ext uri="{9D8B030D-6E8A-4147-A177-3AD203B41FA5}">
                      <a16:colId xmlns:a16="http://schemas.microsoft.com/office/drawing/2014/main" val="20001"/>
                    </a:ext>
                  </a:extLst>
                </a:gridCol>
                <a:gridCol w="3817815">
                  <a:extLst>
                    <a:ext uri="{9D8B030D-6E8A-4147-A177-3AD203B41FA5}">
                      <a16:colId xmlns:a16="http://schemas.microsoft.com/office/drawing/2014/main" val="20002"/>
                    </a:ext>
                  </a:extLst>
                </a:gridCol>
              </a:tblGrid>
              <a:tr h="365371">
                <a:tc>
                  <a:txBody>
                    <a:bodyPr/>
                    <a:lstStyle/>
                    <a:p>
                      <a:r>
                        <a:rPr kumimoji="1" lang="ja-JP" altLang="en-US" dirty="0">
                          <a:solidFill>
                            <a:sysClr val="windowText" lastClr="000000"/>
                          </a:solidFill>
                          <a:latin typeface="Meiryo UI" panose="020B0604030504040204" pitchFamily="50" charset="-128"/>
                          <a:ea typeface="Meiryo UI" panose="020B0604030504040204" pitchFamily="50" charset="-128"/>
                        </a:rPr>
                        <a:t>教師の問いかけ</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kumimoji="1" lang="ja-JP" altLang="en-US" dirty="0">
                          <a:solidFill>
                            <a:sysClr val="windowText" lastClr="000000"/>
                          </a:solidFill>
                          <a:latin typeface="Meiryo UI" panose="020B0604030504040204" pitchFamily="50" charset="-128"/>
                          <a:ea typeface="Meiryo UI" panose="020B0604030504040204" pitchFamily="50" charset="-128"/>
                        </a:rPr>
                        <a:t>授業の場面</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kumimoji="1" lang="ja-JP" altLang="en-US" dirty="0">
                          <a:solidFill>
                            <a:sysClr val="windowText" lastClr="000000"/>
                          </a:solidFill>
                          <a:latin typeface="Meiryo UI" panose="020B0604030504040204" pitchFamily="50" charset="-128"/>
                          <a:ea typeface="Meiryo UI" panose="020B0604030504040204" pitchFamily="50" charset="-128"/>
                        </a:rPr>
                        <a:t>児童生徒の様子（変化）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1219514">
                <a:tc>
                  <a:txBody>
                    <a:bodyPr/>
                    <a:lstStyle/>
                    <a:p>
                      <a:r>
                        <a:rPr kumimoji="1" lang="ja-JP" altLang="en-US" sz="1600" dirty="0">
                          <a:solidFill>
                            <a:schemeClr val="tx1"/>
                          </a:solidFill>
                        </a:rPr>
                        <a:t>（例）個人での活動の前に「こんなやり方でやってみようということを、説明してくれる人はいますか？」と全体に問いかけた。</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600" dirty="0">
                          <a:solidFill>
                            <a:schemeClr val="tx1"/>
                          </a:solidFill>
                        </a:rPr>
                        <a:t>（例）</a:t>
                      </a:r>
                      <a:endParaRPr kumimoji="1" lang="en-US" altLang="ja-JP" sz="1600" dirty="0">
                        <a:solidFill>
                          <a:schemeClr val="tx1"/>
                        </a:solidFill>
                      </a:endParaRPr>
                    </a:p>
                    <a:p>
                      <a:r>
                        <a:rPr kumimoji="1" lang="ja-JP" altLang="en-US" sz="1600" dirty="0">
                          <a:solidFill>
                            <a:schemeClr val="tx1"/>
                          </a:solidFill>
                        </a:rPr>
                        <a:t>・授業前半、個人の活動場面</a:t>
                      </a:r>
                      <a:endParaRPr kumimoji="1" lang="en-US" altLang="ja-JP" sz="1600" dirty="0">
                        <a:solidFill>
                          <a:schemeClr val="tx1"/>
                        </a:solidFill>
                      </a:endParaRPr>
                    </a:p>
                    <a:p>
                      <a:r>
                        <a:rPr kumimoji="1" lang="ja-JP" altLang="en-US" sz="1600" dirty="0">
                          <a:solidFill>
                            <a:schemeClr val="tx1"/>
                          </a:solidFill>
                        </a:rPr>
                        <a:t>・活動指示の説明し終えた直後</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a:solidFill>
                            <a:schemeClr val="tx1"/>
                          </a:solidFill>
                        </a:rPr>
                        <a:t>（例）A教諭の問いかけに反応したC児の発言を聞いて、</a:t>
                      </a:r>
                      <a:r>
                        <a:rPr kumimoji="1" lang="en-US" altLang="ja-JP" sz="1400" dirty="0">
                          <a:solidFill>
                            <a:schemeClr val="tx1"/>
                          </a:solidFill>
                        </a:rPr>
                        <a:t>B</a:t>
                      </a:r>
                      <a:r>
                        <a:rPr kumimoji="1" lang="ja-JP" altLang="en-US" sz="1400" dirty="0">
                          <a:solidFill>
                            <a:schemeClr val="tx1"/>
                          </a:solidFill>
                        </a:rPr>
                        <a:t>児は教科書を確認し、安心した様子だった。活動が始まってからも、教科書の記載を手がかりに、ワークシートの最後の部分以外を、自分の力で書き込んだ。</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219514">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219514">
                <a:tc>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219514">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1121" name="正方形/長方形 4"/>
          <p:cNvSpPr/>
          <p:nvPr/>
        </p:nvSpPr>
        <p:spPr>
          <a:xfrm>
            <a:off x="-2" y="6491777"/>
            <a:ext cx="12192000" cy="381811"/>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ja-JP" altLang="en-US">
                <a:solidFill>
                  <a:schemeClr val="tx1"/>
                </a:solidFill>
                <a:latin typeface="Meiryo UI" panose="020B0604030504040204" pitchFamily="50" charset="-128"/>
                <a:ea typeface="Meiryo UI" panose="020B0604030504040204" pitchFamily="50" charset="-128"/>
              </a:rPr>
              <a:t>授業の見取りの共有及び分析</a:t>
            </a:r>
            <a:endParaRPr kumimoji="1" lang="ja-JP" altLang="en-US">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9962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3" name="表 3"/>
          <p:cNvGraphicFramePr>
            <a:graphicFrameLocks noGrp="1"/>
          </p:cNvGraphicFramePr>
          <p:nvPr>
            <p:extLst>
              <p:ext uri="{D42A27DB-BD31-4B8C-83A1-F6EECF244321}">
                <p14:modId xmlns:p14="http://schemas.microsoft.com/office/powerpoint/2010/main" val="1186166708"/>
              </p:ext>
            </p:extLst>
          </p:nvPr>
        </p:nvGraphicFramePr>
        <p:xfrm>
          <a:off x="369277" y="2942492"/>
          <a:ext cx="11453445" cy="3457476"/>
        </p:xfrm>
        <a:graphic>
          <a:graphicData uri="http://schemas.openxmlformats.org/drawingml/2006/table">
            <a:tbl>
              <a:tblPr firstRow="1" bandRow="1">
                <a:tableStyleId>{5C22544A-7EE6-4342-B048-85BDC9FD1C3A}</a:tableStyleId>
              </a:tblPr>
              <a:tblGrid>
                <a:gridCol w="3817815">
                  <a:extLst>
                    <a:ext uri="{9D8B030D-6E8A-4147-A177-3AD203B41FA5}">
                      <a16:colId xmlns:a16="http://schemas.microsoft.com/office/drawing/2014/main" val="20000"/>
                    </a:ext>
                  </a:extLst>
                </a:gridCol>
                <a:gridCol w="3817815">
                  <a:extLst>
                    <a:ext uri="{9D8B030D-6E8A-4147-A177-3AD203B41FA5}">
                      <a16:colId xmlns:a16="http://schemas.microsoft.com/office/drawing/2014/main" val="20001"/>
                    </a:ext>
                  </a:extLst>
                </a:gridCol>
                <a:gridCol w="3817815">
                  <a:extLst>
                    <a:ext uri="{9D8B030D-6E8A-4147-A177-3AD203B41FA5}">
                      <a16:colId xmlns:a16="http://schemas.microsoft.com/office/drawing/2014/main" val="20002"/>
                    </a:ext>
                  </a:extLst>
                </a:gridCol>
              </a:tblGrid>
              <a:tr h="331425">
                <a:tc>
                  <a:txBody>
                    <a:bodyPr/>
                    <a:lstStyle/>
                    <a:p>
                      <a:r>
                        <a:rPr kumimoji="1" lang="ja-JP" altLang="en-US" b="0" dirty="0">
                          <a:solidFill>
                            <a:sysClr val="windowText" lastClr="000000"/>
                          </a:solidFill>
                          <a:latin typeface="Meiryo UI" panose="020B0604030504040204" pitchFamily="50" charset="-128"/>
                          <a:ea typeface="Meiryo UI" panose="020B0604030504040204" pitchFamily="50" charset="-128"/>
                        </a:rPr>
                        <a:t>教師の問いかけ</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kumimoji="1" lang="ja-JP" altLang="en-US" b="0" dirty="0">
                          <a:solidFill>
                            <a:sysClr val="windowText" lastClr="000000"/>
                          </a:solidFill>
                          <a:latin typeface="Meiryo UI" panose="020B0604030504040204" pitchFamily="50" charset="-128"/>
                          <a:ea typeface="Meiryo UI" panose="020B0604030504040204" pitchFamily="50" charset="-128"/>
                        </a:rPr>
                        <a:t>授業の場面</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kumimoji="1" lang="ja-JP" altLang="en-US" b="0" dirty="0">
                          <a:solidFill>
                            <a:sysClr val="windowText" lastClr="000000"/>
                          </a:solidFill>
                          <a:latin typeface="Meiryo UI" panose="020B0604030504040204" pitchFamily="50" charset="-128"/>
                          <a:ea typeface="Meiryo UI" panose="020B0604030504040204" pitchFamily="50" charset="-128"/>
                        </a:rPr>
                        <a:t>児童生徒の様子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77292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7292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72929">
                <a:tc>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7292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1124" name="テキスト ボックス 2"/>
          <p:cNvSpPr txBox="1"/>
          <p:nvPr/>
        </p:nvSpPr>
        <p:spPr>
          <a:xfrm>
            <a:off x="87729" y="230745"/>
            <a:ext cx="12186333" cy="954107"/>
          </a:xfrm>
          <a:prstGeom prst="rect">
            <a:avLst/>
          </a:prstGeom>
          <a:noFill/>
        </p:spPr>
        <p:txBody>
          <a:bodyPr wrap="square" rtlCol="0">
            <a:spAutoFit/>
          </a:bodyPr>
          <a:lstStyle/>
          <a:p>
            <a:pPr marL="539750" indent="-539750"/>
            <a:r>
              <a:rPr kumimoji="1" lang="en-US" altLang="ja-JP" sz="2800" b="1" dirty="0">
                <a:latin typeface="Meiryo UI" panose="020B0604030504040204" pitchFamily="50" charset="-128"/>
                <a:ea typeface="Meiryo UI" panose="020B0604030504040204" pitchFamily="50" charset="-128"/>
              </a:rPr>
              <a:t>Q2</a:t>
            </a:r>
            <a:r>
              <a:rPr kumimoji="1" lang="ja-JP" altLang="en-US" sz="2800" b="1" dirty="0">
                <a:latin typeface="Meiryo UI" panose="020B0604030504040204" pitchFamily="50" charset="-128"/>
                <a:ea typeface="Meiryo UI" panose="020B0604030504040204" pitchFamily="50" charset="-128"/>
              </a:rPr>
              <a:t>　</a:t>
            </a:r>
            <a:r>
              <a:rPr kumimoji="1" lang="en-US" altLang="ja-JP" sz="2800" b="1" spc="-150" dirty="0">
                <a:latin typeface="Meiryo UI" panose="020B0604030504040204" pitchFamily="50" charset="-128"/>
                <a:ea typeface="Meiryo UI" panose="020B0604030504040204" pitchFamily="50" charset="-128"/>
              </a:rPr>
              <a:t>A</a:t>
            </a:r>
            <a:r>
              <a:rPr kumimoji="1" lang="ja-JP" altLang="en-US" sz="2800" b="1" spc="-150" dirty="0">
                <a:latin typeface="Meiryo UI" panose="020B0604030504040204" pitchFamily="50" charset="-128"/>
                <a:ea typeface="Meiryo UI" panose="020B0604030504040204" pitchFamily="50" charset="-128"/>
              </a:rPr>
              <a:t>教諭の本時の授業は、児童生徒の何割が目標に到達できていたといえますか？</a:t>
            </a:r>
            <a:endParaRPr kumimoji="1" lang="en-US" altLang="ja-JP" sz="2800" b="1" spc="-150" dirty="0">
              <a:latin typeface="Meiryo UI" panose="020B0604030504040204" pitchFamily="50" charset="-128"/>
              <a:ea typeface="Meiryo UI" panose="020B0604030504040204" pitchFamily="50" charset="-128"/>
            </a:endParaRPr>
          </a:p>
          <a:p>
            <a:pPr marL="539750" indent="174625"/>
            <a:r>
              <a:rPr kumimoji="1" lang="ja-JP" altLang="en-US" sz="2800" b="1" spc="-150" dirty="0">
                <a:latin typeface="Meiryo UI" panose="020B0604030504040204" pitchFamily="50" charset="-128"/>
                <a:ea typeface="Meiryo UI" panose="020B0604030504040204" pitchFamily="50" charset="-128"/>
              </a:rPr>
              <a:t>グループで協議し、根拠（</a:t>
            </a:r>
            <a:r>
              <a:rPr kumimoji="1" lang="en-US" altLang="ja-JP" sz="2800" b="1" spc="-150" dirty="0">
                <a:latin typeface="Meiryo UI" panose="020B0604030504040204" pitchFamily="50" charset="-128"/>
                <a:ea typeface="Meiryo UI" panose="020B0604030504040204" pitchFamily="50" charset="-128"/>
              </a:rPr>
              <a:t>Q1</a:t>
            </a:r>
            <a:r>
              <a:rPr kumimoji="1" lang="ja-JP" altLang="en-US" sz="2800" b="1" spc="-150" dirty="0">
                <a:latin typeface="Meiryo UI" panose="020B0604030504040204" pitchFamily="50" charset="-128"/>
                <a:ea typeface="Meiryo UI" panose="020B0604030504040204" pitchFamily="50" charset="-128"/>
              </a:rPr>
              <a:t>の分析）とともに発表してください。</a:t>
            </a:r>
          </a:p>
        </p:txBody>
      </p:sp>
      <p:sp>
        <p:nvSpPr>
          <p:cNvPr id="1125" name="テキスト ボックス 4"/>
          <p:cNvSpPr txBox="1"/>
          <p:nvPr/>
        </p:nvSpPr>
        <p:spPr>
          <a:xfrm>
            <a:off x="369277" y="1335721"/>
            <a:ext cx="7039707" cy="923330"/>
          </a:xfrm>
          <a:prstGeom prst="rect">
            <a:avLst/>
          </a:prstGeom>
          <a:solidFill>
            <a:schemeClr val="accent6">
              <a:lumMod val="20000"/>
              <a:lumOff val="80000"/>
            </a:schemeClr>
          </a:solidFill>
        </p:spPr>
        <p:txBody>
          <a:bodyPr wrap="square" rtlCol="0">
            <a:spAutoFit/>
          </a:bodyPr>
          <a:lstStyle/>
          <a:p>
            <a:r>
              <a:rPr lang="ja-JP" altLang="en-US" dirty="0">
                <a:latin typeface="Meiryo UI" panose="020B0604030504040204" pitchFamily="50" charset="-128"/>
                <a:ea typeface="Meiryo UI" panose="020B0604030504040204" pitchFamily="50" charset="-128"/>
              </a:rPr>
              <a:t>手順①　</a:t>
            </a:r>
            <a:r>
              <a:rPr lang="en-US" altLang="ja-JP" dirty="0">
                <a:latin typeface="Meiryo UI" panose="020B0604030504040204" pitchFamily="50" charset="-128"/>
                <a:ea typeface="Meiryo UI" panose="020B0604030504040204" pitchFamily="50" charset="-128"/>
              </a:rPr>
              <a:t>Q1</a:t>
            </a:r>
            <a:r>
              <a:rPr lang="ja-JP" altLang="en-US" dirty="0">
                <a:latin typeface="Meiryo UI" panose="020B0604030504040204" pitchFamily="50" charset="-128"/>
                <a:ea typeface="Meiryo UI" panose="020B0604030504040204" pitchFamily="50" charset="-128"/>
              </a:rPr>
              <a:t>の自身の見取りを共有する。（</a:t>
            </a:r>
            <a:r>
              <a:rPr lang="en-US" altLang="ja-JP" dirty="0">
                <a:latin typeface="Meiryo UI" panose="020B0604030504040204" pitchFamily="50" charset="-128"/>
                <a:ea typeface="Meiryo UI" panose="020B0604030504040204" pitchFamily="50" charset="-128"/>
              </a:rPr>
              <a:t>10</a:t>
            </a:r>
            <a:r>
              <a:rPr lang="ja-JP" altLang="en-US" dirty="0">
                <a:latin typeface="Meiryo UI" panose="020B0604030504040204" pitchFamily="50" charset="-128"/>
                <a:ea typeface="Meiryo UI" panose="020B0604030504040204" pitchFamily="50" charset="-128"/>
              </a:rPr>
              <a:t>分）</a:t>
            </a:r>
            <a:endParaRPr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手順②　</a:t>
            </a:r>
            <a:r>
              <a:rPr kumimoji="1" lang="en-US" altLang="ja-JP" dirty="0">
                <a:latin typeface="Meiryo UI" panose="020B0604030504040204" pitchFamily="50" charset="-128"/>
                <a:ea typeface="Meiryo UI" panose="020B0604030504040204" pitchFamily="50" charset="-128"/>
              </a:rPr>
              <a:t>Q2</a:t>
            </a:r>
            <a:r>
              <a:rPr kumimoji="1" lang="ja-JP" altLang="en-US" dirty="0">
                <a:latin typeface="Meiryo UI" panose="020B0604030504040204" pitchFamily="50" charset="-128"/>
                <a:ea typeface="Meiryo UI" panose="020B0604030504040204" pitchFamily="50" charset="-128"/>
              </a:rPr>
              <a:t>の回答を協議する。（</a:t>
            </a:r>
            <a:r>
              <a:rPr lang="en-US" altLang="ja-JP" dirty="0">
                <a:latin typeface="Meiryo UI" panose="020B0604030504040204" pitchFamily="50" charset="-128"/>
                <a:ea typeface="Meiryo UI" panose="020B0604030504040204" pitchFamily="50" charset="-128"/>
              </a:rPr>
              <a:t>10</a:t>
            </a:r>
            <a:r>
              <a:rPr lang="ja-JP" altLang="en-US" dirty="0">
                <a:latin typeface="Meiryo UI" panose="020B0604030504040204" pitchFamily="50" charset="-128"/>
                <a:ea typeface="Meiryo UI" panose="020B0604030504040204" pitchFamily="50" charset="-128"/>
              </a:rPr>
              <a:t>分）</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手順③　○グループから発表する。（１グループ３分</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４＝</a:t>
            </a:r>
            <a:r>
              <a:rPr kumimoji="1" lang="en-US" altLang="ja-JP" dirty="0">
                <a:latin typeface="Meiryo UI" panose="020B0604030504040204" pitchFamily="50" charset="-128"/>
                <a:ea typeface="Meiryo UI" panose="020B0604030504040204" pitchFamily="50" charset="-128"/>
              </a:rPr>
              <a:t>12</a:t>
            </a:r>
            <a:r>
              <a:rPr kumimoji="1" lang="ja-JP" altLang="en-US" dirty="0">
                <a:latin typeface="Meiryo UI" panose="020B0604030504040204" pitchFamily="50" charset="-128"/>
                <a:ea typeface="Meiryo UI" panose="020B0604030504040204" pitchFamily="50" charset="-128"/>
              </a:rPr>
              <a:t>分）</a:t>
            </a:r>
          </a:p>
        </p:txBody>
      </p:sp>
      <p:sp>
        <p:nvSpPr>
          <p:cNvPr id="1126" name="テキスト ボックス 5"/>
          <p:cNvSpPr txBox="1"/>
          <p:nvPr/>
        </p:nvSpPr>
        <p:spPr>
          <a:xfrm>
            <a:off x="380709" y="2369939"/>
            <a:ext cx="11600371" cy="461665"/>
          </a:xfrm>
          <a:prstGeom prst="rect">
            <a:avLst/>
          </a:prstGeom>
          <a:noFill/>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本時の目標：○○○○○○○○</a:t>
            </a:r>
          </a:p>
        </p:txBody>
      </p:sp>
      <p:sp>
        <p:nvSpPr>
          <p:cNvPr id="1127" name="正方形/長方形 6"/>
          <p:cNvSpPr/>
          <p:nvPr/>
        </p:nvSpPr>
        <p:spPr>
          <a:xfrm>
            <a:off x="-2" y="6491777"/>
            <a:ext cx="12192000" cy="381811"/>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ja-JP" altLang="en-US">
                <a:solidFill>
                  <a:schemeClr val="tx1"/>
                </a:solidFill>
                <a:latin typeface="Meiryo UI" panose="020B0604030504040204" pitchFamily="50" charset="-128"/>
                <a:ea typeface="Meiryo UI" panose="020B0604030504040204" pitchFamily="50" charset="-128"/>
              </a:rPr>
              <a:t>授業の見取りの共有及び分析</a:t>
            </a:r>
            <a:endParaRPr kumimoji="1" lang="ja-JP" altLang="en-US">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02324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9" name="テキスト ボックス 1"/>
          <p:cNvSpPr txBox="1"/>
          <p:nvPr/>
        </p:nvSpPr>
        <p:spPr>
          <a:xfrm>
            <a:off x="579906" y="2483424"/>
            <a:ext cx="11184472" cy="1323439"/>
          </a:xfrm>
          <a:prstGeom prst="rect">
            <a:avLst/>
          </a:prstGeom>
          <a:noFill/>
        </p:spPr>
        <p:txBody>
          <a:bodyPr wrap="none" rtlCol="0">
            <a:spAutoFit/>
          </a:bodyPr>
          <a:lstStyle/>
          <a:p>
            <a:r>
              <a:rPr kumimoji="1" lang="ja-JP" altLang="en-US" sz="4000" b="1" dirty="0">
                <a:latin typeface="Meiryo UI" panose="020B0604030504040204" pitchFamily="50" charset="-128"/>
                <a:ea typeface="Meiryo UI" panose="020B0604030504040204" pitchFamily="50" charset="-128"/>
              </a:rPr>
              <a:t>教師は問いかけを通して、</a:t>
            </a:r>
            <a:r>
              <a:rPr lang="ja-JP" altLang="en-US" sz="4000" b="1" dirty="0">
                <a:latin typeface="Meiryo UI" panose="020B0604030504040204" pitchFamily="50" charset="-128"/>
                <a:ea typeface="Meiryo UI" panose="020B0604030504040204" pitchFamily="50" charset="-128"/>
              </a:rPr>
              <a:t>子供たち</a:t>
            </a:r>
            <a:r>
              <a:rPr kumimoji="1" lang="ja-JP" altLang="en-US" sz="4000" b="1" dirty="0">
                <a:latin typeface="Meiryo UI" panose="020B0604030504040204" pitchFamily="50" charset="-128"/>
                <a:ea typeface="Meiryo UI" panose="020B0604030504040204" pitchFamily="50" charset="-128"/>
              </a:rPr>
              <a:t>の学びを刺激し、</a:t>
            </a:r>
            <a:endParaRPr kumimoji="1" lang="en-US" altLang="ja-JP" sz="4000" b="1" dirty="0">
              <a:latin typeface="Meiryo UI" panose="020B0604030504040204" pitchFamily="50" charset="-128"/>
              <a:ea typeface="Meiryo UI" panose="020B0604030504040204" pitchFamily="50" charset="-128"/>
            </a:endParaRPr>
          </a:p>
          <a:p>
            <a:r>
              <a:rPr kumimoji="1" lang="ja-JP" altLang="en-US" sz="4000" b="1" dirty="0">
                <a:latin typeface="Meiryo UI" panose="020B0604030504040204" pitchFamily="50" charset="-128"/>
                <a:ea typeface="Meiryo UI" panose="020B0604030504040204" pitchFamily="50" charset="-128"/>
              </a:rPr>
              <a:t>問いや</a:t>
            </a:r>
            <a:r>
              <a:rPr kumimoji="1" lang="ja-JP" altLang="en-US" sz="4000" b="1" dirty="0">
                <a:solidFill>
                  <a:srgbClr val="C00000"/>
                </a:solidFill>
                <a:latin typeface="Meiryo UI" panose="020B0604030504040204" pitchFamily="50" charset="-128"/>
                <a:ea typeface="Meiryo UI" panose="020B0604030504040204" pitchFamily="50" charset="-128"/>
              </a:rPr>
              <a:t>深い学びを誘発</a:t>
            </a:r>
            <a:r>
              <a:rPr kumimoji="1" lang="ja-JP" altLang="en-US" sz="4000" b="1" dirty="0">
                <a:latin typeface="Meiryo UI" panose="020B0604030504040204" pitchFamily="50" charset="-128"/>
                <a:ea typeface="Meiryo UI" panose="020B0604030504040204" pitchFamily="50" charset="-128"/>
              </a:rPr>
              <a:t>していきます。</a:t>
            </a:r>
          </a:p>
        </p:txBody>
      </p:sp>
      <p:sp>
        <p:nvSpPr>
          <p:cNvPr id="1130" name="正方形/長方形 2"/>
          <p:cNvSpPr/>
          <p:nvPr/>
        </p:nvSpPr>
        <p:spPr>
          <a:xfrm>
            <a:off x="-2" y="6491777"/>
            <a:ext cx="12192000" cy="381811"/>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a:solidFill>
                  <a:schemeClr val="tx1"/>
                </a:solidFill>
                <a:latin typeface="Meiryo UI" panose="020B0604030504040204" pitchFamily="50" charset="-128"/>
                <a:ea typeface="Meiryo UI" panose="020B0604030504040204" pitchFamily="50" charset="-128"/>
              </a:rPr>
              <a:t>児童生徒の深い学びを促すための教師のファシリテーション</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1131" name="テキスト ボックス 3"/>
          <p:cNvSpPr txBox="1"/>
          <p:nvPr/>
        </p:nvSpPr>
        <p:spPr>
          <a:xfrm>
            <a:off x="6096000" y="6130071"/>
            <a:ext cx="606448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参照：「ファシリテートのうまい先生が実は必ずやっている「問いかけ」の習慣」片山紀子　明治図書</a:t>
            </a:r>
          </a:p>
        </p:txBody>
      </p:sp>
    </p:spTree>
    <p:extLst>
      <p:ext uri="{BB962C8B-B14F-4D97-AF65-F5344CB8AC3E}">
        <p14:creationId xmlns:p14="http://schemas.microsoft.com/office/powerpoint/2010/main" val="2815084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3" name="表 1"/>
          <p:cNvGraphicFramePr>
            <a:graphicFrameLocks noGrp="1"/>
          </p:cNvGraphicFramePr>
          <p:nvPr>
            <p:extLst>
              <p:ext uri="{D42A27DB-BD31-4B8C-83A1-F6EECF244321}">
                <p14:modId xmlns:p14="http://schemas.microsoft.com/office/powerpoint/2010/main" val="4252609788"/>
              </p:ext>
            </p:extLst>
          </p:nvPr>
        </p:nvGraphicFramePr>
        <p:xfrm>
          <a:off x="76662" y="146130"/>
          <a:ext cx="5961148" cy="6654989"/>
        </p:xfrm>
        <a:graphic>
          <a:graphicData uri="http://schemas.openxmlformats.org/drawingml/2006/table">
            <a:tbl>
              <a:tblPr firstRow="1" bandRow="1">
                <a:tableStyleId>{5C22544A-7EE6-4342-B048-85BDC9FD1C3A}</a:tableStyleId>
              </a:tblPr>
              <a:tblGrid>
                <a:gridCol w="2007336">
                  <a:extLst>
                    <a:ext uri="{9D8B030D-6E8A-4147-A177-3AD203B41FA5}">
                      <a16:colId xmlns:a16="http://schemas.microsoft.com/office/drawing/2014/main" val="20000"/>
                    </a:ext>
                  </a:extLst>
                </a:gridCol>
                <a:gridCol w="3953812">
                  <a:extLst>
                    <a:ext uri="{9D8B030D-6E8A-4147-A177-3AD203B41FA5}">
                      <a16:colId xmlns:a16="http://schemas.microsoft.com/office/drawing/2014/main" val="20001"/>
                    </a:ext>
                  </a:extLst>
                </a:gridCol>
              </a:tblGrid>
              <a:tr h="149979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dirty="0">
                          <a:solidFill>
                            <a:sysClr val="windowText" lastClr="000000"/>
                          </a:solidFill>
                          <a:latin typeface="Meiryo UI" panose="020B0604030504040204" pitchFamily="50" charset="-128"/>
                          <a:ea typeface="Meiryo UI" panose="020B0604030504040204" pitchFamily="50" charset="-128"/>
                        </a:rPr>
                        <a:t>１子ども同士が聴き合える問いかけ</a:t>
                      </a:r>
                      <a:endParaRPr kumimoji="1" lang="en-US" altLang="ja-JP" sz="2800" b="1" dirty="0">
                        <a:solidFill>
                          <a:sysClr val="windowText" lastClr="000000"/>
                        </a:solidFill>
                        <a:latin typeface="Meiryo UI" panose="020B0604030504040204" pitchFamily="50" charset="-128"/>
                        <a:ea typeface="Meiryo UI" panose="020B0604030504040204" pitchFamily="50" charset="-128"/>
                      </a:endParaRPr>
                    </a:p>
                    <a:p>
                      <a:r>
                        <a:rPr kumimoji="1" lang="ja-JP" altLang="en-US" b="0" dirty="0">
                          <a:solidFill>
                            <a:schemeClr val="tx1"/>
                          </a:solidFill>
                          <a:latin typeface="Meiryo UI" panose="020B0604030504040204" pitchFamily="50" charset="-128"/>
                          <a:ea typeface="Meiryo UI" panose="020B0604030504040204" pitchFamily="50" charset="-128"/>
                        </a:rPr>
                        <a:t>友達と互いの気付きを重ねることで、子ども達の学びは豊かになります。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dirty="0"/>
                    </a:p>
                  </a:txBody>
                  <a:tcPr/>
                </a:tc>
                <a:extLst>
                  <a:ext uri="{0D108BD9-81ED-4DB2-BD59-A6C34878D82A}">
                    <a16:rowId xmlns:a16="http://schemas.microsoft.com/office/drawing/2014/main" val="10000"/>
                  </a:ext>
                </a:extLst>
              </a:tr>
              <a:tr h="736457">
                <a:tc rowSpan="4">
                  <a:txBody>
                    <a:bodyPr/>
                    <a:lstStyle/>
                    <a:p>
                      <a:r>
                        <a:rPr kumimoji="1" lang="ja-JP" altLang="en-US" dirty="0">
                          <a:latin typeface="Meiryo UI" panose="020B0604030504040204" pitchFamily="50" charset="-128"/>
                          <a:ea typeface="Meiryo UI" panose="020B0604030504040204" pitchFamily="50" charset="-128"/>
                        </a:rPr>
                        <a:t>友達の考えを受け止めることが聴くことのスタート！</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800" b="0" dirty="0">
                          <a:solidFill>
                            <a:sysClr val="windowText" lastClr="000000"/>
                          </a:solidFill>
                          <a:latin typeface="Meiryo UI" panose="020B0604030504040204" pitchFamily="50" charset="-128"/>
                          <a:ea typeface="Meiryo UI" panose="020B0604030504040204" pitchFamily="50" charset="-128"/>
                        </a:rPr>
                        <a:t>もう一回言える人？（再生を促し、聴く必然性を生む）</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36457">
                <a:tc vMerge="1">
                  <a:txBody>
                    <a:bodyPr/>
                    <a:lstStyle/>
                    <a:p>
                      <a:endParaRPr kumimoji="1" lang="ja-JP" altLang="en-US" dirty="0"/>
                    </a:p>
                  </a:txBody>
                  <a:tcPr/>
                </a:tc>
                <a:tc>
                  <a:txBody>
                    <a:bodyPr/>
                    <a:lstStyle/>
                    <a:p>
                      <a:pPr algn="l"/>
                      <a:r>
                        <a:rPr kumimoji="1" lang="ja-JP" altLang="en-US" sz="1800" b="0" dirty="0">
                          <a:solidFill>
                            <a:sysClr val="windowText" lastClr="000000"/>
                          </a:solidFill>
                          <a:latin typeface="Meiryo UI" panose="020B0604030504040204" pitchFamily="50" charset="-128"/>
                          <a:ea typeface="Meiryo UI" panose="020B0604030504040204" pitchFamily="50" charset="-128"/>
                        </a:rPr>
                        <a:t>今の話の大事なところは？キーワードは？（聞いたことの要点を捉える）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36457">
                <a:tc vMerge="1">
                  <a:txBody>
                    <a:bodyPr/>
                    <a:lstStyle/>
                    <a:p>
                      <a:endParaRPr kumimoji="1" lang="ja-JP" altLang="en-US" dirty="0"/>
                    </a:p>
                  </a:txBody>
                  <a:tcPr/>
                </a:tc>
                <a:tc>
                  <a:txBody>
                    <a:bodyPr/>
                    <a:lstStyle/>
                    <a:p>
                      <a:pPr algn="l"/>
                      <a:r>
                        <a:rPr kumimoji="1" lang="ja-JP" altLang="en-US" sz="1800" b="0" dirty="0">
                          <a:solidFill>
                            <a:sysClr val="windowText" lastClr="000000"/>
                          </a:solidFill>
                          <a:latin typeface="Meiryo UI" panose="020B0604030504040204" pitchFamily="50" charset="-128"/>
                          <a:ea typeface="Meiryo UI" panose="020B0604030504040204" pitchFamily="50" charset="-128"/>
                        </a:rPr>
                        <a:t>○○さんの続きが言える人？（要点を捉え、その続きを想像する）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36457">
                <a:tc vMerge="1">
                  <a:txBody>
                    <a:bodyPr/>
                    <a:lstStyle/>
                    <a:p>
                      <a:endParaRPr kumimoji="1" lang="ja-JP" altLang="en-US" dirty="0"/>
                    </a:p>
                  </a:txBody>
                  <a:tcPr/>
                </a:tc>
                <a:tc>
                  <a:txBody>
                    <a:bodyPr/>
                    <a:lstStyle/>
                    <a:p>
                      <a:pPr algn="l"/>
                      <a:r>
                        <a:rPr kumimoji="1" lang="ja-JP" altLang="en-US" sz="1800" b="0" dirty="0">
                          <a:solidFill>
                            <a:sysClr val="windowText" lastClr="000000"/>
                          </a:solidFill>
                          <a:latin typeface="Meiryo UI" panose="020B0604030504040204" pitchFamily="50" charset="-128"/>
                          <a:ea typeface="Meiryo UI" panose="020B0604030504040204" pitchFamily="50" charset="-128"/>
                        </a:rPr>
                        <a:t>どこ（資料や文、事象など）からそう考えたの？（根拠を考える）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36457">
                <a:tc rowSpan="2">
                  <a:txBody>
                    <a:bodyPr/>
                    <a:lstStyle/>
                    <a:p>
                      <a:r>
                        <a:rPr kumimoji="1" lang="ja-JP" altLang="en-US" dirty="0">
                          <a:latin typeface="Meiryo UI" panose="020B0604030504040204" pitchFamily="50" charset="-128"/>
                          <a:ea typeface="Meiryo UI" panose="020B0604030504040204" pitchFamily="50" charset="-128"/>
                        </a:rPr>
                        <a:t>友達の考えから広がる問いかけ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800" b="0" dirty="0">
                          <a:solidFill>
                            <a:sysClr val="windowText" lastClr="000000"/>
                          </a:solidFill>
                          <a:latin typeface="Meiryo UI" panose="020B0604030504040204" pitchFamily="50" charset="-128"/>
                          <a:ea typeface="Meiryo UI" panose="020B0604030504040204" pitchFamily="50" charset="-128"/>
                        </a:rPr>
                        <a:t>今、頷いていたね。どんなことを考えていたの？</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736457">
                <a:tc vMerge="1">
                  <a:txBody>
                    <a:bodyPr/>
                    <a:lstStyle/>
                    <a:p>
                      <a:endParaRPr kumimoji="1" lang="ja-JP" altLang="en-US" dirty="0"/>
                    </a:p>
                  </a:txBody>
                  <a:tcPr/>
                </a:tc>
                <a:tc>
                  <a:txBody>
                    <a:bodyPr/>
                    <a:lstStyle/>
                    <a:p>
                      <a:pPr algn="l"/>
                      <a:r>
                        <a:rPr kumimoji="1" lang="ja-JP" altLang="en-US" sz="1800" b="0" dirty="0">
                          <a:solidFill>
                            <a:sysClr val="windowText" lastClr="000000"/>
                          </a:solidFill>
                          <a:latin typeface="Meiryo UI" panose="020B0604030504040204" pitchFamily="50" charset="-128"/>
                          <a:ea typeface="Meiryo UI" panose="020B0604030504040204" pitchFamily="50" charset="-128"/>
                        </a:rPr>
                        <a:t>○○さんが「ああ！」と言った気持ち分かる？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736457">
                <a:tc>
                  <a:txBody>
                    <a:bodyPr/>
                    <a:lstStyle/>
                    <a:p>
                      <a:r>
                        <a:rPr kumimoji="1" lang="ja-JP" altLang="en-US" dirty="0">
                          <a:latin typeface="Meiryo UI" panose="020B0604030504040204" pitchFamily="50" charset="-128"/>
                          <a:ea typeface="Meiryo UI" panose="020B0604030504040204" pitchFamily="50" charset="-128"/>
                        </a:rPr>
                        <a:t>聴き合える関係を味わう問いかけ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800" b="0" dirty="0">
                          <a:solidFill>
                            <a:sysClr val="windowText" lastClr="000000"/>
                          </a:solidFill>
                          <a:latin typeface="Meiryo UI" panose="020B0604030504040204" pitchFamily="50" charset="-128"/>
                          <a:ea typeface="Meiryo UI" panose="020B0604030504040204" pitchFamily="50" charset="-128"/>
                        </a:rPr>
                        <a:t>今のやり取りがいいなと思ったのだけど、どうしてか分かる？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graphicFrame>
        <p:nvGraphicFramePr>
          <p:cNvPr id="1134" name="表 2"/>
          <p:cNvGraphicFramePr>
            <a:graphicFrameLocks noGrp="1"/>
          </p:cNvGraphicFramePr>
          <p:nvPr/>
        </p:nvGraphicFramePr>
        <p:xfrm>
          <a:off x="6096000" y="146130"/>
          <a:ext cx="5961148" cy="5931810"/>
        </p:xfrm>
        <a:graphic>
          <a:graphicData uri="http://schemas.openxmlformats.org/drawingml/2006/table">
            <a:tbl>
              <a:tblPr firstRow="1" bandRow="1">
                <a:tableStyleId>{5C22544A-7EE6-4342-B048-85BDC9FD1C3A}</a:tableStyleId>
              </a:tblPr>
              <a:tblGrid>
                <a:gridCol w="2007336">
                  <a:extLst>
                    <a:ext uri="{9D8B030D-6E8A-4147-A177-3AD203B41FA5}">
                      <a16:colId xmlns:a16="http://schemas.microsoft.com/office/drawing/2014/main" val="20000"/>
                    </a:ext>
                  </a:extLst>
                </a:gridCol>
                <a:gridCol w="3953812">
                  <a:extLst>
                    <a:ext uri="{9D8B030D-6E8A-4147-A177-3AD203B41FA5}">
                      <a16:colId xmlns:a16="http://schemas.microsoft.com/office/drawing/2014/main" val="20001"/>
                    </a:ext>
                  </a:extLst>
                </a:gridCol>
              </a:tblGrid>
              <a:tr h="148387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dirty="0">
                          <a:solidFill>
                            <a:schemeClr val="tx1"/>
                          </a:solidFill>
                          <a:latin typeface="Meiryo UI" panose="020B0604030504040204" pitchFamily="50" charset="-128"/>
                          <a:ea typeface="Meiryo UI" panose="020B0604030504040204" pitchFamily="50" charset="-128"/>
                        </a:rPr>
                        <a:t>２</a:t>
                      </a:r>
                      <a:r>
                        <a:rPr kumimoji="1" lang="ja-JP" altLang="en-US" sz="2800" b="1" dirty="0">
                          <a:solidFill>
                            <a:sysClr val="windowText" lastClr="000000"/>
                          </a:solidFill>
                          <a:latin typeface="Meiryo UI" panose="020B0604030504040204" pitchFamily="50" charset="-128"/>
                          <a:ea typeface="Meiryo UI" panose="020B0604030504040204" pitchFamily="50" charset="-128"/>
                        </a:rPr>
                        <a:t>現在地を整理し、問題を焦点化し、見通しを立てる問いかけ</a:t>
                      </a:r>
                      <a:endParaRPr kumimoji="1" lang="en-US" altLang="ja-JP" sz="2800" b="1"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子ども達が課題を解決するには、「整理する」「焦点化する」「見通す」ことを意識した問いかけが有効です。</a:t>
                      </a:r>
                      <a:endParaRPr kumimoji="1" lang="ja-JP" altLang="en-US" sz="2000" b="0" dirty="0">
                        <a:solidFill>
                          <a:sysClr val="windowText" lastClr="000000"/>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dirty="0"/>
                    </a:p>
                  </a:txBody>
                  <a:tcPr/>
                </a:tc>
                <a:extLst>
                  <a:ext uri="{0D108BD9-81ED-4DB2-BD59-A6C34878D82A}">
                    <a16:rowId xmlns:a16="http://schemas.microsoft.com/office/drawing/2014/main" val="10000"/>
                  </a:ext>
                </a:extLst>
              </a:tr>
              <a:tr h="739715">
                <a:tc rowSpan="2">
                  <a:txBody>
                    <a:bodyPr/>
                    <a:lstStyle/>
                    <a:p>
                      <a:r>
                        <a:rPr kumimoji="1" lang="ja-JP" altLang="en-US" dirty="0">
                          <a:latin typeface="Meiryo UI" panose="020B0604030504040204" pitchFamily="50" charset="-128"/>
                          <a:ea typeface="Meiryo UI" panose="020B0604030504040204" pitchFamily="50" charset="-128"/>
                        </a:rPr>
                        <a:t>整理する問いかけ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b="0" dirty="0">
                          <a:solidFill>
                            <a:sysClr val="windowText" lastClr="000000"/>
                          </a:solidFill>
                          <a:latin typeface="Meiryo UI" panose="020B0604030504040204" pitchFamily="50" charset="-128"/>
                          <a:ea typeface="Meiryo UI" panose="020B0604030504040204" pitchFamily="50" charset="-128"/>
                        </a:rPr>
                        <a:t>この問題で、分かるところは？</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39715">
                <a:tc vMerge="1">
                  <a:txBody>
                    <a:bodyPr/>
                    <a:lstStyle/>
                    <a:p>
                      <a:endParaRPr kumimoji="1" lang="ja-JP" altLang="en-US" dirty="0"/>
                    </a:p>
                  </a:txBody>
                  <a:tcPr/>
                </a:tc>
                <a:tc>
                  <a:txBody>
                    <a:bodyPr/>
                    <a:lstStyle/>
                    <a:p>
                      <a:r>
                        <a:rPr kumimoji="1" lang="ja-JP" altLang="en-US" sz="1800" b="0" dirty="0">
                          <a:solidFill>
                            <a:sysClr val="windowText" lastClr="000000"/>
                          </a:solidFill>
                          <a:latin typeface="Meiryo UI" panose="020B0604030504040204" pitchFamily="50" charset="-128"/>
                          <a:ea typeface="Meiryo UI" panose="020B0604030504040204" pitchFamily="50" charset="-128"/>
                        </a:rPr>
                        <a:t>この問題で、今のところ自分では解けないところは？</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39715">
                <a:tc rowSpan="2">
                  <a:txBody>
                    <a:bodyPr/>
                    <a:lstStyle/>
                    <a:p>
                      <a:r>
                        <a:rPr kumimoji="1" lang="ja-JP" altLang="en-US" dirty="0">
                          <a:latin typeface="Meiryo UI" panose="020B0604030504040204" pitchFamily="50" charset="-128"/>
                          <a:ea typeface="Meiryo UI" panose="020B0604030504040204" pitchFamily="50" charset="-128"/>
                        </a:rPr>
                        <a:t>焦点化する問いかけ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b="0" dirty="0">
                          <a:solidFill>
                            <a:sysClr val="windowText" lastClr="000000"/>
                          </a:solidFill>
                          <a:latin typeface="Meiryo UI" panose="020B0604030504040204" pitchFamily="50" charset="-128"/>
                          <a:ea typeface="Meiryo UI" panose="020B0604030504040204" pitchFamily="50" charset="-128"/>
                        </a:rPr>
                        <a:t>何ができるようになれば、この問題は解決すると思う？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39715">
                <a:tc vMerge="1">
                  <a:txBody>
                    <a:bodyPr/>
                    <a:lstStyle/>
                    <a:p>
                      <a:endParaRPr kumimoji="1" lang="ja-JP" altLang="en-US" dirty="0"/>
                    </a:p>
                  </a:txBody>
                  <a:tcPr/>
                </a:tc>
                <a:tc>
                  <a:txBody>
                    <a:bodyPr/>
                    <a:lstStyle/>
                    <a:p>
                      <a:r>
                        <a:rPr kumimoji="1" lang="ja-JP" altLang="en-US" sz="1800" b="0" dirty="0">
                          <a:solidFill>
                            <a:sysClr val="windowText" lastClr="000000"/>
                          </a:solidFill>
                          <a:latin typeface="Meiryo UI" panose="020B0604030504040204" pitchFamily="50" charset="-128"/>
                          <a:ea typeface="Meiryo UI" panose="020B0604030504040204" pitchFamily="50" charset="-128"/>
                        </a:rPr>
                        <a:t>これまでの学習との違いは何かな？</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39715">
                <a:tc rowSpan="2">
                  <a:txBody>
                    <a:bodyPr/>
                    <a:lstStyle/>
                    <a:p>
                      <a:r>
                        <a:rPr kumimoji="1" lang="ja-JP" altLang="en-US" dirty="0">
                          <a:latin typeface="Meiryo UI" panose="020B0604030504040204" pitchFamily="50" charset="-128"/>
                          <a:ea typeface="Meiryo UI" panose="020B0604030504040204" pitchFamily="50" charset="-128"/>
                        </a:rPr>
                        <a:t>見通す問いかけ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b="0" dirty="0">
                          <a:solidFill>
                            <a:sysClr val="windowText" lastClr="000000"/>
                          </a:solidFill>
                          <a:latin typeface="Meiryo UI" panose="020B0604030504040204" pitchFamily="50" charset="-128"/>
                          <a:ea typeface="Meiryo UI" panose="020B0604030504040204" pitchFamily="50" charset="-128"/>
                        </a:rPr>
                        <a:t>「わからない」ところの○○を解決するためには、どう考えたらよさそう？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739715">
                <a:tc vMerge="1">
                  <a:txBody>
                    <a:bodyPr/>
                    <a:lstStyle/>
                    <a:p>
                      <a:endParaRPr kumimoji="1" lang="ja-JP" altLang="en-US" dirty="0"/>
                    </a:p>
                  </a:txBody>
                  <a:tcPr/>
                </a:tc>
                <a:tc>
                  <a:txBody>
                    <a:bodyPr/>
                    <a:lstStyle/>
                    <a:p>
                      <a:r>
                        <a:rPr kumimoji="1" lang="ja-JP" altLang="en-US" sz="1800" b="0" dirty="0">
                          <a:solidFill>
                            <a:sysClr val="windowText" lastClr="000000"/>
                          </a:solidFill>
                          <a:latin typeface="Meiryo UI" panose="020B0604030504040204" pitchFamily="50" charset="-128"/>
                          <a:ea typeface="Meiryo UI" panose="020B0604030504040204" pitchFamily="50" charset="-128"/>
                        </a:rPr>
                        <a:t>学習してきたことを何と（どこと）つなげたら解決できそう？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1135" name="テキスト ボックス 3"/>
          <p:cNvSpPr txBox="1"/>
          <p:nvPr/>
        </p:nvSpPr>
        <p:spPr>
          <a:xfrm>
            <a:off x="6096000" y="6434871"/>
            <a:ext cx="606448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参照：「ファシリテートのうまい先生が実は必ずやっている「問いかけ」の習慣」片山紀子　明治図書</a:t>
            </a:r>
          </a:p>
        </p:txBody>
      </p:sp>
    </p:spTree>
    <p:extLst>
      <p:ext uri="{BB962C8B-B14F-4D97-AF65-F5344CB8AC3E}">
        <p14:creationId xmlns:p14="http://schemas.microsoft.com/office/powerpoint/2010/main" val="3229791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1" name="表 1"/>
          <p:cNvGraphicFramePr>
            <a:graphicFrameLocks noGrp="1"/>
          </p:cNvGraphicFramePr>
          <p:nvPr>
            <p:extLst>
              <p:ext uri="{D42A27DB-BD31-4B8C-83A1-F6EECF244321}">
                <p14:modId xmlns:p14="http://schemas.microsoft.com/office/powerpoint/2010/main" val="2376937898"/>
              </p:ext>
            </p:extLst>
          </p:nvPr>
        </p:nvGraphicFramePr>
        <p:xfrm>
          <a:off x="76662" y="146130"/>
          <a:ext cx="5961148" cy="5747303"/>
        </p:xfrm>
        <a:graphic>
          <a:graphicData uri="http://schemas.openxmlformats.org/drawingml/2006/table">
            <a:tbl>
              <a:tblPr firstRow="1" bandRow="1">
                <a:tableStyleId>{5C22544A-7EE6-4342-B048-85BDC9FD1C3A}</a:tableStyleId>
              </a:tblPr>
              <a:tblGrid>
                <a:gridCol w="2007336">
                  <a:extLst>
                    <a:ext uri="{9D8B030D-6E8A-4147-A177-3AD203B41FA5}">
                      <a16:colId xmlns:a16="http://schemas.microsoft.com/office/drawing/2014/main" val="20000"/>
                    </a:ext>
                  </a:extLst>
                </a:gridCol>
                <a:gridCol w="3953812">
                  <a:extLst>
                    <a:ext uri="{9D8B030D-6E8A-4147-A177-3AD203B41FA5}">
                      <a16:colId xmlns:a16="http://schemas.microsoft.com/office/drawing/2014/main" val="20001"/>
                    </a:ext>
                  </a:extLst>
                </a:gridCol>
              </a:tblGrid>
              <a:tr h="150518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dirty="0">
                          <a:solidFill>
                            <a:sysClr val="windowText" lastClr="000000"/>
                          </a:solidFill>
                          <a:latin typeface="Meiryo UI" panose="020B0604030504040204" pitchFamily="50" charset="-128"/>
                          <a:ea typeface="Meiryo UI" panose="020B0604030504040204" pitchFamily="50" charset="-128"/>
                        </a:rPr>
                        <a:t>３比較から考えを深める問いかけ</a:t>
                      </a:r>
                      <a:endParaRPr kumimoji="1" lang="en-US" altLang="ja-JP" sz="2800" b="1"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「何と比べるか」「どのように比べるか」など「比較」の対象と方法を意識し、場面に応じて問いかけを使い分けることで、学習をよりよくしていくことができます。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dirty="0"/>
                    </a:p>
                  </a:txBody>
                  <a:tcPr/>
                </a:tc>
                <a:extLst>
                  <a:ext uri="{0D108BD9-81ED-4DB2-BD59-A6C34878D82A}">
                    <a16:rowId xmlns:a16="http://schemas.microsoft.com/office/drawing/2014/main" val="10000"/>
                  </a:ext>
                </a:extLst>
              </a:tr>
              <a:tr h="749457">
                <a:tc rowSpan="3">
                  <a:txBody>
                    <a:bodyPr/>
                    <a:lstStyle/>
                    <a:p>
                      <a:r>
                        <a:rPr kumimoji="1" lang="ja-JP" altLang="en-US" sz="1800" dirty="0">
                          <a:latin typeface="Meiryo UI" panose="020B0604030504040204" pitchFamily="50" charset="-128"/>
                          <a:ea typeface="Meiryo UI" panose="020B0604030504040204" pitchFamily="50" charset="-128"/>
                        </a:rPr>
                        <a:t>何と比較するかを意識する問いかけ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①材と材との比較（材との出合い・問いを出す・学習を深める）</a:t>
                      </a:r>
                    </a:p>
                    <a:p>
                      <a:pPr algn="l"/>
                      <a:r>
                        <a:rPr kumimoji="1" lang="ja-JP" altLang="en-US" sz="1800" b="0" dirty="0">
                          <a:solidFill>
                            <a:sysClr val="windowText" lastClr="000000"/>
                          </a:solidFill>
                          <a:latin typeface="Meiryo UI" panose="020B0604030504040204" pitchFamily="50" charset="-128"/>
                          <a:ea typeface="Meiryo UI" panose="020B0604030504040204" pitchFamily="50" charset="-128"/>
                        </a:rPr>
                        <a:t>前時の問題と比べるとどこが違う？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49457">
                <a:tc vMerge="1">
                  <a:txBody>
                    <a:bodyPr/>
                    <a:lstStyle/>
                    <a:p>
                      <a:endParaRPr kumimoji="1" lang="ja-JP" altLang="en-US"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eiryo UI" panose="020B0604030504040204" pitchFamily="50" charset="-128"/>
                          <a:ea typeface="Meiryo UI" panose="020B0604030504040204" pitchFamily="50" charset="-128"/>
                        </a:rPr>
                        <a:t>②自分と友達との比較（学習を深める）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自分の作文と比べて、言葉の使い方で違うところはどこ？</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914400">
                <a:tc vMerge="1">
                  <a:txBody>
                    <a:bodyPr/>
                    <a:lstStyle/>
                    <a:p>
                      <a:endParaRPr kumimoji="1" lang="ja-JP" altLang="en-US"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b="0" dirty="0">
                          <a:solidFill>
                            <a:sysClr val="windowText" lastClr="000000"/>
                          </a:solidFill>
                          <a:latin typeface="Meiryo UI" panose="020B0604030504040204" pitchFamily="50" charset="-128"/>
                          <a:ea typeface="Meiryo UI" panose="020B0604030504040204" pitchFamily="50" charset="-128"/>
                        </a:rPr>
                        <a:t>③これまでの自分と今の自分との比較（振り返り）</a:t>
                      </a:r>
                      <a:endParaRPr kumimoji="1" lang="en-US" altLang="ja-JP" sz="1800" b="0" dirty="0">
                        <a:solidFill>
                          <a:sysClr val="windowText" lastClr="000000"/>
                        </a:solidFill>
                        <a:latin typeface="Meiryo UI" panose="020B0604030504040204" pitchFamily="50" charset="-128"/>
                        <a:ea typeface="Meiryo UI" panose="020B0604030504040204" pitchFamily="50" charset="-128"/>
                      </a:endParaRPr>
                    </a:p>
                    <a:p>
                      <a:r>
                        <a:rPr kumimoji="1" lang="ja-JP" altLang="en-US" sz="1800" b="0" dirty="0">
                          <a:solidFill>
                            <a:sysClr val="windowText" lastClr="000000"/>
                          </a:solidFill>
                          <a:latin typeface="Meiryo UI" panose="020B0604030504040204" pitchFamily="50" charset="-128"/>
                          <a:ea typeface="Meiryo UI" panose="020B0604030504040204" pitchFamily="50" charset="-128"/>
                        </a:rPr>
                        <a:t>これまでの自分と今の自分を比べると？</a:t>
                      </a:r>
                      <a:endParaRPr kumimoji="1" lang="en-US" altLang="ja-JP" sz="1800" b="0" dirty="0">
                        <a:solidFill>
                          <a:sysClr val="windowText" lastClr="00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49457">
                <a:tc rowSpan="2">
                  <a:txBody>
                    <a:bodyPr/>
                    <a:lstStyle/>
                    <a:p>
                      <a:r>
                        <a:rPr kumimoji="1" lang="ja-JP" altLang="en-US" dirty="0">
                          <a:latin typeface="Meiryo UI" panose="020B0604030504040204" pitchFamily="50" charset="-128"/>
                          <a:ea typeface="Meiryo UI" panose="020B0604030504040204" pitchFamily="50" charset="-128"/>
                        </a:rPr>
                        <a:t>どのように比較するかを意識する問いかけ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これまでの問題と似ているところは？</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49457">
                <a:tc vMerge="1">
                  <a:txBody>
                    <a:bodyPr/>
                    <a:lstStyle/>
                    <a:p>
                      <a:endParaRPr kumimoji="1" lang="ja-JP" altLang="en-US"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二つを比べて、違いはありますか？違いはどこですか？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aphicFrame>
        <p:nvGraphicFramePr>
          <p:cNvPr id="1142" name="表 2"/>
          <p:cNvGraphicFramePr>
            <a:graphicFrameLocks noGrp="1"/>
          </p:cNvGraphicFramePr>
          <p:nvPr/>
        </p:nvGraphicFramePr>
        <p:xfrm>
          <a:off x="6154192" y="146130"/>
          <a:ext cx="5961148" cy="6132502"/>
        </p:xfrm>
        <a:graphic>
          <a:graphicData uri="http://schemas.openxmlformats.org/drawingml/2006/table">
            <a:tbl>
              <a:tblPr firstRow="1" bandRow="1">
                <a:tableStyleId>{5C22544A-7EE6-4342-B048-85BDC9FD1C3A}</a:tableStyleId>
              </a:tblPr>
              <a:tblGrid>
                <a:gridCol w="2007336">
                  <a:extLst>
                    <a:ext uri="{9D8B030D-6E8A-4147-A177-3AD203B41FA5}">
                      <a16:colId xmlns:a16="http://schemas.microsoft.com/office/drawing/2014/main" val="20000"/>
                    </a:ext>
                  </a:extLst>
                </a:gridCol>
                <a:gridCol w="3953812">
                  <a:extLst>
                    <a:ext uri="{9D8B030D-6E8A-4147-A177-3AD203B41FA5}">
                      <a16:colId xmlns:a16="http://schemas.microsoft.com/office/drawing/2014/main" val="20001"/>
                    </a:ext>
                  </a:extLst>
                </a:gridCol>
              </a:tblGrid>
              <a:tr h="115459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dirty="0">
                          <a:solidFill>
                            <a:sysClr val="windowText" lastClr="000000"/>
                          </a:solidFill>
                          <a:latin typeface="Meiryo UI" panose="020B0604030504040204" pitchFamily="50" charset="-128"/>
                          <a:ea typeface="Meiryo UI" panose="020B0604030504040204" pitchFamily="50" charset="-128"/>
                        </a:rPr>
                        <a:t>４「主張・根拠・理由」を意識する問いかけ</a:t>
                      </a:r>
                      <a:endParaRPr kumimoji="1" lang="en-US" altLang="ja-JP" sz="2800" b="1" dirty="0">
                        <a:solidFill>
                          <a:sysClr val="windowText" lastClr="00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論理的思考力を高めていくために、子ども達同志が話し合うとき「主張・根拠・理由」を明確にすることが大切です。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dirty="0"/>
                    </a:p>
                  </a:txBody>
                  <a:tcPr/>
                </a:tc>
                <a:extLst>
                  <a:ext uri="{0D108BD9-81ED-4DB2-BD59-A6C34878D82A}">
                    <a16:rowId xmlns:a16="http://schemas.microsoft.com/office/drawing/2014/main" val="10000"/>
                  </a:ext>
                </a:extLst>
              </a:tr>
              <a:tr h="820577">
                <a:tc rowSpan="2">
                  <a:txBody>
                    <a:bodyPr/>
                    <a:lstStyle/>
                    <a:p>
                      <a:r>
                        <a:rPr kumimoji="1" lang="ja-JP" altLang="en-US" sz="1800" dirty="0">
                          <a:latin typeface="Meiryo UI" panose="020B0604030504040204" pitchFamily="50" charset="-128"/>
                          <a:ea typeface="Meiryo UI" panose="020B0604030504040204" pitchFamily="50" charset="-128"/>
                        </a:rPr>
                        <a:t>根拠を探る問いかけ</a:t>
                      </a:r>
                      <a:endParaRPr kumimoji="1" lang="en-US" altLang="ja-JP"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どの文からそう考えた？</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65596">
                <a:tc vMerge="1">
                  <a:txBody>
                    <a:bodyPr/>
                    <a:lstStyle/>
                    <a:p>
                      <a:endParaRPr kumimoji="1" lang="ja-JP" altLang="en-US" sz="1800" dirty="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dirty="0">
                          <a:latin typeface="Meiryo UI" panose="020B0604030504040204" pitchFamily="50" charset="-128"/>
                          <a:ea typeface="Meiryo UI" panose="020B0604030504040204" pitchFamily="50" charset="-128"/>
                        </a:rPr>
                        <a:t>この資料のどこの部分に着目した？</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04438">
                <a:tc rowSpan="2">
                  <a:txBody>
                    <a:bodyPr/>
                    <a:lstStyle/>
                    <a:p>
                      <a:r>
                        <a:rPr kumimoji="1" lang="ja-JP" altLang="en-US" sz="1800" dirty="0">
                          <a:latin typeface="Meiryo UI" panose="020B0604030504040204" pitchFamily="50" charset="-128"/>
                          <a:ea typeface="Meiryo UI" panose="020B0604030504040204" pitchFamily="50" charset="-128"/>
                        </a:rPr>
                        <a:t>理由を探る問いかけ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800" dirty="0">
                          <a:latin typeface="Meiryo UI" panose="020B0604030504040204" pitchFamily="50" charset="-128"/>
                          <a:ea typeface="Meiryo UI" panose="020B0604030504040204" pitchFamily="50" charset="-128"/>
                        </a:rPr>
                        <a:t>この言葉から、どうしてそう（主張）考えたの？</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49457">
                <a:tc vMerge="1">
                  <a:txBody>
                    <a:bodyPr/>
                    <a:lstStyle/>
                    <a:p>
                      <a:endParaRPr kumimoji="1" lang="ja-JP" altLang="en-US"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800" dirty="0">
                          <a:latin typeface="Meiryo UI" panose="020B0604030504040204" pitchFamily="50" charset="-128"/>
                          <a:ea typeface="Meiryo UI" panose="020B0604030504040204" pitchFamily="50" charset="-128"/>
                        </a:rPr>
                        <a:t>この資料から、なぜそれ（主張）が言えるの？</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49457">
                <a:tc rowSpan="2">
                  <a:txBody>
                    <a:bodyPr/>
                    <a:lstStyle/>
                    <a:p>
                      <a:r>
                        <a:rPr kumimoji="1" lang="ja-JP" altLang="en-US" sz="1800" dirty="0">
                          <a:latin typeface="Meiryo UI" panose="020B0604030504040204" pitchFamily="50" charset="-128"/>
                          <a:ea typeface="Meiryo UI" panose="020B0604030504040204" pitchFamily="50" charset="-128"/>
                        </a:rPr>
                        <a:t>根拠と理由の妥当性を検討する問いかけ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dirty="0">
                          <a:latin typeface="Meiryo UI" panose="020B0604030504040204" pitchFamily="50" charset="-128"/>
                          <a:ea typeface="Meiryo UI" panose="020B0604030504040204" pitchFamily="50" charset="-128"/>
                        </a:rPr>
                        <a:t>（資料）から○○と考えたんだね。それって本当にそうかな？</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749457">
                <a:tc vMerge="1">
                  <a:txBody>
                    <a:bodyPr/>
                    <a:lstStyle/>
                    <a:p>
                      <a:endParaRPr kumimoji="1" lang="ja-JP" altLang="en-US"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ysClr val="windowText" lastClr="000000"/>
                          </a:solidFill>
                          <a:latin typeface="Meiryo UI" panose="020B0604030504040204" pitchFamily="50" charset="-128"/>
                          <a:ea typeface="Meiryo UI" panose="020B0604030504040204" pitchFamily="50" charset="-128"/>
                        </a:rPr>
                        <a:t>△△さんが（資料）から、○○と考えたのはなぜだろう？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1143" name="テキスト ボックス 3"/>
          <p:cNvSpPr txBox="1"/>
          <p:nvPr/>
        </p:nvSpPr>
        <p:spPr>
          <a:xfrm>
            <a:off x="6096000" y="6434871"/>
            <a:ext cx="606448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参照：「ファシリテートのうまい先生が実は必ずやっている「問いかけ」の習慣」片山紀子　明治図書</a:t>
            </a:r>
          </a:p>
        </p:txBody>
      </p:sp>
    </p:spTree>
    <p:extLst>
      <p:ext uri="{BB962C8B-B14F-4D97-AF65-F5344CB8AC3E}">
        <p14:creationId xmlns:p14="http://schemas.microsoft.com/office/powerpoint/2010/main" val="386889125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lnDef>
      <a:spPr>
        <a:custGeom>
          <a:avLst/>
          <a:gdLst/>
          <a:ahLst/>
          <a:cxnLst/>
          <a:rect l="l" t="t" r="r" b="b"/>
          <a:pathLst/>
        </a:custGeom>
      </a:spPr>
      <a:bodyPr vertOverflow="overflow" horzOverflow="overflow"/>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lnDef>
      <a:spPr>
        <a:custGeom>
          <a:avLst/>
          <a:gdLst/>
          <a:ahLst/>
          <a:cxnLst/>
          <a:rect l="l" t="t" r="r" b="b"/>
          <a:pathLst/>
        </a:custGeom>
      </a:spPr>
      <a:bodyPr vertOverflow="overflow" horzOverflow="overflow"/>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1156</TotalTime>
  <Words>1999</Words>
  <Application>Microsoft Office PowerPoint</Application>
  <PresentationFormat>ワイド画面</PresentationFormat>
  <Paragraphs>168</Paragraphs>
  <Slides>12</Slides>
  <Notes>7</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12</vt:i4>
      </vt:variant>
    </vt:vector>
  </HeadingPairs>
  <TitlesOfParts>
    <vt:vector size="17" baseType="lpstr">
      <vt:lpstr>Meiryo UI</vt:lpstr>
      <vt:lpstr>游ゴシック</vt:lpstr>
      <vt:lpstr>游ゴシック Light</vt:lpstr>
      <vt:lpstr>Arial</vt:lpstr>
      <vt:lpstr>Office テーマ</vt:lpstr>
      <vt:lpstr>研究授業の振り返り ー主体的・対話的で深い学びの実現に向けてー</vt:lpstr>
      <vt:lpstr>今回の校内研修の目的</vt:lpstr>
      <vt:lpstr>教員等資質向上指標（教諭・講師）</vt:lpstr>
      <vt:lpstr>本日の内容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広島県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23</cp:revision>
  <dcterms:created xsi:type="dcterms:W3CDTF">2026-06-24T06:32:00Z</dcterms:created>
  <dcterms:modified xsi:type="dcterms:W3CDTF">2026-07-27T00:52:21Z</dcterms:modified>
</cp:coreProperties>
</file>