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7" r:id="rId3"/>
    <p:sldId id="268" r:id="rId4"/>
    <p:sldId id="269" r:id="rId5"/>
    <p:sldId id="271" r:id="rId6"/>
    <p:sldId id="272" r:id="rId7"/>
    <p:sldId id="273" r:id="rId8"/>
    <p:sldId id="274" r:id="rId9"/>
    <p:sldId id="275" r:id="rId10"/>
    <p:sldId id="276" r:id="rId11"/>
    <p:sldId id="277" r:id="rId12"/>
    <p:sldId id="278" r:id="rId13"/>
    <p:sldId id="270" r:id="rId14"/>
    <p:sldId id="279"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F8F"/>
    <a:srgbClr val="9CEE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545" autoAdjust="0"/>
  </p:normalViewPr>
  <p:slideViewPr>
    <p:cSldViewPr snapToGrid="0">
      <p:cViewPr varScale="1">
        <p:scale>
          <a:sx n="74" d="100"/>
          <a:sy n="74" d="100"/>
        </p:scale>
        <p:origin x="1908" y="66"/>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072E5-9717-4A83-A203-E98EB9AE8C82}"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FBAEF1-9EC8-4B81-92C2-4C772DC1DF83}" type="slidenum">
              <a:rPr kumimoji="1" lang="ja-JP" altLang="en-US" smtClean="0"/>
              <a:t>‹#›</a:t>
            </a:fld>
            <a:endParaRPr kumimoji="1" lang="ja-JP" altLang="en-US"/>
          </a:p>
        </p:txBody>
      </p:sp>
    </p:spTree>
    <p:extLst>
      <p:ext uri="{BB962C8B-B14F-4D97-AF65-F5344CB8AC3E}">
        <p14:creationId xmlns:p14="http://schemas.microsoft.com/office/powerpoint/2010/main" val="126703671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2</a:t>
            </a:fld>
            <a:endParaRPr kumimoji="1" lang="ja-JP" altLang="en-US"/>
          </a:p>
        </p:txBody>
      </p:sp>
    </p:spTree>
    <p:extLst>
      <p:ext uri="{BB962C8B-B14F-4D97-AF65-F5344CB8AC3E}">
        <p14:creationId xmlns:p14="http://schemas.microsoft.com/office/powerpoint/2010/main" val="329209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3</a:t>
            </a:fld>
            <a:endParaRPr kumimoji="1" lang="ja-JP" altLang="en-US"/>
          </a:p>
        </p:txBody>
      </p:sp>
    </p:spTree>
    <p:extLst>
      <p:ext uri="{BB962C8B-B14F-4D97-AF65-F5344CB8AC3E}">
        <p14:creationId xmlns:p14="http://schemas.microsoft.com/office/powerpoint/2010/main" val="126302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3D728-3733-380C-327A-7E61E0BDC8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EAADD0-8B34-C642-C600-CFF95C37D5B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55E6015-3F13-84C6-DC10-DBFAA585E46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3244E31-3A06-CF08-F76D-84B9F62F444A}"/>
              </a:ext>
            </a:extLst>
          </p:cNvPr>
          <p:cNvSpPr>
            <a:spLocks noGrp="1"/>
          </p:cNvSpPr>
          <p:nvPr>
            <p:ph type="sldNum" sz="quarter" idx="5"/>
          </p:nvPr>
        </p:nvSpPr>
        <p:spPr/>
        <p:txBody>
          <a:bodyPr/>
          <a:lstStyle/>
          <a:p>
            <a:fld id="{71FBAEF1-9EC8-4B81-92C2-4C772DC1DF83}" type="slidenum">
              <a:rPr kumimoji="1" lang="ja-JP" altLang="en-US" smtClean="0"/>
              <a:t>4</a:t>
            </a:fld>
            <a:endParaRPr kumimoji="1" lang="ja-JP" altLang="en-US"/>
          </a:p>
        </p:txBody>
      </p:sp>
    </p:spTree>
    <p:extLst>
      <p:ext uri="{BB962C8B-B14F-4D97-AF65-F5344CB8AC3E}">
        <p14:creationId xmlns:p14="http://schemas.microsoft.com/office/powerpoint/2010/main" val="1553664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5</a:t>
            </a:fld>
            <a:endParaRPr kumimoji="1" lang="ja-JP" altLang="en-US"/>
          </a:p>
        </p:txBody>
      </p:sp>
    </p:spTree>
    <p:extLst>
      <p:ext uri="{BB962C8B-B14F-4D97-AF65-F5344CB8AC3E}">
        <p14:creationId xmlns:p14="http://schemas.microsoft.com/office/powerpoint/2010/main" val="3801715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00966-D67E-C0CC-986C-C4D198E0446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3041B57-99FB-4816-E247-B6DDC067694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F60FBA-9EEF-174E-C719-C7D83D63FFB8}"/>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6A169FF1-F323-74EA-582D-26149C9D4000}"/>
              </a:ext>
            </a:extLst>
          </p:cNvPr>
          <p:cNvSpPr>
            <a:spLocks noGrp="1"/>
          </p:cNvSpPr>
          <p:nvPr>
            <p:ph type="sldNum" sz="quarter" idx="5"/>
          </p:nvPr>
        </p:nvSpPr>
        <p:spPr/>
        <p:txBody>
          <a:bodyPr/>
          <a:lstStyle/>
          <a:p>
            <a:fld id="{71FBAEF1-9EC8-4B81-92C2-4C772DC1DF83}" type="slidenum">
              <a:rPr kumimoji="1" lang="ja-JP" altLang="en-US" smtClean="0"/>
              <a:t>13</a:t>
            </a:fld>
            <a:endParaRPr kumimoji="1" lang="ja-JP" altLang="en-US"/>
          </a:p>
        </p:txBody>
      </p:sp>
    </p:spTree>
    <p:extLst>
      <p:ext uri="{BB962C8B-B14F-4D97-AF65-F5344CB8AC3E}">
        <p14:creationId xmlns:p14="http://schemas.microsoft.com/office/powerpoint/2010/main" val="2244356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14</a:t>
            </a:fld>
            <a:endParaRPr kumimoji="1" lang="ja-JP" altLang="en-US"/>
          </a:p>
        </p:txBody>
      </p:sp>
    </p:spTree>
    <p:extLst>
      <p:ext uri="{BB962C8B-B14F-4D97-AF65-F5344CB8AC3E}">
        <p14:creationId xmlns:p14="http://schemas.microsoft.com/office/powerpoint/2010/main" val="2925470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0F31D6-810E-E568-803F-51D8E1BEDE4A}"/>
              </a:ext>
            </a:extLst>
          </p:cNvPr>
          <p:cNvSpPr>
            <a:spLocks noGrp="1"/>
          </p:cNvSpPr>
          <p:nvPr>
            <p:ph type="ctrTitle"/>
          </p:nvPr>
        </p:nvSpPr>
        <p:spPr>
          <a:xfrm>
            <a:off x="1524000" y="1122363"/>
            <a:ext cx="9144000" cy="2387600"/>
          </a:xfrm>
        </p:spPr>
        <p:txBody>
          <a:bodyPr anchor="b"/>
          <a:lstStyle>
            <a:lvl1pPr algn="ctr">
              <a:defRPr sz="6000">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708D619E-046E-C8DB-19EF-828D13AC1CEA}"/>
              </a:ext>
            </a:extLst>
          </p:cNvPr>
          <p:cNvSpPr>
            <a:spLocks noGrp="1"/>
          </p:cNvSpPr>
          <p:nvPr>
            <p:ph type="subTitle" idx="1"/>
          </p:nvPr>
        </p:nvSpPr>
        <p:spPr>
          <a:xfrm>
            <a:off x="1524000" y="3602038"/>
            <a:ext cx="9144000" cy="1655762"/>
          </a:xfrm>
        </p:spPr>
        <p:txBody>
          <a:bodyPr/>
          <a:lstStyle>
            <a:lvl1pPr marL="0" indent="0" algn="ctr">
              <a:buNone/>
              <a:defRPr sz="2400">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a:extLst>
              <a:ext uri="{FF2B5EF4-FFF2-40B4-BE49-F238E27FC236}">
                <a16:creationId xmlns:a16="http://schemas.microsoft.com/office/drawing/2014/main" id="{7D85D925-A241-7704-A2B8-019E7782A0F4}"/>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16B86E26-14E3-FD97-2440-C82A8AB111F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FEDA12E-3633-E7BF-6852-46B4A9E129A6}"/>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3870060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C892FE-9E2B-9B9E-53C6-CE8A9C37080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375BCD1-A15D-8755-6C8E-739175C94CD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69E2C77-ACD4-D949-37EE-C903E96B7E25}"/>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63036C64-8EA8-3654-8E2E-FDBD10B45A8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630FA03-7757-EE69-836E-5466F5A36379}"/>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001911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8A35B7C-7832-D640-CB37-CA8AD7458EF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E07C5DA-B872-CA7B-4561-9501F7DB55C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0A61D76-08C7-C2DD-B32F-DCADBA9F7123}"/>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B5C0287B-5754-6E1A-C97C-99DAB6D4E90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7C43B5-7BBD-0075-507A-E714419F762D}"/>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151598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AA24EC-1AA3-B829-A8AA-9FC39916A543}"/>
              </a:ext>
            </a:extLst>
          </p:cNvPr>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C62DF7E-80F3-CDC7-A8FA-9B66A7FE85A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A5BEFFA-8121-894F-8C22-FDEAD131A651}"/>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100DAEB2-38C3-C25B-DBCF-368134EE935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311CC1-B921-EFA9-1447-C4D331D77FAE}"/>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2780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373DE1-F5A3-374A-8DDC-48D5B548B4B5}"/>
              </a:ext>
            </a:extLst>
          </p:cNvPr>
          <p:cNvSpPr>
            <a:spLocks noGrp="1"/>
          </p:cNvSpPr>
          <p:nvPr>
            <p:ph type="title"/>
          </p:nvPr>
        </p:nvSpPr>
        <p:spPr>
          <a:xfrm>
            <a:off x="831850" y="1709738"/>
            <a:ext cx="10515600" cy="2852737"/>
          </a:xfrm>
        </p:spPr>
        <p:txBody>
          <a:bodyPr anchor="b"/>
          <a:lstStyle>
            <a:lvl1pPr>
              <a:defRPr sz="6000">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F7845-C734-6184-DAA7-5159955075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6219859-C902-8F70-4E0C-35FF6E5D7889}"/>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89C4E09E-E5EF-AC75-78FC-57254F007D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B9B06BF-E6C1-0C8E-D59E-14982E2D55FE}"/>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385546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EB037C-F030-E121-0926-5641CCED7337}"/>
              </a:ext>
            </a:extLst>
          </p:cNvPr>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2C68E6A-19AE-92E1-F4EE-001E27566123}"/>
              </a:ext>
            </a:extLst>
          </p:cNvPr>
          <p:cNvSpPr>
            <a:spLocks noGrp="1"/>
          </p:cNvSpPr>
          <p:nvPr>
            <p:ph sz="half" idx="1"/>
          </p:nvPr>
        </p:nvSpPr>
        <p:spPr>
          <a:xfrm>
            <a:off x="838200" y="1825625"/>
            <a:ext cx="5181600" cy="435133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6A64094-4131-E322-6D7D-CAB1A964FFB7}"/>
              </a:ext>
            </a:extLst>
          </p:cNvPr>
          <p:cNvSpPr>
            <a:spLocks noGrp="1"/>
          </p:cNvSpPr>
          <p:nvPr>
            <p:ph sz="half" idx="2"/>
          </p:nvPr>
        </p:nvSpPr>
        <p:spPr>
          <a:xfrm>
            <a:off x="6172200" y="1825625"/>
            <a:ext cx="5181600" cy="435133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3B17AE6-8B00-D872-898C-02E929227956}"/>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414017A7-B015-2D18-5938-657C7888A64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26C66B3-E1F7-1EBB-D289-AD8D6EF32280}"/>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209165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784DBB-5045-E8E5-7B55-B09BFEBB7A3F}"/>
              </a:ext>
            </a:extLst>
          </p:cNvPr>
          <p:cNvSpPr>
            <a:spLocks noGrp="1"/>
          </p:cNvSpPr>
          <p:nvPr>
            <p:ph type="title"/>
          </p:nvPr>
        </p:nvSpPr>
        <p:spPr>
          <a:xfrm>
            <a:off x="839788" y="365125"/>
            <a:ext cx="10515600" cy="1325563"/>
          </a:xfrm>
        </p:spPr>
        <p:txBody>
          <a:bodyPr/>
          <a:lstStyle>
            <a:lvl1pPr>
              <a:defRPr>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A1787A95-CFE3-6C32-B417-99DE2BF94C8F}"/>
              </a:ext>
            </a:extLst>
          </p:cNvPr>
          <p:cNvSpPr>
            <a:spLocks noGrp="1"/>
          </p:cNvSpPr>
          <p:nvPr>
            <p:ph type="body" idx="1"/>
          </p:nvPr>
        </p:nvSpPr>
        <p:spPr>
          <a:xfrm>
            <a:off x="839788" y="1681163"/>
            <a:ext cx="5157787" cy="823912"/>
          </a:xfrm>
        </p:spPr>
        <p:txBody>
          <a:bodyPr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DEBAA04-98E6-D248-D1F7-D5843753EAE5}"/>
              </a:ext>
            </a:extLst>
          </p:cNvPr>
          <p:cNvSpPr>
            <a:spLocks noGrp="1"/>
          </p:cNvSpPr>
          <p:nvPr>
            <p:ph sz="half" idx="2"/>
          </p:nvPr>
        </p:nvSpPr>
        <p:spPr>
          <a:xfrm>
            <a:off x="839788" y="2505075"/>
            <a:ext cx="5157787" cy="368458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210BBF0-F191-995B-EDAB-F7406A0741AD}"/>
              </a:ext>
            </a:extLst>
          </p:cNvPr>
          <p:cNvSpPr>
            <a:spLocks noGrp="1"/>
          </p:cNvSpPr>
          <p:nvPr>
            <p:ph type="body" sz="quarter" idx="3"/>
          </p:nvPr>
        </p:nvSpPr>
        <p:spPr>
          <a:xfrm>
            <a:off x="6172200" y="1681163"/>
            <a:ext cx="5183188" cy="823912"/>
          </a:xfrm>
        </p:spPr>
        <p:txBody>
          <a:bodyPr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C9A671B-BF6A-776F-0C17-C6F79923AD15}"/>
              </a:ext>
            </a:extLst>
          </p:cNvPr>
          <p:cNvSpPr>
            <a:spLocks noGrp="1"/>
          </p:cNvSpPr>
          <p:nvPr>
            <p:ph sz="quarter" idx="4"/>
          </p:nvPr>
        </p:nvSpPr>
        <p:spPr>
          <a:xfrm>
            <a:off x="6172200" y="2505075"/>
            <a:ext cx="5183188" cy="368458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ED23BD8-932A-94E1-E7C2-FCA7FDF46E0F}"/>
              </a:ext>
            </a:extLst>
          </p:cNvPr>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8" name="フッター プレースホルダー 7">
            <a:extLst>
              <a:ext uri="{FF2B5EF4-FFF2-40B4-BE49-F238E27FC236}">
                <a16:creationId xmlns:a16="http://schemas.microsoft.com/office/drawing/2014/main" id="{24BBEFB8-2939-74AF-1CFA-540AD2F1C07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D4E191A-1181-6631-9D28-D70268C20222}"/>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64013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EDEE2E-D98E-9A24-7878-B79621963538}"/>
              </a:ext>
            </a:extLst>
          </p:cNvPr>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Tree>
    <p:extLst>
      <p:ext uri="{BB962C8B-B14F-4D97-AF65-F5344CB8AC3E}">
        <p14:creationId xmlns:p14="http://schemas.microsoft.com/office/powerpoint/2010/main" val="315969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25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2AA77F-267C-A72F-4DE0-AF43A2729106}"/>
              </a:ext>
            </a:extLst>
          </p:cNvPr>
          <p:cNvSpPr>
            <a:spLocks noGrp="1"/>
          </p:cNvSpPr>
          <p:nvPr>
            <p:ph type="title"/>
          </p:nvPr>
        </p:nvSpPr>
        <p:spPr>
          <a:xfrm>
            <a:off x="839788" y="457200"/>
            <a:ext cx="3932237" cy="1600200"/>
          </a:xfrm>
        </p:spPr>
        <p:txBody>
          <a:bodyPr anchor="b"/>
          <a:lstStyle>
            <a:lvl1pPr>
              <a:defRPr sz="3200">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F32DBB6-88B9-53F7-2407-77ADA2179741}"/>
              </a:ext>
            </a:extLst>
          </p:cNvPr>
          <p:cNvSpPr>
            <a:spLocks noGrp="1"/>
          </p:cNvSpPr>
          <p:nvPr>
            <p:ph idx="1"/>
          </p:nvPr>
        </p:nvSpPr>
        <p:spPr>
          <a:xfrm>
            <a:off x="5183188" y="987425"/>
            <a:ext cx="6172200" cy="4873625"/>
          </a:xfrm>
        </p:spPr>
        <p:txBody>
          <a:bodyPr/>
          <a:lstStyle>
            <a:lvl1pPr>
              <a:defRPr sz="3200">
                <a:latin typeface="Meiryo UI" panose="020B0604030504040204" pitchFamily="50" charset="-128"/>
                <a:ea typeface="Meiryo UI" panose="020B0604030504040204" pitchFamily="50" charset="-128"/>
              </a:defRPr>
            </a:lvl1pPr>
            <a:lvl2pPr>
              <a:defRPr sz="2800">
                <a:latin typeface="Meiryo UI" panose="020B0604030504040204" pitchFamily="50" charset="-128"/>
                <a:ea typeface="Meiryo UI" panose="020B0604030504040204" pitchFamily="50" charset="-128"/>
              </a:defRPr>
            </a:lvl2pPr>
            <a:lvl3pPr>
              <a:defRPr sz="2400">
                <a:latin typeface="Meiryo UI" panose="020B0604030504040204" pitchFamily="50" charset="-128"/>
                <a:ea typeface="Meiryo UI" panose="020B0604030504040204" pitchFamily="50" charset="-128"/>
              </a:defRPr>
            </a:lvl3pPr>
            <a:lvl4pPr>
              <a:defRPr sz="2000">
                <a:latin typeface="Meiryo UI" panose="020B0604030504040204" pitchFamily="50" charset="-128"/>
                <a:ea typeface="Meiryo UI" panose="020B0604030504040204" pitchFamily="50" charset="-128"/>
              </a:defRPr>
            </a:lvl4pPr>
            <a:lvl5pPr>
              <a:defRPr sz="2000">
                <a:latin typeface="Meiryo UI" panose="020B0604030504040204" pitchFamily="50" charset="-128"/>
                <a:ea typeface="Meiryo UI" panose="020B0604030504040204" pitchFamily="50" charset="-128"/>
              </a:defRPr>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B346BB4-0F1C-CE0D-030F-51E680FA4062}"/>
              </a:ext>
            </a:extLst>
          </p:cNvPr>
          <p:cNvSpPr>
            <a:spLocks noGrp="1"/>
          </p:cNvSpPr>
          <p:nvPr>
            <p:ph type="body" sz="half" idx="2"/>
          </p:nvPr>
        </p:nvSpPr>
        <p:spPr>
          <a:xfrm>
            <a:off x="839788" y="2057400"/>
            <a:ext cx="3932237" cy="3811588"/>
          </a:xfrm>
        </p:spPr>
        <p:txBody>
          <a:bodyPr/>
          <a:lstStyle>
            <a:lvl1pPr marL="0" indent="0">
              <a:buNone/>
              <a:defRPr sz="1600">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287870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CCD751-1586-9EF0-8737-13A6D236FC45}"/>
              </a:ext>
            </a:extLst>
          </p:cNvPr>
          <p:cNvSpPr>
            <a:spLocks noGrp="1"/>
          </p:cNvSpPr>
          <p:nvPr>
            <p:ph type="title"/>
          </p:nvPr>
        </p:nvSpPr>
        <p:spPr>
          <a:xfrm>
            <a:off x="839788" y="457200"/>
            <a:ext cx="3932237" cy="1600200"/>
          </a:xfrm>
        </p:spPr>
        <p:txBody>
          <a:bodyPr anchor="b"/>
          <a:lstStyle>
            <a:lvl1pPr>
              <a:defRPr sz="3200">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14A5456-AD82-570E-3AFE-0C45DA883A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D89FA8A-C9F9-1256-D9F0-58BA62EA2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30097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01ECDBA-B61C-D20D-60B7-8689802FE8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8962BAC-9865-EF29-3D8E-99ECC02BD2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4EE521-DD47-C2FC-81FB-5267B31232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EE926B-B68D-4C82-B302-CC17D92D7752}"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FE7AFA47-9232-00EF-5CC0-15D50D985E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D9582C0-9C97-C97E-7D65-8D5E3CFB9E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1261456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48C064-6B41-2B24-F030-97F3628AA363}"/>
              </a:ext>
            </a:extLst>
          </p:cNvPr>
          <p:cNvSpPr>
            <a:spLocks noGrp="1"/>
          </p:cNvSpPr>
          <p:nvPr>
            <p:ph type="ctrTitle"/>
          </p:nvPr>
        </p:nvSpPr>
        <p:spPr>
          <a:xfrm>
            <a:off x="1524000" y="1725867"/>
            <a:ext cx="9144000" cy="2387600"/>
          </a:xfrm>
        </p:spPr>
        <p:txBody>
          <a:bodyPr>
            <a:normAutofit/>
          </a:bodyPr>
          <a:lstStyle/>
          <a:p>
            <a:r>
              <a:rPr kumimoji="1" lang="ja-JP" altLang="en-US" dirty="0"/>
              <a:t>不祥事の根絶に向けて</a:t>
            </a:r>
            <a:br>
              <a:rPr kumimoji="1" lang="ja-JP" altLang="en-US" dirty="0"/>
            </a:br>
            <a:r>
              <a:rPr kumimoji="1" lang="ja-JP" altLang="en-US" sz="4400" dirty="0"/>
              <a:t>ー処分事案から見えてくる課題と対策ー</a:t>
            </a:r>
          </a:p>
        </p:txBody>
      </p:sp>
      <p:sp>
        <p:nvSpPr>
          <p:cNvPr id="5" name="テキスト ボックス 4">
            <a:extLst>
              <a:ext uri="{FF2B5EF4-FFF2-40B4-BE49-F238E27FC236}">
                <a16:creationId xmlns:a16="http://schemas.microsoft.com/office/drawing/2014/main" id="{C1DE30EF-4966-69BA-8A00-FDADF93D8B1A}"/>
              </a:ext>
            </a:extLst>
          </p:cNvPr>
          <p:cNvSpPr txBox="1"/>
          <p:nvPr/>
        </p:nvSpPr>
        <p:spPr>
          <a:xfrm>
            <a:off x="5834129" y="6488668"/>
            <a:ext cx="6521003" cy="369332"/>
          </a:xfrm>
          <a:prstGeom prst="rect">
            <a:avLst/>
          </a:prstGeom>
          <a:noFill/>
        </p:spPr>
        <p:txBody>
          <a:bodyPr wrap="square">
            <a:spAutoFit/>
          </a:bodyPr>
          <a:lstStyle/>
          <a:p>
            <a:r>
              <a:rPr lang="ja-JP" altLang="en-US" dirty="0">
                <a:latin typeface="Meiryo UI" panose="020B0604030504040204" pitchFamily="50" charset="-128"/>
                <a:ea typeface="Meiryo UI" panose="020B0604030504040204" pitchFamily="50" charset="-128"/>
              </a:rPr>
              <a:t>参考：令和</a:t>
            </a:r>
            <a:r>
              <a:rPr lang="en-US" altLang="ja-JP" dirty="0">
                <a:latin typeface="Meiryo UI" panose="020B0604030504040204" pitchFamily="50" charset="-128"/>
                <a:ea typeface="Meiryo UI" panose="020B0604030504040204" pitchFamily="50" charset="-128"/>
              </a:rPr>
              <a:t>8</a:t>
            </a:r>
            <a:r>
              <a:rPr lang="ja-JP" altLang="en-US" dirty="0">
                <a:latin typeface="Meiryo UI" panose="020B0604030504040204" pitchFamily="50" charset="-128"/>
                <a:ea typeface="Meiryo UI" panose="020B0604030504040204" pitchFamily="50" charset="-128"/>
              </a:rPr>
              <a:t>年度　教職員の不祥事防止に向けた研修（第</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回）</a:t>
            </a:r>
          </a:p>
        </p:txBody>
      </p:sp>
      <p:sp>
        <p:nvSpPr>
          <p:cNvPr id="7" name="字幕 4">
            <a:extLst>
              <a:ext uri="{FF2B5EF4-FFF2-40B4-BE49-F238E27FC236}">
                <a16:creationId xmlns:a16="http://schemas.microsoft.com/office/drawing/2014/main" id="{E39A3A58-D459-F852-5552-A085891BABBD}"/>
              </a:ext>
            </a:extLst>
          </p:cNvPr>
          <p:cNvSpPr txBox="1">
            <a:spLocks/>
          </p:cNvSpPr>
          <p:nvPr/>
        </p:nvSpPr>
        <p:spPr>
          <a:xfrm>
            <a:off x="169003" y="155976"/>
            <a:ext cx="4590566" cy="614045"/>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2800" dirty="0"/>
              <a:t>活用編（校内研修作成例２）</a:t>
            </a:r>
          </a:p>
        </p:txBody>
      </p:sp>
    </p:spTree>
    <p:extLst>
      <p:ext uri="{BB962C8B-B14F-4D97-AF65-F5344CB8AC3E}">
        <p14:creationId xmlns:p14="http://schemas.microsoft.com/office/powerpoint/2010/main" val="129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5A93C-713B-ED2B-832F-28BFD55E9E3C}"/>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1D10321-56D9-B4BF-4249-D6B634BB580A}"/>
              </a:ext>
            </a:extLst>
          </p:cNvPr>
          <p:cNvSpPr txBox="1"/>
          <p:nvPr/>
        </p:nvSpPr>
        <p:spPr>
          <a:xfrm>
            <a:off x="351486" y="1131391"/>
            <a:ext cx="11650014" cy="1264449"/>
          </a:xfrm>
          <a:prstGeom prst="rect">
            <a:avLst/>
          </a:prstGeom>
          <a:noFill/>
        </p:spPr>
        <p:txBody>
          <a:bodyPr wrap="square">
            <a:spAutoFit/>
          </a:bodyPr>
          <a:lstStyle/>
          <a:p>
            <a:pPr marL="0" lvl="0" indent="0" algn="just" rtl="0">
              <a:spcBef>
                <a:spcPts val="480"/>
              </a:spcBef>
              <a:spcAft>
                <a:spcPts val="0"/>
              </a:spcAft>
              <a:buSzPts val="2280"/>
              <a:buFont typeface="Noto Sans Symbols"/>
              <a:buNone/>
            </a:pPr>
            <a:r>
              <a:rPr lang="en-US" altLang="ja-JP" sz="3200" dirty="0">
                <a:latin typeface="Meiryo UI" panose="020B0604030504040204" pitchFamily="50" charset="-128"/>
                <a:ea typeface="Meiryo UI" panose="020B0604030504040204" pitchFamily="50" charset="-128"/>
              </a:rPr>
              <a:t>【</a:t>
            </a:r>
            <a:r>
              <a:rPr lang="ja-JP" altLang="en-US" sz="3200" dirty="0">
                <a:latin typeface="Meiryo UI" panose="020B0604030504040204" pitchFamily="50" charset="-128"/>
                <a:ea typeface="Meiryo UI" panose="020B0604030504040204" pitchFamily="50" charset="-128"/>
              </a:rPr>
              <a:t>事例</a:t>
            </a:r>
            <a:r>
              <a:rPr lang="en-US" altLang="ja-JP" sz="3200" dirty="0">
                <a:latin typeface="Meiryo UI" panose="020B0604030504040204" pitchFamily="50" charset="-128"/>
                <a:ea typeface="Meiryo UI" panose="020B0604030504040204" pitchFamily="50" charset="-128"/>
              </a:rPr>
              <a:t>】</a:t>
            </a:r>
          </a:p>
          <a:p>
            <a:pPr lvl="0" indent="171450" algn="just">
              <a:spcBef>
                <a:spcPts val="480"/>
              </a:spcBef>
              <a:buSzPts val="2280"/>
            </a:pPr>
            <a:r>
              <a:rPr lang="ja-JP" altLang="en-US" sz="2000" spc="-150" dirty="0">
                <a:latin typeface="Meiryo UI" panose="020B0604030504040204" pitchFamily="50" charset="-128"/>
                <a:ea typeface="Meiryo UI" panose="020B0604030504040204" pitchFamily="50" charset="-128"/>
              </a:rPr>
              <a:t>私は、同僚の教諭と共に、ソフトテニス部の顧問をしています。ある日、同僚の教諭が生徒</a:t>
            </a:r>
            <a:r>
              <a:rPr lang="en-US" altLang="ja-JP" sz="2000" spc="-150" dirty="0">
                <a:latin typeface="Meiryo UI" panose="020B0604030504040204" pitchFamily="50" charset="-128"/>
                <a:ea typeface="Meiryo UI" panose="020B0604030504040204" pitchFamily="50" charset="-128"/>
              </a:rPr>
              <a:t>A</a:t>
            </a:r>
            <a:r>
              <a:rPr lang="ja-JP" altLang="en-US" sz="2000" spc="-150" dirty="0">
                <a:latin typeface="Meiryo UI" panose="020B0604030504040204" pitchFamily="50" charset="-128"/>
                <a:ea typeface="Meiryo UI" panose="020B0604030504040204" pitchFamily="50" charset="-128"/>
              </a:rPr>
              <a:t>を一人だけ個別に残して指導したり、部室に呼んで指導したりする場面を見ました。</a:t>
            </a:r>
          </a:p>
        </p:txBody>
      </p:sp>
      <p:sp>
        <p:nvSpPr>
          <p:cNvPr id="3" name="テキスト ボックス 2">
            <a:extLst>
              <a:ext uri="{FF2B5EF4-FFF2-40B4-BE49-F238E27FC236}">
                <a16:creationId xmlns:a16="http://schemas.microsoft.com/office/drawing/2014/main" id="{DDBF8C79-044B-6919-D6C0-294D45078655}"/>
              </a:ext>
            </a:extLst>
          </p:cNvPr>
          <p:cNvSpPr txBox="1"/>
          <p:nvPr/>
        </p:nvSpPr>
        <p:spPr>
          <a:xfrm>
            <a:off x="351486" y="3526662"/>
            <a:ext cx="11650014" cy="1077218"/>
          </a:xfrm>
          <a:prstGeom prst="rect">
            <a:avLst/>
          </a:prstGeom>
          <a:noFill/>
          <a:ln>
            <a:solidFill>
              <a:schemeClr val="tx1"/>
            </a:solidFill>
          </a:ln>
        </p:spPr>
        <p:txBody>
          <a:bodyPr wrap="square">
            <a:spAutoFit/>
          </a:bodyPr>
          <a:lstStyle/>
          <a:p>
            <a:pPr lvl="0" indent="361950">
              <a:spcBef>
                <a:spcPts val="480"/>
              </a:spcBef>
              <a:buSzPts val="2280"/>
            </a:pPr>
            <a:r>
              <a:rPr lang="ja-JP" altLang="en-US" sz="3200" dirty="0">
                <a:latin typeface="Meiryo UI" panose="020B0604030504040204" pitchFamily="50" charset="-128"/>
                <a:ea typeface="Meiryo UI" panose="020B0604030504040204" pitchFamily="50" charset="-128"/>
              </a:rPr>
              <a:t>ある日、テニス部の生徒</a:t>
            </a:r>
            <a:r>
              <a:rPr lang="en-US" altLang="ja-JP" sz="3200" dirty="0">
                <a:latin typeface="Meiryo UI" panose="020B0604030504040204" pitchFamily="50" charset="-128"/>
                <a:ea typeface="Meiryo UI" panose="020B0604030504040204" pitchFamily="50" charset="-128"/>
              </a:rPr>
              <a:t>B</a:t>
            </a:r>
            <a:r>
              <a:rPr lang="ja-JP" altLang="en-US" sz="3200" dirty="0">
                <a:latin typeface="Meiryo UI" panose="020B0604030504040204" pitchFamily="50" charset="-128"/>
                <a:ea typeface="Meiryo UI" panose="020B0604030504040204" pitchFamily="50" charset="-128"/>
              </a:rPr>
              <a:t>から「教諭と生徒</a:t>
            </a:r>
            <a:r>
              <a:rPr lang="en-US" altLang="ja-JP" sz="3200" dirty="0">
                <a:latin typeface="Meiryo UI" panose="020B0604030504040204" pitchFamily="50" charset="-128"/>
                <a:ea typeface="Meiryo UI" panose="020B0604030504040204" pitchFamily="50" charset="-128"/>
              </a:rPr>
              <a:t>A</a:t>
            </a:r>
            <a:r>
              <a:rPr lang="ja-JP" altLang="en-US" sz="3200" dirty="0">
                <a:latin typeface="Meiryo UI" panose="020B0604030504040204" pitchFamily="50" charset="-128"/>
                <a:ea typeface="Meiryo UI" panose="020B0604030504040204" pitchFamily="50" charset="-128"/>
              </a:rPr>
              <a:t>が、来週の土曜日に２人で海に行く話をしていた。」と報告を受けた。</a:t>
            </a:r>
          </a:p>
        </p:txBody>
      </p:sp>
      <p:sp>
        <p:nvSpPr>
          <p:cNvPr id="4" name="矢印: 下 3">
            <a:extLst>
              <a:ext uri="{FF2B5EF4-FFF2-40B4-BE49-F238E27FC236}">
                <a16:creationId xmlns:a16="http://schemas.microsoft.com/office/drawing/2014/main" id="{46C43713-C2CD-967B-3405-626EFE11BEA6}"/>
              </a:ext>
            </a:extLst>
          </p:cNvPr>
          <p:cNvSpPr/>
          <p:nvPr/>
        </p:nvSpPr>
        <p:spPr>
          <a:xfrm>
            <a:off x="5695950" y="2828886"/>
            <a:ext cx="800100" cy="563602"/>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49235CD-8A9B-5C5D-7981-B7A726A6262C}"/>
              </a:ext>
            </a:extLst>
          </p:cNvPr>
          <p:cNvSpPr txBox="1"/>
          <p:nvPr/>
        </p:nvSpPr>
        <p:spPr>
          <a:xfrm>
            <a:off x="351486" y="202768"/>
            <a:ext cx="11344772"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不祥事を防止するために　</a:t>
            </a:r>
            <a:r>
              <a:rPr lang="ja-JP" altLang="en-US" sz="2800" dirty="0">
                <a:latin typeface="Meiryo UI" panose="020B0604030504040204" pitchFamily="50" charset="-128"/>
                <a:ea typeface="Meiryo UI" panose="020B0604030504040204" pitchFamily="50" charset="-128"/>
              </a:rPr>
              <a:t>あなたにも、こんな経験ありませんか？</a:t>
            </a:r>
          </a:p>
        </p:txBody>
      </p:sp>
    </p:spTree>
    <p:extLst>
      <p:ext uri="{BB962C8B-B14F-4D97-AF65-F5344CB8AC3E}">
        <p14:creationId xmlns:p14="http://schemas.microsoft.com/office/powerpoint/2010/main" val="315954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762F3-619D-067F-C8E7-27A2217838D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B873453-649E-00DA-C262-2F1D5F2B6C51}"/>
              </a:ext>
            </a:extLst>
          </p:cNvPr>
          <p:cNvSpPr txBox="1"/>
          <p:nvPr/>
        </p:nvSpPr>
        <p:spPr>
          <a:xfrm>
            <a:off x="351486" y="1460878"/>
            <a:ext cx="11711457" cy="1569660"/>
          </a:xfrm>
          <a:prstGeom prst="rect">
            <a:avLst/>
          </a:prstGeom>
          <a:noFill/>
        </p:spPr>
        <p:txBody>
          <a:bodyPr wrap="square" rtlCol="0">
            <a:spAutoFit/>
          </a:bodyPr>
          <a:lstStyle/>
          <a:p>
            <a:r>
              <a:rPr kumimoji="1" lang="en-US" altLang="ja-JP" sz="3200" dirty="0">
                <a:latin typeface="Meiryo UI" panose="020B0604030504040204" pitchFamily="50" charset="-128"/>
                <a:ea typeface="Meiryo UI" panose="020B0604030504040204" pitchFamily="50" charset="-128"/>
              </a:rPr>
              <a:t>【</a:t>
            </a:r>
            <a:r>
              <a:rPr kumimoji="1" lang="ja-JP" altLang="en-US" sz="3200" dirty="0">
                <a:latin typeface="Meiryo UI" panose="020B0604030504040204" pitchFamily="50" charset="-128"/>
                <a:ea typeface="Meiryo UI" panose="020B0604030504040204" pitchFamily="50" charset="-128"/>
              </a:rPr>
              <a:t>教諭</a:t>
            </a:r>
            <a:r>
              <a:rPr lang="en-US" altLang="ja-JP" sz="3200" dirty="0">
                <a:latin typeface="Meiryo UI" panose="020B0604030504040204" pitchFamily="50" charset="-128"/>
                <a:ea typeface="Meiryo UI" panose="020B0604030504040204" pitchFamily="50" charset="-128"/>
              </a:rPr>
              <a:t>B</a:t>
            </a:r>
            <a:r>
              <a:rPr kumimoji="1" lang="ja-JP" altLang="en-US" sz="3200" dirty="0">
                <a:latin typeface="Meiryo UI" panose="020B0604030504040204" pitchFamily="50" charset="-128"/>
                <a:ea typeface="Meiryo UI" panose="020B0604030504040204" pitchFamily="50" charset="-128"/>
              </a:rPr>
              <a:t>の場合</a:t>
            </a:r>
            <a:r>
              <a:rPr kumimoji="1" lang="en-US" altLang="ja-JP" sz="3200" dirty="0">
                <a:latin typeface="Meiryo UI" panose="020B0604030504040204" pitchFamily="50" charset="-128"/>
                <a:ea typeface="Meiryo UI" panose="020B0604030504040204" pitchFamily="50" charset="-128"/>
              </a:rPr>
              <a:t>】</a:t>
            </a:r>
          </a:p>
          <a:p>
            <a:r>
              <a:rPr lang="ja-JP" altLang="en-US" sz="3200" dirty="0">
                <a:latin typeface="Meiryo UI" panose="020B0604030504040204" pitchFamily="50" charset="-128"/>
                <a:ea typeface="Meiryo UI" panose="020B0604030504040204" pitchFamily="50" charset="-128"/>
              </a:rPr>
              <a:t>　校長に報告しようと思ったが、告げ口したのは自分であることが分かると思い、つい躊躇してしまった</a:t>
            </a:r>
            <a:r>
              <a:rPr lang="ja-JP" altLang="ja-JP" sz="3200" dirty="0">
                <a:latin typeface="Meiryo UI" panose="020B0604030504040204" pitchFamily="50" charset="-128"/>
                <a:ea typeface="Meiryo UI" panose="020B0604030504040204" pitchFamily="50" charset="-128"/>
              </a:rPr>
              <a:t>。</a:t>
            </a:r>
            <a:endParaRPr kumimoji="1" lang="ja-JP" altLang="en-US" sz="3200" dirty="0">
              <a:latin typeface="Meiryo UI" panose="020B0604030504040204" pitchFamily="50" charset="-128"/>
              <a:ea typeface="Meiryo UI" panose="020B0604030504040204" pitchFamily="50" charset="-128"/>
            </a:endParaRPr>
          </a:p>
        </p:txBody>
      </p:sp>
      <p:sp>
        <p:nvSpPr>
          <p:cNvPr id="5" name="矢印: 下 4">
            <a:extLst>
              <a:ext uri="{FF2B5EF4-FFF2-40B4-BE49-F238E27FC236}">
                <a16:creationId xmlns:a16="http://schemas.microsoft.com/office/drawing/2014/main" id="{5E0E6CC3-B724-CB69-154A-C6771ECD7E3B}"/>
              </a:ext>
            </a:extLst>
          </p:cNvPr>
          <p:cNvSpPr/>
          <p:nvPr/>
        </p:nvSpPr>
        <p:spPr>
          <a:xfrm rot="16200000">
            <a:off x="495300" y="4145826"/>
            <a:ext cx="800100" cy="563602"/>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6BABA20-F84B-DFA1-805F-999C957D6C33}"/>
              </a:ext>
            </a:extLst>
          </p:cNvPr>
          <p:cNvSpPr txBox="1"/>
          <p:nvPr/>
        </p:nvSpPr>
        <p:spPr>
          <a:xfrm>
            <a:off x="1502669" y="3827463"/>
            <a:ext cx="10251181" cy="1200329"/>
          </a:xfrm>
          <a:prstGeom prst="rect">
            <a:avLst/>
          </a:prstGeom>
          <a:noFill/>
        </p:spPr>
        <p:txBody>
          <a:bodyPr wrap="square" rtlCol="0">
            <a:spAutoFit/>
          </a:bodyPr>
          <a:lstStyle/>
          <a:p>
            <a:r>
              <a:rPr kumimoji="1" lang="ja-JP" altLang="en-US" sz="3600" dirty="0">
                <a:latin typeface="Meiryo UI" panose="020B0604030504040204" pitchFamily="50" charset="-128"/>
                <a:ea typeface="Meiryo UI" panose="020B0604030504040204" pitchFamily="50" charset="-128"/>
              </a:rPr>
              <a:t>教諭</a:t>
            </a:r>
            <a:r>
              <a:rPr lang="en-US" altLang="ja-JP" sz="3600" dirty="0">
                <a:latin typeface="Meiryo UI" panose="020B0604030504040204" pitchFamily="50" charset="-128"/>
                <a:ea typeface="Meiryo UI" panose="020B0604030504040204" pitchFamily="50" charset="-128"/>
              </a:rPr>
              <a:t>B</a:t>
            </a:r>
            <a:r>
              <a:rPr kumimoji="1" lang="ja-JP" altLang="en-US" sz="3600" dirty="0">
                <a:latin typeface="Meiryo UI" panose="020B0604030504040204" pitchFamily="50" charset="-128"/>
                <a:ea typeface="Meiryo UI" panose="020B0604030504040204" pitchFamily="50" charset="-128"/>
              </a:rPr>
              <a:t>がこの行動をとった背景には、教諭</a:t>
            </a:r>
            <a:r>
              <a:rPr lang="en-US" altLang="ja-JP" sz="3600" dirty="0">
                <a:latin typeface="Meiryo UI" panose="020B0604030504040204" pitchFamily="50" charset="-128"/>
                <a:ea typeface="Meiryo UI" panose="020B0604030504040204" pitchFamily="50" charset="-128"/>
              </a:rPr>
              <a:t>B</a:t>
            </a:r>
            <a:r>
              <a:rPr kumimoji="1" lang="ja-JP" altLang="en-US" sz="3600" dirty="0">
                <a:latin typeface="Meiryo UI" panose="020B0604030504040204" pitchFamily="50" charset="-128"/>
                <a:ea typeface="Meiryo UI" panose="020B0604030504040204" pitchFamily="50" charset="-128"/>
              </a:rPr>
              <a:t>のどのような心情があったと思いますか？</a:t>
            </a:r>
          </a:p>
        </p:txBody>
      </p:sp>
      <p:sp>
        <p:nvSpPr>
          <p:cNvPr id="3" name="テキスト ボックス 2">
            <a:extLst>
              <a:ext uri="{FF2B5EF4-FFF2-40B4-BE49-F238E27FC236}">
                <a16:creationId xmlns:a16="http://schemas.microsoft.com/office/drawing/2014/main" id="{7072AB65-1D9B-E30F-3166-4BBCC4D82BB3}"/>
              </a:ext>
            </a:extLst>
          </p:cNvPr>
          <p:cNvSpPr txBox="1"/>
          <p:nvPr/>
        </p:nvSpPr>
        <p:spPr>
          <a:xfrm>
            <a:off x="351486" y="202768"/>
            <a:ext cx="11344772"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不祥事を防止するために　</a:t>
            </a:r>
            <a:r>
              <a:rPr lang="ja-JP" altLang="en-US" sz="2800" dirty="0">
                <a:latin typeface="Meiryo UI" panose="020B0604030504040204" pitchFamily="50" charset="-128"/>
                <a:ea typeface="Meiryo UI" panose="020B0604030504040204" pitchFamily="50" charset="-128"/>
              </a:rPr>
              <a:t>あなたにも、こんな経験ありませんか？</a:t>
            </a:r>
          </a:p>
        </p:txBody>
      </p:sp>
    </p:spTree>
    <p:extLst>
      <p:ext uri="{BB962C8B-B14F-4D97-AF65-F5344CB8AC3E}">
        <p14:creationId xmlns:p14="http://schemas.microsoft.com/office/powerpoint/2010/main" val="52780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E1582-C294-F349-68C9-39C486BF1C8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1B5DF94-9A00-F490-2A4D-7529831130FD}"/>
              </a:ext>
            </a:extLst>
          </p:cNvPr>
          <p:cNvSpPr txBox="1"/>
          <p:nvPr/>
        </p:nvSpPr>
        <p:spPr>
          <a:xfrm>
            <a:off x="351486" y="202768"/>
            <a:ext cx="2901756"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同僚の役割</a:t>
            </a:r>
          </a:p>
        </p:txBody>
      </p:sp>
      <p:sp>
        <p:nvSpPr>
          <p:cNvPr id="29" name="テキスト ボックス 28">
            <a:extLst>
              <a:ext uri="{FF2B5EF4-FFF2-40B4-BE49-F238E27FC236}">
                <a16:creationId xmlns:a16="http://schemas.microsoft.com/office/drawing/2014/main" id="{A70BAB30-4C18-97E5-A1C4-526A26DC8D08}"/>
              </a:ext>
            </a:extLst>
          </p:cNvPr>
          <p:cNvSpPr txBox="1"/>
          <p:nvPr/>
        </p:nvSpPr>
        <p:spPr>
          <a:xfrm>
            <a:off x="146966" y="1132403"/>
            <a:ext cx="11898067" cy="1887696"/>
          </a:xfrm>
          <a:prstGeom prst="rect">
            <a:avLst/>
          </a:prstGeom>
          <a:noFill/>
        </p:spPr>
        <p:txBody>
          <a:bodyPr wrap="square">
            <a:spAutoFit/>
          </a:bodyPr>
          <a:lstStyle/>
          <a:p>
            <a:pPr>
              <a:lnSpc>
                <a:spcPts val="3500"/>
              </a:lnSpc>
            </a:pPr>
            <a:r>
              <a:rPr lang="ja-JP" altLang="en-US" sz="3200" spc="-150" dirty="0">
                <a:latin typeface="Meiryo UI" panose="020B0604030504040204" pitchFamily="50" charset="-128"/>
                <a:ea typeface="Meiryo UI" panose="020B0604030504040204" pitchFamily="50" charset="-128"/>
                <a:cs typeface="MS Gothic"/>
                <a:sym typeface="MS Gothic"/>
              </a:rPr>
              <a:t>　気になることがあれば管理職に報告すべきであると分かっているにもかかわらず、いざ、その場面に遭遇すると、告げ口になるのではないかと躊躇してしまう。</a:t>
            </a:r>
            <a:endParaRPr lang="en-US" altLang="ja-JP" sz="3200" spc="-150" dirty="0">
              <a:latin typeface="Meiryo UI" panose="020B0604030504040204" pitchFamily="50" charset="-128"/>
              <a:ea typeface="Meiryo UI" panose="020B0604030504040204" pitchFamily="50" charset="-128"/>
              <a:cs typeface="MS Gothic"/>
              <a:sym typeface="MS Gothic"/>
            </a:endParaRPr>
          </a:p>
          <a:p>
            <a:pPr>
              <a:lnSpc>
                <a:spcPts val="3500"/>
              </a:lnSpc>
            </a:pPr>
            <a:r>
              <a:rPr lang="ja-JP" altLang="en-US" sz="3200" spc="-150" dirty="0">
                <a:latin typeface="Meiryo UI" panose="020B0604030504040204" pitchFamily="50" charset="-128"/>
                <a:ea typeface="Meiryo UI" panose="020B0604030504040204" pitchFamily="50" charset="-128"/>
                <a:sym typeface="MS Gothic"/>
              </a:rPr>
              <a:t>　私たちの使命は、幼児児童生徒を守ることです。このことを教職員同士が互いに共通認識を図ることが大切です。</a:t>
            </a:r>
            <a:endParaRPr lang="ja-JP" altLang="en-US" sz="3200" spc="-150" dirty="0">
              <a:latin typeface="Meiryo UI" panose="020B0604030504040204" pitchFamily="50" charset="-128"/>
              <a:ea typeface="Meiryo UI" panose="020B0604030504040204" pitchFamily="50" charset="-128"/>
            </a:endParaRPr>
          </a:p>
        </p:txBody>
      </p:sp>
      <p:sp>
        <p:nvSpPr>
          <p:cNvPr id="30" name="矢印: 下 29">
            <a:extLst>
              <a:ext uri="{FF2B5EF4-FFF2-40B4-BE49-F238E27FC236}">
                <a16:creationId xmlns:a16="http://schemas.microsoft.com/office/drawing/2014/main" id="{1A99746A-C9DA-4C1E-4543-911ABF25F3C3}"/>
              </a:ext>
            </a:extLst>
          </p:cNvPr>
          <p:cNvSpPr/>
          <p:nvPr/>
        </p:nvSpPr>
        <p:spPr>
          <a:xfrm>
            <a:off x="5695950" y="3020099"/>
            <a:ext cx="800100" cy="563602"/>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AB9408AC-180E-609C-94B6-07027C71EF39}"/>
              </a:ext>
            </a:extLst>
          </p:cNvPr>
          <p:cNvSpPr txBox="1"/>
          <p:nvPr/>
        </p:nvSpPr>
        <p:spPr>
          <a:xfrm>
            <a:off x="419100" y="3589194"/>
            <a:ext cx="11353800" cy="3046988"/>
          </a:xfrm>
          <a:prstGeom prst="rect">
            <a:avLst/>
          </a:prstGeom>
          <a:solidFill>
            <a:schemeClr val="accent6">
              <a:lumMod val="20000"/>
              <a:lumOff val="80000"/>
            </a:schemeClr>
          </a:solidFill>
        </p:spPr>
        <p:txBody>
          <a:bodyPr wrap="square" rtlCol="0">
            <a:spAutoFit/>
          </a:bodyPr>
          <a:lstStyle/>
          <a:p>
            <a:r>
              <a:rPr kumimoji="1" lang="ja-JP" altLang="en-US" sz="3200" dirty="0">
                <a:latin typeface="Meiryo UI" panose="020B0604030504040204" pitchFamily="50" charset="-128"/>
                <a:ea typeface="Meiryo UI" panose="020B0604030504040204" pitchFamily="50" charset="-128"/>
              </a:rPr>
              <a:t>○教職員同士がコミュニケーションを取り、助け合える雰囲気をつくる。</a:t>
            </a:r>
          </a:p>
          <a:p>
            <a:r>
              <a:rPr kumimoji="1" lang="ja-JP" altLang="en-US" sz="3200" dirty="0">
                <a:latin typeface="Meiryo UI" panose="020B0604030504040204" pitchFamily="50" charset="-128"/>
                <a:ea typeface="Meiryo UI" panose="020B0604030504040204" pitchFamily="50" charset="-128"/>
              </a:rPr>
              <a:t>○教職員全体で、不祥事は絶対に許さないという学校風土をつくる。</a:t>
            </a:r>
          </a:p>
          <a:p>
            <a:pPr marL="361950" indent="-361950"/>
            <a:r>
              <a:rPr kumimoji="1" lang="ja-JP" altLang="en-US" sz="3200" dirty="0">
                <a:latin typeface="Meiryo UI" panose="020B0604030504040204" pitchFamily="50" charset="-128"/>
                <a:ea typeface="Meiryo UI" panose="020B0604030504040204" pitchFamily="50" charset="-128"/>
              </a:rPr>
              <a:t>○同僚が過ちを犯しかねないと気付いたら、迷わず同僚に注意できる環境をつくる。</a:t>
            </a:r>
          </a:p>
          <a:p>
            <a:pPr marL="361950" indent="-361950"/>
            <a:r>
              <a:rPr kumimoji="1" lang="ja-JP" altLang="en-US" sz="3200" dirty="0">
                <a:latin typeface="Meiryo UI" panose="020B0604030504040204" pitchFamily="50" charset="-128"/>
                <a:ea typeface="Meiryo UI" panose="020B0604030504040204" pitchFamily="50" charset="-128"/>
              </a:rPr>
              <a:t>○気になることがあれば、児童生徒を守るため、管理職に報告できる環境をつくる。</a:t>
            </a:r>
          </a:p>
        </p:txBody>
      </p:sp>
    </p:spTree>
    <p:extLst>
      <p:ext uri="{BB962C8B-B14F-4D97-AF65-F5344CB8AC3E}">
        <p14:creationId xmlns:p14="http://schemas.microsoft.com/office/powerpoint/2010/main" val="137590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655A-37C7-3ADD-AD71-83047E0EAB9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7D3A994-9C32-A1F0-3364-C34440E02011}"/>
              </a:ext>
            </a:extLst>
          </p:cNvPr>
          <p:cNvSpPr>
            <a:spLocks noGrp="1"/>
          </p:cNvSpPr>
          <p:nvPr>
            <p:ph type="title"/>
          </p:nvPr>
        </p:nvSpPr>
        <p:spPr/>
        <p:txBody>
          <a:bodyPr/>
          <a:lstStyle/>
          <a:p>
            <a:r>
              <a:rPr kumimoji="1" lang="ja-JP" altLang="en-US" dirty="0"/>
              <a:t>本日の振り返り</a:t>
            </a:r>
          </a:p>
        </p:txBody>
      </p:sp>
      <p:sp>
        <p:nvSpPr>
          <p:cNvPr id="3" name="タイトル 1">
            <a:extLst>
              <a:ext uri="{FF2B5EF4-FFF2-40B4-BE49-F238E27FC236}">
                <a16:creationId xmlns:a16="http://schemas.microsoft.com/office/drawing/2014/main" id="{F9E2E4B4-CE2E-8C22-B0C8-79FD7430532C}"/>
              </a:ext>
            </a:extLst>
          </p:cNvPr>
          <p:cNvSpPr txBox="1">
            <a:spLocks/>
          </p:cNvSpPr>
          <p:nvPr/>
        </p:nvSpPr>
        <p:spPr>
          <a:xfrm>
            <a:off x="838200" y="1690688"/>
            <a:ext cx="11068050" cy="4084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eiryo UI" panose="020B0604030504040204" pitchFamily="50" charset="-128"/>
                <a:ea typeface="Meiryo UI" panose="020B0604030504040204" pitchFamily="50" charset="-128"/>
                <a:cs typeface="+mj-cs"/>
              </a:defRPr>
            </a:lvl1pPr>
          </a:lstStyle>
          <a:p>
            <a:r>
              <a:rPr lang="ja-JP" altLang="en-US" dirty="0"/>
              <a:t>今日の研修で重要だと思われることは何ですか？</a:t>
            </a:r>
            <a:endParaRPr lang="en-US" altLang="ja-JP" dirty="0"/>
          </a:p>
          <a:p>
            <a:r>
              <a:rPr lang="ja-JP" altLang="en-US" dirty="0"/>
              <a:t>また、重要だと思われることを明日からどのように</a:t>
            </a:r>
            <a:endParaRPr lang="en-US" altLang="ja-JP" dirty="0"/>
          </a:p>
          <a:p>
            <a:r>
              <a:rPr lang="ja-JP" altLang="en-US" dirty="0"/>
              <a:t>行動に生かしますか？</a:t>
            </a:r>
            <a:endParaRPr lang="en-US" altLang="ja-JP" dirty="0"/>
          </a:p>
        </p:txBody>
      </p:sp>
    </p:spTree>
    <p:extLst>
      <p:ext uri="{BB962C8B-B14F-4D97-AF65-F5344CB8AC3E}">
        <p14:creationId xmlns:p14="http://schemas.microsoft.com/office/powerpoint/2010/main" val="834199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86;p60">
            <a:extLst>
              <a:ext uri="{FF2B5EF4-FFF2-40B4-BE49-F238E27FC236}">
                <a16:creationId xmlns:a16="http://schemas.microsoft.com/office/drawing/2014/main" id="{0524F98B-CC55-72A7-6372-FB55DCE4EAA7}"/>
              </a:ext>
            </a:extLst>
          </p:cNvPr>
          <p:cNvSpPr txBox="1">
            <a:spLocks/>
          </p:cNvSpPr>
          <p:nvPr/>
        </p:nvSpPr>
        <p:spPr>
          <a:xfrm>
            <a:off x="455613" y="285750"/>
            <a:ext cx="5411787" cy="647700"/>
          </a:xfrm>
          <a:prstGeom prst="rect">
            <a:avLst/>
          </a:prstGeom>
          <a:solidFill>
            <a:schemeClr val="accent6">
              <a:lumMod val="20000"/>
              <a:lumOff val="80000"/>
            </a:schemeClr>
          </a:solidFill>
          <a:ln>
            <a:noFill/>
          </a:ln>
        </p:spPr>
        <p:txBody>
          <a:bodyPr spcFirstLastPara="1" wrap="square" lIns="0" tIns="45700" rIns="0" bIns="0" anchor="b"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spcBef>
                <a:spcPts val="0"/>
              </a:spcBef>
            </a:pPr>
            <a:r>
              <a:rPr lang="ja-JP" altLang="en-US" dirty="0">
                <a:latin typeface="Meiryo UI" panose="020B0604030504040204" pitchFamily="50" charset="-128"/>
                <a:ea typeface="Meiryo UI" panose="020B0604030504040204" pitchFamily="50" charset="-128"/>
              </a:rPr>
              <a:t>不祥事の根絶に向けて</a:t>
            </a:r>
          </a:p>
        </p:txBody>
      </p:sp>
      <p:sp>
        <p:nvSpPr>
          <p:cNvPr id="3" name="Google Shape;587;p60">
            <a:extLst>
              <a:ext uri="{FF2B5EF4-FFF2-40B4-BE49-F238E27FC236}">
                <a16:creationId xmlns:a16="http://schemas.microsoft.com/office/drawing/2014/main" id="{B1570564-3764-AC69-26B9-A357BBE5BB41}"/>
              </a:ext>
            </a:extLst>
          </p:cNvPr>
          <p:cNvSpPr txBox="1">
            <a:spLocks/>
          </p:cNvSpPr>
          <p:nvPr/>
        </p:nvSpPr>
        <p:spPr>
          <a:xfrm>
            <a:off x="1038225" y="1614487"/>
            <a:ext cx="8820150" cy="4252913"/>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spcBef>
                <a:spcPts val="0"/>
              </a:spcBef>
              <a:buSzPts val="2280"/>
              <a:buFont typeface="Noto Sans Symbols"/>
              <a:buNone/>
            </a:pPr>
            <a:r>
              <a:rPr lang="ja-JP" altLang="en-US" sz="3200" dirty="0">
                <a:solidFill>
                  <a:srgbClr val="000000"/>
                </a:solidFill>
                <a:latin typeface="Meiryo UI" panose="020B0604030504040204" pitchFamily="50" charset="-128"/>
                <a:ea typeface="Meiryo UI" panose="020B0604030504040204" pitchFamily="50" charset="-128"/>
              </a:rPr>
              <a:t>〇校内研修のさらなる充実</a:t>
            </a:r>
          </a:p>
          <a:p>
            <a:pPr marL="0" indent="0">
              <a:spcBef>
                <a:spcPts val="400"/>
              </a:spcBef>
              <a:buSzPts val="1900"/>
              <a:buFont typeface="Noto Sans Symbols"/>
              <a:buNone/>
            </a:pPr>
            <a:r>
              <a:rPr lang="ja-JP" altLang="en-US" dirty="0">
                <a:solidFill>
                  <a:srgbClr val="000000"/>
                </a:solidFill>
                <a:latin typeface="Meiryo UI" panose="020B0604030504040204" pitchFamily="50" charset="-128"/>
                <a:ea typeface="Meiryo UI" panose="020B0604030504040204" pitchFamily="50" charset="-128"/>
              </a:rPr>
              <a:t>　　・より自分事となる研修</a:t>
            </a:r>
          </a:p>
          <a:p>
            <a:pPr marL="0" indent="0">
              <a:spcBef>
                <a:spcPts val="400"/>
              </a:spcBef>
              <a:buSzPts val="1900"/>
              <a:buFont typeface="Noto Sans Symbols"/>
              <a:buNone/>
            </a:pPr>
            <a:r>
              <a:rPr lang="ja-JP" altLang="en-US" dirty="0">
                <a:solidFill>
                  <a:srgbClr val="000000"/>
                </a:solidFill>
                <a:latin typeface="Meiryo UI" panose="020B0604030504040204" pitchFamily="50" charset="-128"/>
                <a:ea typeface="Meiryo UI" panose="020B0604030504040204" pitchFamily="50" charset="-128"/>
              </a:rPr>
              <a:t>　　・（教育）公務員としての自覚の醸成</a:t>
            </a:r>
          </a:p>
          <a:p>
            <a:pPr marL="0" indent="0">
              <a:spcBef>
                <a:spcPts val="320"/>
              </a:spcBef>
              <a:buSzPts val="1520"/>
              <a:buFont typeface="Noto Sans Symbols"/>
              <a:buNone/>
            </a:pPr>
            <a:endParaRPr lang="ja-JP" altLang="en-US" sz="2000" u="sng" dirty="0">
              <a:solidFill>
                <a:srgbClr val="000000"/>
              </a:solidFill>
              <a:latin typeface="Meiryo UI" panose="020B0604030504040204" pitchFamily="50" charset="-128"/>
              <a:ea typeface="Meiryo UI" panose="020B0604030504040204" pitchFamily="50" charset="-128"/>
            </a:endParaRPr>
          </a:p>
          <a:p>
            <a:pPr marL="0" indent="0">
              <a:spcBef>
                <a:spcPts val="480"/>
              </a:spcBef>
              <a:buSzPts val="2280"/>
              <a:buFont typeface="Noto Sans Symbols"/>
              <a:buNone/>
            </a:pPr>
            <a:r>
              <a:rPr lang="ja-JP" altLang="en-US" sz="3200" dirty="0">
                <a:solidFill>
                  <a:srgbClr val="000000"/>
                </a:solidFill>
                <a:latin typeface="Meiryo UI" panose="020B0604030504040204" pitchFamily="50" charset="-128"/>
                <a:ea typeface="Meiryo UI" panose="020B0604030504040204" pitchFamily="50" charset="-128"/>
              </a:rPr>
              <a:t>〇風通しの良い職場環境づくり</a:t>
            </a:r>
          </a:p>
          <a:p>
            <a:pPr marL="0" indent="450850">
              <a:spcBef>
                <a:spcPts val="560"/>
              </a:spcBef>
              <a:buSzPts val="2660"/>
              <a:buFont typeface="Noto Sans Symbols"/>
              <a:buNone/>
            </a:pPr>
            <a:r>
              <a:rPr lang="ja-JP" altLang="en-US">
                <a:solidFill>
                  <a:srgbClr val="000000"/>
                </a:solidFill>
                <a:latin typeface="Meiryo UI" panose="020B0604030504040204" pitchFamily="50" charset="-128"/>
                <a:ea typeface="Meiryo UI" panose="020B0604030504040204" pitchFamily="50" charset="-128"/>
              </a:rPr>
              <a:t>・</a:t>
            </a:r>
            <a:r>
              <a:rPr lang="ja-JP" altLang="en-US" dirty="0">
                <a:solidFill>
                  <a:srgbClr val="000000"/>
                </a:solidFill>
                <a:latin typeface="Meiryo UI" panose="020B0604030504040204" pitchFamily="50" charset="-128"/>
                <a:ea typeface="Meiryo UI" panose="020B0604030504040204" pitchFamily="50" charset="-128"/>
              </a:rPr>
              <a:t>悩み等を相談しやすい職場環境　</a:t>
            </a:r>
          </a:p>
          <a:p>
            <a:pPr marL="0" indent="450850">
              <a:spcBef>
                <a:spcPts val="400"/>
              </a:spcBef>
              <a:buSzPts val="1900"/>
              <a:buFont typeface="Noto Sans Symbols"/>
              <a:buNone/>
              <a:tabLst>
                <a:tab pos="450850" algn="l"/>
              </a:tabLst>
            </a:pPr>
            <a:r>
              <a:rPr lang="ja-JP" altLang="en-US" dirty="0">
                <a:solidFill>
                  <a:srgbClr val="000000"/>
                </a:solidFill>
                <a:latin typeface="Meiryo UI" panose="020B0604030504040204" pitchFamily="50" charset="-128"/>
                <a:ea typeface="Meiryo UI" panose="020B0604030504040204" pitchFamily="50" charset="-128"/>
              </a:rPr>
              <a:t>・気になることを声に出し合える職場環境</a:t>
            </a:r>
          </a:p>
          <a:p>
            <a:pPr marL="0" indent="0">
              <a:spcBef>
                <a:spcPts val="400"/>
              </a:spcBef>
              <a:buSzPts val="1900"/>
              <a:buFont typeface="Noto Sans Symbols"/>
              <a:buNone/>
            </a:pPr>
            <a:endParaRPr lang="ja-JP" altLang="en-US" dirty="0">
              <a:solidFill>
                <a:srgbClr val="000000"/>
              </a:solidFill>
              <a:latin typeface="Meiryo UI" panose="020B0604030504040204" pitchFamily="50" charset="-128"/>
              <a:ea typeface="Meiryo UI" panose="020B0604030504040204" pitchFamily="50" charset="-128"/>
            </a:endParaRPr>
          </a:p>
          <a:p>
            <a:pPr marL="0" indent="0">
              <a:spcBef>
                <a:spcPts val="480"/>
              </a:spcBef>
              <a:buSzPts val="2280"/>
              <a:buFont typeface="Noto Sans Symbols"/>
              <a:buNone/>
            </a:pPr>
            <a:r>
              <a:rPr lang="ja-JP" altLang="en-US" sz="3200" dirty="0">
                <a:latin typeface="Meiryo UI" panose="020B0604030504040204" pitchFamily="50" charset="-128"/>
                <a:ea typeface="Meiryo UI" panose="020B0604030504040204" pitchFamily="50" charset="-128"/>
              </a:rPr>
              <a:t>〇不正をはたらく「機会」を与えない職場環境づくり</a:t>
            </a:r>
            <a:endParaRPr lang="ja-JP" altLang="en-US" sz="3600" dirty="0">
              <a:latin typeface="Meiryo UI" panose="020B0604030504040204" pitchFamily="50" charset="-128"/>
              <a:ea typeface="Meiryo UI" panose="020B0604030504040204" pitchFamily="50" charset="-128"/>
            </a:endParaRPr>
          </a:p>
          <a:p>
            <a:pPr marL="0" indent="0">
              <a:spcBef>
                <a:spcPts val="520"/>
              </a:spcBef>
              <a:buSzPts val="2470"/>
              <a:buFont typeface="Noto Sans Symbols"/>
              <a:buNone/>
            </a:pPr>
            <a:endParaRPr lang="ja-JP" altLang="en-US" sz="3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00885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39E488-B2ED-3C4D-2515-6DA9DFEB6367}"/>
              </a:ext>
            </a:extLst>
          </p:cNvPr>
          <p:cNvSpPr>
            <a:spLocks noGrp="1"/>
          </p:cNvSpPr>
          <p:nvPr>
            <p:ph type="title"/>
          </p:nvPr>
        </p:nvSpPr>
        <p:spPr>
          <a:xfrm>
            <a:off x="451833" y="429520"/>
            <a:ext cx="2883794" cy="1038672"/>
          </a:xfrm>
          <a:solidFill>
            <a:schemeClr val="accent3">
              <a:lumMod val="20000"/>
              <a:lumOff val="80000"/>
            </a:schemeClr>
          </a:solidFill>
        </p:spPr>
        <p:txBody>
          <a:bodyPr/>
          <a:lstStyle/>
          <a:p>
            <a:r>
              <a:rPr kumimoji="1" lang="ja-JP" altLang="en-US" dirty="0"/>
              <a:t>研修の目的</a:t>
            </a:r>
          </a:p>
        </p:txBody>
      </p:sp>
      <p:sp>
        <p:nvSpPr>
          <p:cNvPr id="4" name="テキスト ボックス 3">
            <a:extLst>
              <a:ext uri="{FF2B5EF4-FFF2-40B4-BE49-F238E27FC236}">
                <a16:creationId xmlns:a16="http://schemas.microsoft.com/office/drawing/2014/main" id="{28D16785-10F8-4A2F-41BA-B0F10B3FD33B}"/>
              </a:ext>
            </a:extLst>
          </p:cNvPr>
          <p:cNvSpPr txBox="1"/>
          <p:nvPr/>
        </p:nvSpPr>
        <p:spPr>
          <a:xfrm>
            <a:off x="1137387" y="2545501"/>
            <a:ext cx="9917226" cy="2308324"/>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rPr>
              <a:t>教職員による不祥事の未然防止を図る一環として、実際の懲戒処分事案を基に、不祥事事案から見えてくる課題とその対策を学び、不祥事を自分事として捉え、不祥事を根絶するため。</a:t>
            </a:r>
          </a:p>
        </p:txBody>
      </p:sp>
    </p:spTree>
    <p:extLst>
      <p:ext uri="{BB962C8B-B14F-4D97-AF65-F5344CB8AC3E}">
        <p14:creationId xmlns:p14="http://schemas.microsoft.com/office/powerpoint/2010/main" val="226618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09A73-E66B-4DCD-2C1D-1655BB834D5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9973CF2-1A55-41A2-7516-2D41CDAF877C}"/>
              </a:ext>
            </a:extLst>
          </p:cNvPr>
          <p:cNvSpPr>
            <a:spLocks noGrp="1"/>
          </p:cNvSpPr>
          <p:nvPr>
            <p:ph type="title"/>
          </p:nvPr>
        </p:nvSpPr>
        <p:spPr>
          <a:xfrm>
            <a:off x="838199" y="287851"/>
            <a:ext cx="8394577" cy="909883"/>
          </a:xfrm>
          <a:solidFill>
            <a:schemeClr val="accent6">
              <a:lumMod val="20000"/>
              <a:lumOff val="80000"/>
            </a:schemeClr>
          </a:solidFill>
        </p:spPr>
        <p:txBody>
          <a:bodyPr>
            <a:normAutofit fontScale="90000"/>
          </a:bodyPr>
          <a:lstStyle/>
          <a:p>
            <a:r>
              <a:rPr kumimoji="1" lang="ja-JP" altLang="en-US" dirty="0"/>
              <a:t>教員等資質向上指標（教諭・講師）</a:t>
            </a:r>
          </a:p>
        </p:txBody>
      </p:sp>
      <p:graphicFrame>
        <p:nvGraphicFramePr>
          <p:cNvPr id="3" name="表 2">
            <a:extLst>
              <a:ext uri="{FF2B5EF4-FFF2-40B4-BE49-F238E27FC236}">
                <a16:creationId xmlns:a16="http://schemas.microsoft.com/office/drawing/2014/main" id="{B7229577-4504-91FC-EA6A-2EA32FC97E01}"/>
              </a:ext>
            </a:extLst>
          </p:cNvPr>
          <p:cNvGraphicFramePr>
            <a:graphicFrameLocks noGrp="1"/>
          </p:cNvGraphicFramePr>
          <p:nvPr>
            <p:extLst>
              <p:ext uri="{D42A27DB-BD31-4B8C-83A1-F6EECF244321}">
                <p14:modId xmlns:p14="http://schemas.microsoft.com/office/powerpoint/2010/main" val="722756682"/>
              </p:ext>
            </p:extLst>
          </p:nvPr>
        </p:nvGraphicFramePr>
        <p:xfrm>
          <a:off x="838200" y="2038418"/>
          <a:ext cx="10515600" cy="3984785"/>
        </p:xfrm>
        <a:graphic>
          <a:graphicData uri="http://schemas.openxmlformats.org/drawingml/2006/table">
            <a:tbl>
              <a:tblPr firstRow="1" bandRow="1">
                <a:tableStyleId>{5C22544A-7EE6-4342-B048-85BDC9FD1C3A}</a:tableStyleId>
              </a:tblPr>
              <a:tblGrid>
                <a:gridCol w="707791">
                  <a:extLst>
                    <a:ext uri="{9D8B030D-6E8A-4147-A177-3AD203B41FA5}">
                      <a16:colId xmlns:a16="http://schemas.microsoft.com/office/drawing/2014/main" val="2188884159"/>
                    </a:ext>
                  </a:extLst>
                </a:gridCol>
                <a:gridCol w="633650">
                  <a:extLst>
                    <a:ext uri="{9D8B030D-6E8A-4147-A177-3AD203B41FA5}">
                      <a16:colId xmlns:a16="http://schemas.microsoft.com/office/drawing/2014/main" val="671929220"/>
                    </a:ext>
                  </a:extLst>
                </a:gridCol>
                <a:gridCol w="3058053">
                  <a:extLst>
                    <a:ext uri="{9D8B030D-6E8A-4147-A177-3AD203B41FA5}">
                      <a16:colId xmlns:a16="http://schemas.microsoft.com/office/drawing/2014/main" val="2607419060"/>
                    </a:ext>
                  </a:extLst>
                </a:gridCol>
                <a:gridCol w="3058053">
                  <a:extLst>
                    <a:ext uri="{9D8B030D-6E8A-4147-A177-3AD203B41FA5}">
                      <a16:colId xmlns:a16="http://schemas.microsoft.com/office/drawing/2014/main" val="3875503376"/>
                    </a:ext>
                  </a:extLst>
                </a:gridCol>
                <a:gridCol w="3058053">
                  <a:extLst>
                    <a:ext uri="{9D8B030D-6E8A-4147-A177-3AD203B41FA5}">
                      <a16:colId xmlns:a16="http://schemas.microsoft.com/office/drawing/2014/main" val="720778448"/>
                    </a:ext>
                  </a:extLst>
                </a:gridCol>
              </a:tblGrid>
              <a:tr h="601505">
                <a:tc gridSpan="2">
                  <a:txBody>
                    <a:bodyPr/>
                    <a:lstStyle/>
                    <a:p>
                      <a:pPr algn="ctr">
                        <a:lnSpc>
                          <a:spcPts val="3360"/>
                        </a:lnSpc>
                      </a:pPr>
                      <a:r>
                        <a:rPr kumimoji="1" lang="ja-JP" altLang="en-US" sz="2800" dirty="0">
                          <a:solidFill>
                            <a:sysClr val="windowText" lastClr="000000"/>
                          </a:solidFill>
                          <a:latin typeface="Meiryo UI" panose="020B0604030504040204" pitchFamily="50" charset="-128"/>
                          <a:ea typeface="Meiryo UI" panose="020B0604030504040204" pitchFamily="50"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2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ts val="3360"/>
                        </a:lnSpc>
                        <a:buNone/>
                      </a:pPr>
                      <a:r>
                        <a:rPr lang="ja-JP" sz="2800" kern="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採用期</a:t>
                      </a:r>
                      <a:endParaRPr lang="ja-JP" sz="2800"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3360"/>
                        </a:lnSpc>
                        <a:buNone/>
                      </a:pPr>
                      <a:r>
                        <a:rPr lang="ja-JP" sz="2800" kern="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充実期</a:t>
                      </a:r>
                      <a:endParaRPr lang="ja-JP" sz="2800"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3360"/>
                        </a:lnSpc>
                        <a:buNone/>
                      </a:pPr>
                      <a:r>
                        <a:rPr lang="ja-JP" sz="2800" kern="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発展期</a:t>
                      </a:r>
                      <a:endParaRPr lang="ja-JP" sz="2800"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11389810"/>
                  </a:ext>
                </a:extLst>
              </a:tr>
              <a:tr h="3129812">
                <a:tc>
                  <a:txBody>
                    <a:bodyPr/>
                    <a:lstStyle/>
                    <a:p>
                      <a:pPr algn="ctr"/>
                      <a:r>
                        <a:rPr kumimoji="1" lang="ja-JP" altLang="en-US" sz="2400" dirty="0">
                          <a:latin typeface="Meiryo UI" panose="020B0604030504040204" pitchFamily="50" charset="-128"/>
                          <a:ea typeface="Meiryo UI" panose="020B0604030504040204" pitchFamily="50" charset="-128"/>
                        </a:rPr>
                        <a:t>教職に必要な素養</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ja-JP" sz="2400" kern="1200" dirty="0">
                          <a:solidFill>
                            <a:schemeClr val="dk1"/>
                          </a:solidFill>
                          <a:effectLst/>
                          <a:latin typeface="Meiryo UI" panose="020B0604030504040204" pitchFamily="50" charset="-128"/>
                          <a:ea typeface="Meiryo UI" panose="020B0604030504040204" pitchFamily="50" charset="-128"/>
                          <a:cs typeface="+mn-cs"/>
                        </a:rPr>
                        <a:t>危機管理</a:t>
                      </a:r>
                      <a:endParaRPr kumimoji="1" lang="ja-JP" altLang="en-US" sz="2400" dirty="0">
                        <a:latin typeface="Meiryo UI" panose="020B0604030504040204" pitchFamily="50" charset="-128"/>
                        <a:ea typeface="Meiryo UI" panose="020B0604030504040204"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4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2400" kern="1200" dirty="0">
                          <a:solidFill>
                            <a:schemeClr val="dk1"/>
                          </a:solidFill>
                          <a:effectLst/>
                          <a:latin typeface="Meiryo UI" panose="020B0604030504040204" pitchFamily="50" charset="-128"/>
                          <a:ea typeface="Meiryo UI" panose="020B0604030504040204" pitchFamily="50" charset="-128"/>
                          <a:cs typeface="+mn-cs"/>
                        </a:rPr>
                        <a:t>教員に課せられる職務上・身分上の義務を理解し、教員としての自覚を持ち、法令等を遵守することができる。</a:t>
                      </a:r>
                      <a:endParaRPr kumimoji="1" lang="ja-JP" altLang="en-US" sz="24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4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2400" kern="1200" dirty="0">
                          <a:solidFill>
                            <a:schemeClr val="dk1"/>
                          </a:solidFill>
                          <a:effectLst/>
                          <a:latin typeface="Meiryo UI" panose="020B0604030504040204" pitchFamily="50" charset="-128"/>
                          <a:ea typeface="Meiryo UI" panose="020B0604030504040204" pitchFamily="50" charset="-128"/>
                          <a:cs typeface="+mn-cs"/>
                        </a:rPr>
                        <a:t>当該学校の教育活動について、根拠となる法令等を踏まえて、組織的に進めることができる。</a:t>
                      </a:r>
                      <a:endParaRPr kumimoji="1" lang="ja-JP" altLang="en-US" sz="24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ja-JP" sz="2400" kern="1200" dirty="0">
                          <a:solidFill>
                            <a:schemeClr val="dk1"/>
                          </a:solidFill>
                          <a:effectLst/>
                          <a:latin typeface="Meiryo UI" panose="020B0604030504040204" pitchFamily="50" charset="-128"/>
                          <a:ea typeface="Meiryo UI" panose="020B0604030504040204" pitchFamily="50" charset="-128"/>
                          <a:cs typeface="+mn-cs"/>
                        </a:rPr>
                        <a:t>・法令等や危機管理に関わることについて研究を行い、関係教職員に情報提供することができる。</a:t>
                      </a:r>
                      <a:br>
                        <a:rPr kumimoji="1" lang="en-US" altLang="ja-JP" sz="24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ja-JP" sz="2400" kern="1200" dirty="0">
                          <a:solidFill>
                            <a:schemeClr val="dk1"/>
                          </a:solidFill>
                          <a:effectLst/>
                          <a:latin typeface="Meiryo UI" panose="020B0604030504040204" pitchFamily="50" charset="-128"/>
                          <a:ea typeface="Meiryo UI" panose="020B0604030504040204" pitchFamily="50" charset="-128"/>
                          <a:cs typeface="+mn-cs"/>
                        </a:rPr>
                        <a:t>・法令等や危機管理に関わることについて、研修を企画・立案することができる。</a:t>
                      </a:r>
                      <a:endParaRPr kumimoji="1" lang="ja-JP" altLang="en-US" sz="24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9579418"/>
                  </a:ext>
                </a:extLst>
              </a:tr>
            </a:tbl>
          </a:graphicData>
        </a:graphic>
      </p:graphicFrame>
    </p:spTree>
    <p:extLst>
      <p:ext uri="{BB962C8B-B14F-4D97-AF65-F5344CB8AC3E}">
        <p14:creationId xmlns:p14="http://schemas.microsoft.com/office/powerpoint/2010/main" val="361074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559F6-9BCC-BB79-1B64-E4FB02DE35D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6A87BAB-6E2A-FBBB-E55E-A40976AA8D6C}"/>
              </a:ext>
            </a:extLst>
          </p:cNvPr>
          <p:cNvSpPr>
            <a:spLocks noGrp="1"/>
          </p:cNvSpPr>
          <p:nvPr>
            <p:ph type="title"/>
          </p:nvPr>
        </p:nvSpPr>
        <p:spPr>
          <a:xfrm>
            <a:off x="838200" y="228600"/>
            <a:ext cx="3028950" cy="1096963"/>
          </a:xfrm>
          <a:solidFill>
            <a:schemeClr val="accent6">
              <a:lumMod val="20000"/>
              <a:lumOff val="80000"/>
            </a:schemeClr>
          </a:solidFill>
        </p:spPr>
        <p:txBody>
          <a:bodyPr/>
          <a:lstStyle/>
          <a:p>
            <a:r>
              <a:rPr kumimoji="1" lang="ja-JP" altLang="en-US" dirty="0"/>
              <a:t>本日の内容</a:t>
            </a:r>
          </a:p>
        </p:txBody>
      </p:sp>
      <p:sp>
        <p:nvSpPr>
          <p:cNvPr id="3" name="タイトル 1">
            <a:extLst>
              <a:ext uri="{FF2B5EF4-FFF2-40B4-BE49-F238E27FC236}">
                <a16:creationId xmlns:a16="http://schemas.microsoft.com/office/drawing/2014/main" id="{C7BA82E7-0983-3C05-624F-7AC0EED6B8B0}"/>
              </a:ext>
            </a:extLst>
          </p:cNvPr>
          <p:cNvSpPr txBox="1">
            <a:spLocks/>
          </p:cNvSpPr>
          <p:nvPr/>
        </p:nvSpPr>
        <p:spPr>
          <a:xfrm>
            <a:off x="838200" y="1696085"/>
            <a:ext cx="10515600" cy="479679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kumimoji="1" sz="4400" kern="1200">
                <a:solidFill>
                  <a:schemeClr val="tx1"/>
                </a:solidFill>
                <a:latin typeface="Meiryo UI" panose="020B0604030504040204" pitchFamily="50" charset="-128"/>
                <a:ea typeface="Meiryo UI" panose="020B0604030504040204" pitchFamily="50" charset="-128"/>
                <a:cs typeface="+mj-cs"/>
              </a:defRPr>
            </a:lvl1pPr>
          </a:lstStyle>
          <a:p>
            <a:r>
              <a:rPr lang="ja-JP" altLang="en-US" dirty="0"/>
              <a:t>○不祥事事案の背景にあるもの</a:t>
            </a:r>
            <a:endParaRPr lang="en-US" altLang="ja-JP" dirty="0"/>
          </a:p>
          <a:p>
            <a:endParaRPr lang="en-US" altLang="ja-JP" dirty="0"/>
          </a:p>
          <a:p>
            <a:r>
              <a:rPr lang="ja-JP" altLang="en-US" dirty="0"/>
              <a:t>○ハイリスクな学校現場の特性</a:t>
            </a:r>
            <a:endParaRPr lang="en-US" altLang="ja-JP" dirty="0"/>
          </a:p>
          <a:p>
            <a:endParaRPr lang="en-US" altLang="ja-JP" dirty="0"/>
          </a:p>
          <a:p>
            <a:r>
              <a:rPr lang="ja-JP" altLang="en-US" dirty="0"/>
              <a:t>○不祥事を防止するもの</a:t>
            </a:r>
            <a:endParaRPr lang="en-US" altLang="ja-JP" dirty="0"/>
          </a:p>
          <a:p>
            <a:endParaRPr lang="en-US" altLang="ja-JP" dirty="0"/>
          </a:p>
          <a:p>
            <a:r>
              <a:rPr lang="ja-JP" altLang="en-US" dirty="0"/>
              <a:t>○同僚の役割</a:t>
            </a:r>
            <a:endParaRPr lang="en-US" altLang="ja-JP" dirty="0"/>
          </a:p>
          <a:p>
            <a:endParaRPr lang="en-US" altLang="ja-JP" dirty="0"/>
          </a:p>
          <a:p>
            <a:r>
              <a:rPr lang="ja-JP" altLang="en-US" dirty="0"/>
              <a:t>○不祥事の根絶に向けて</a:t>
            </a:r>
          </a:p>
        </p:txBody>
      </p:sp>
    </p:spTree>
    <p:extLst>
      <p:ext uri="{BB962C8B-B14F-4D97-AF65-F5344CB8AC3E}">
        <p14:creationId xmlns:p14="http://schemas.microsoft.com/office/powerpoint/2010/main" val="312593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67C66A9-274D-7E18-5B19-DDF235AD8F39}"/>
              </a:ext>
            </a:extLst>
          </p:cNvPr>
          <p:cNvSpPr txBox="1"/>
          <p:nvPr/>
        </p:nvSpPr>
        <p:spPr>
          <a:xfrm>
            <a:off x="484836" y="1174636"/>
            <a:ext cx="11421414" cy="3175228"/>
          </a:xfrm>
          <a:prstGeom prst="rect">
            <a:avLst/>
          </a:prstGeom>
          <a:noFill/>
        </p:spPr>
        <p:txBody>
          <a:bodyPr wrap="square">
            <a:spAutoFit/>
          </a:bodyPr>
          <a:lstStyle/>
          <a:p>
            <a:pPr marL="0" lvl="0" indent="0" algn="just" rtl="0">
              <a:spcBef>
                <a:spcPts val="480"/>
              </a:spcBef>
              <a:spcAft>
                <a:spcPts val="0"/>
              </a:spcAft>
              <a:buSzPts val="2280"/>
              <a:buFont typeface="Noto Sans Symbols"/>
              <a:buNone/>
            </a:pPr>
            <a:r>
              <a:rPr lang="en-US" altLang="ja-JP" sz="3200" dirty="0">
                <a:latin typeface="Meiryo UI" panose="020B0604030504040204" pitchFamily="50" charset="-128"/>
                <a:ea typeface="Meiryo UI" panose="020B0604030504040204" pitchFamily="50" charset="-128"/>
              </a:rPr>
              <a:t>【</a:t>
            </a:r>
            <a:r>
              <a:rPr lang="ja-JP" altLang="en-US" sz="3200" dirty="0">
                <a:latin typeface="Meiryo UI" panose="020B0604030504040204" pitchFamily="50" charset="-128"/>
                <a:ea typeface="Meiryo UI" panose="020B0604030504040204" pitchFamily="50" charset="-128"/>
              </a:rPr>
              <a:t>事例</a:t>
            </a:r>
            <a:r>
              <a:rPr lang="en-US" altLang="ja-JP" sz="3200" dirty="0">
                <a:latin typeface="Meiryo UI" panose="020B0604030504040204" pitchFamily="50" charset="-128"/>
                <a:ea typeface="Meiryo UI" panose="020B0604030504040204" pitchFamily="50" charset="-128"/>
              </a:rPr>
              <a:t>】</a:t>
            </a:r>
          </a:p>
          <a:p>
            <a:pPr marL="0" lvl="0" indent="0" algn="just" rtl="0">
              <a:spcBef>
                <a:spcPts val="480"/>
              </a:spcBef>
              <a:spcAft>
                <a:spcPts val="0"/>
              </a:spcAft>
              <a:buSzPts val="2280"/>
              <a:buFont typeface="Noto Sans Symbols"/>
              <a:buNone/>
            </a:pPr>
            <a:r>
              <a:rPr lang="ja-JP" altLang="en-US" sz="3200" dirty="0">
                <a:latin typeface="Meiryo UI" panose="020B0604030504040204" pitchFamily="50" charset="-128"/>
                <a:ea typeface="Meiryo UI" panose="020B0604030504040204" pitchFamily="50" charset="-128"/>
              </a:rPr>
              <a:t>　私は、最終学年の担任となり、それぞれの児童生徒がよりよい進路に進めるよう細やかに相談に乗っていた。</a:t>
            </a:r>
          </a:p>
          <a:p>
            <a:pPr marL="0" lvl="0" indent="0" algn="just" rtl="0">
              <a:spcBef>
                <a:spcPts val="480"/>
              </a:spcBef>
              <a:spcAft>
                <a:spcPts val="0"/>
              </a:spcAft>
              <a:buSzPts val="2280"/>
              <a:buFont typeface="Noto Sans Symbols"/>
              <a:buNone/>
            </a:pPr>
            <a:r>
              <a:rPr lang="ja-JP" altLang="en-US" sz="3200" dirty="0">
                <a:latin typeface="Meiryo UI" panose="020B0604030504040204" pitchFamily="50" charset="-128"/>
                <a:ea typeface="Meiryo UI" panose="020B0604030504040204" pitchFamily="50" charset="-128"/>
              </a:rPr>
              <a:t>　その中で、一人の児童生徒が進路に深刻に悩み、毎日のように相談に来るようになっていた。相談後は、少し柔らかな表情に戻るが日々暗い表情で過ごしていた。私はとても心配していた。</a:t>
            </a:r>
          </a:p>
        </p:txBody>
      </p:sp>
      <p:sp>
        <p:nvSpPr>
          <p:cNvPr id="7" name="テキスト ボックス 6">
            <a:extLst>
              <a:ext uri="{FF2B5EF4-FFF2-40B4-BE49-F238E27FC236}">
                <a16:creationId xmlns:a16="http://schemas.microsoft.com/office/drawing/2014/main" id="{DACB6557-640B-446A-5E8D-FC15B535FDC7}"/>
              </a:ext>
            </a:extLst>
          </p:cNvPr>
          <p:cNvSpPr txBox="1"/>
          <p:nvPr/>
        </p:nvSpPr>
        <p:spPr>
          <a:xfrm>
            <a:off x="217627" y="5240186"/>
            <a:ext cx="11756745" cy="1200329"/>
          </a:xfrm>
          <a:prstGeom prst="rect">
            <a:avLst/>
          </a:prstGeom>
          <a:solidFill>
            <a:schemeClr val="accent6">
              <a:lumMod val="20000"/>
              <a:lumOff val="80000"/>
            </a:schemeClr>
          </a:solidFill>
        </p:spPr>
        <p:txBody>
          <a:bodyPr wrap="none" rtlCol="0">
            <a:spAutoFit/>
          </a:bodyPr>
          <a:lstStyle/>
          <a:p>
            <a:r>
              <a:rPr kumimoji="1" lang="ja-JP" altLang="en-US" sz="3600" dirty="0">
                <a:latin typeface="Meiryo UI" panose="020B0604030504040204" pitchFamily="50" charset="-128"/>
                <a:ea typeface="Meiryo UI" panose="020B0604030504040204" pitchFamily="50" charset="-128"/>
              </a:rPr>
              <a:t>→あなたも、心配になる児童生徒に対応したことがありますか？</a:t>
            </a:r>
            <a:endParaRPr kumimoji="1" lang="en-US" altLang="ja-JP" sz="3600" dirty="0">
              <a:latin typeface="Meiryo UI" panose="020B0604030504040204" pitchFamily="50" charset="-128"/>
              <a:ea typeface="Meiryo UI" panose="020B0604030504040204" pitchFamily="50" charset="-128"/>
            </a:endParaRPr>
          </a:p>
          <a:p>
            <a:r>
              <a:rPr lang="ja-JP" altLang="en-US" sz="3600" dirty="0">
                <a:latin typeface="Meiryo UI" panose="020B0604030504040204" pitchFamily="50" charset="-128"/>
                <a:ea typeface="Meiryo UI" panose="020B0604030504040204" pitchFamily="50" charset="-128"/>
              </a:rPr>
              <a:t>　その際、</a:t>
            </a:r>
            <a:r>
              <a:rPr kumimoji="1" lang="ja-JP" altLang="en-US" sz="3600" dirty="0">
                <a:latin typeface="Meiryo UI" panose="020B0604030504040204" pitchFamily="50" charset="-128"/>
                <a:ea typeface="Meiryo UI" panose="020B0604030504040204" pitchFamily="50" charset="-128"/>
              </a:rPr>
              <a:t>どのような気持ちで児童生徒に対応していましたか？</a:t>
            </a:r>
          </a:p>
        </p:txBody>
      </p:sp>
      <p:sp>
        <p:nvSpPr>
          <p:cNvPr id="8" name="テキスト ボックス 7">
            <a:extLst>
              <a:ext uri="{FF2B5EF4-FFF2-40B4-BE49-F238E27FC236}">
                <a16:creationId xmlns:a16="http://schemas.microsoft.com/office/drawing/2014/main" id="{745DB1DD-ABB7-7CB3-BC23-FF53004342A5}"/>
              </a:ext>
            </a:extLst>
          </p:cNvPr>
          <p:cNvSpPr txBox="1"/>
          <p:nvPr/>
        </p:nvSpPr>
        <p:spPr>
          <a:xfrm>
            <a:off x="351486" y="202768"/>
            <a:ext cx="11347978"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不祥事事案の背景にあるもの</a:t>
            </a:r>
            <a:r>
              <a:rPr kumimoji="1" lang="ja-JP" altLang="en-US" sz="2400" dirty="0">
                <a:latin typeface="Meiryo UI" panose="020B0604030504040204" pitchFamily="50" charset="-128"/>
                <a:ea typeface="Meiryo UI" panose="020B0604030504040204" pitchFamily="50" charset="-128"/>
              </a:rPr>
              <a:t>あなたにも、こんな経験ありませんか？</a:t>
            </a:r>
          </a:p>
        </p:txBody>
      </p:sp>
    </p:spTree>
    <p:extLst>
      <p:ext uri="{BB962C8B-B14F-4D97-AF65-F5344CB8AC3E}">
        <p14:creationId xmlns:p14="http://schemas.microsoft.com/office/powerpoint/2010/main" val="2709494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47B31-C6D6-ED14-D9D7-9D7A25A3881F}"/>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DCFAC544-6B7C-99DC-CA01-471508BA9880}"/>
              </a:ext>
            </a:extLst>
          </p:cNvPr>
          <p:cNvSpPr txBox="1"/>
          <p:nvPr/>
        </p:nvSpPr>
        <p:spPr>
          <a:xfrm>
            <a:off x="351486" y="1131391"/>
            <a:ext cx="11650014" cy="1636345"/>
          </a:xfrm>
          <a:prstGeom prst="rect">
            <a:avLst/>
          </a:prstGeom>
          <a:noFill/>
        </p:spPr>
        <p:txBody>
          <a:bodyPr wrap="square">
            <a:spAutoFit/>
          </a:bodyPr>
          <a:lstStyle/>
          <a:p>
            <a:pPr marL="0" lvl="0" indent="0" algn="just" rtl="0">
              <a:spcBef>
                <a:spcPts val="480"/>
              </a:spcBef>
              <a:spcAft>
                <a:spcPts val="0"/>
              </a:spcAft>
              <a:buSzPts val="2280"/>
              <a:buFont typeface="Noto Sans Symbols"/>
              <a:buNone/>
            </a:pPr>
            <a:r>
              <a:rPr lang="en-US" altLang="ja-JP" sz="3200" dirty="0">
                <a:latin typeface="Meiryo UI" panose="020B0604030504040204" pitchFamily="50" charset="-128"/>
                <a:ea typeface="Meiryo UI" panose="020B0604030504040204" pitchFamily="50" charset="-128"/>
              </a:rPr>
              <a:t>【</a:t>
            </a:r>
            <a:r>
              <a:rPr lang="ja-JP" altLang="en-US" sz="3200" dirty="0">
                <a:latin typeface="Meiryo UI" panose="020B0604030504040204" pitchFamily="50" charset="-128"/>
                <a:ea typeface="Meiryo UI" panose="020B0604030504040204" pitchFamily="50" charset="-128"/>
              </a:rPr>
              <a:t>事例</a:t>
            </a:r>
            <a:r>
              <a:rPr lang="en-US" altLang="ja-JP" sz="3200" dirty="0">
                <a:latin typeface="Meiryo UI" panose="020B0604030504040204" pitchFamily="50" charset="-128"/>
                <a:ea typeface="Meiryo UI" panose="020B0604030504040204" pitchFamily="50" charset="-128"/>
              </a:rPr>
              <a:t>】</a:t>
            </a:r>
          </a:p>
          <a:p>
            <a:pPr lvl="0" indent="171450" algn="just" rtl="0">
              <a:spcBef>
                <a:spcPts val="480"/>
              </a:spcBef>
              <a:spcAft>
                <a:spcPts val="0"/>
              </a:spcAft>
              <a:buSzPts val="2280"/>
              <a:buFont typeface="Noto Sans Symbols"/>
              <a:buNone/>
            </a:pPr>
            <a:r>
              <a:rPr lang="ja-JP" altLang="en-US" sz="2000" spc="-150" dirty="0">
                <a:latin typeface="Meiryo UI" panose="020B0604030504040204" pitchFamily="50" charset="-128"/>
                <a:ea typeface="Meiryo UI" panose="020B0604030504040204" pitchFamily="50" charset="-128"/>
              </a:rPr>
              <a:t>私は、最終学年の担任となり、それぞれの児童生徒がよりよい進路に進めるよう細やかに相談に乗っていた。</a:t>
            </a:r>
          </a:p>
          <a:p>
            <a:pPr lvl="0" indent="171450" algn="just" rtl="0">
              <a:spcBef>
                <a:spcPts val="480"/>
              </a:spcBef>
              <a:spcAft>
                <a:spcPts val="0"/>
              </a:spcAft>
              <a:buSzPts val="2280"/>
              <a:buFont typeface="Noto Sans Symbols"/>
              <a:buNone/>
            </a:pPr>
            <a:r>
              <a:rPr lang="ja-JP" altLang="en-US" sz="2000" spc="-150" dirty="0">
                <a:latin typeface="Meiryo UI" panose="020B0604030504040204" pitchFamily="50" charset="-128"/>
                <a:ea typeface="Meiryo UI" panose="020B0604030504040204" pitchFamily="50" charset="-128"/>
              </a:rPr>
              <a:t>その中で、一人の児童生徒が進路に深刻に悩み、毎日のように相談に来るようになっていた。相談後は、少し柔らかな表情に戻るが日々暗い表情で過ごしていた。私はとても心配していた。</a:t>
            </a:r>
          </a:p>
        </p:txBody>
      </p:sp>
      <p:sp>
        <p:nvSpPr>
          <p:cNvPr id="3" name="テキスト ボックス 2">
            <a:extLst>
              <a:ext uri="{FF2B5EF4-FFF2-40B4-BE49-F238E27FC236}">
                <a16:creationId xmlns:a16="http://schemas.microsoft.com/office/drawing/2014/main" id="{F52162F3-E839-D92A-0F6B-A7B6BF7ACEB4}"/>
              </a:ext>
            </a:extLst>
          </p:cNvPr>
          <p:cNvSpPr txBox="1"/>
          <p:nvPr/>
        </p:nvSpPr>
        <p:spPr>
          <a:xfrm>
            <a:off x="351486" y="3526662"/>
            <a:ext cx="11650014" cy="3111108"/>
          </a:xfrm>
          <a:prstGeom prst="rect">
            <a:avLst/>
          </a:prstGeom>
          <a:noFill/>
          <a:ln>
            <a:solidFill>
              <a:schemeClr val="tx1"/>
            </a:solidFill>
          </a:ln>
        </p:spPr>
        <p:txBody>
          <a:bodyPr wrap="square">
            <a:spAutoFit/>
          </a:bodyPr>
          <a:lstStyle/>
          <a:p>
            <a:pPr lvl="0" indent="361950" algn="l" rtl="0">
              <a:spcBef>
                <a:spcPts val="480"/>
              </a:spcBef>
              <a:spcAft>
                <a:spcPts val="0"/>
              </a:spcAft>
              <a:buSzPts val="2280"/>
              <a:buFont typeface="Noto Sans Symbols"/>
              <a:buNone/>
            </a:pPr>
            <a:r>
              <a:rPr lang="ja-JP" altLang="en-US" sz="3200" dirty="0">
                <a:latin typeface="Meiryo UI" panose="020B0604030504040204" pitchFamily="50" charset="-128"/>
                <a:ea typeface="Meiryo UI" panose="020B0604030504040204" pitchFamily="50" charset="-128"/>
              </a:rPr>
              <a:t>ある日、その児童生徒から「家に帰っても悩んで食事もとれないことがある。先生に相談すると悩みが和らぐので、家に帰ってからも相談ができるよう</a:t>
            </a:r>
            <a:r>
              <a:rPr lang="en-US" altLang="ja-JP" sz="3200" dirty="0">
                <a:latin typeface="Meiryo UI" panose="020B0604030504040204" pitchFamily="50" charset="-128"/>
                <a:ea typeface="Meiryo UI" panose="020B0604030504040204" pitchFamily="50" charset="-128"/>
              </a:rPr>
              <a:t>LINE</a:t>
            </a:r>
            <a:r>
              <a:rPr lang="ja-JP" altLang="en-US" sz="3200" dirty="0">
                <a:latin typeface="Meiryo UI" panose="020B0604030504040204" pitchFamily="50" charset="-128"/>
                <a:ea typeface="Meiryo UI" panose="020B0604030504040204" pitchFamily="50" charset="-128"/>
              </a:rPr>
              <a:t>を交換してほしい。時間があるときでよいので。親にも、先生に頼んできなさいと言われたので、お願いします。」と言われた。</a:t>
            </a:r>
          </a:p>
          <a:p>
            <a:pPr lvl="0" indent="266700" algn="l" rtl="0">
              <a:spcBef>
                <a:spcPts val="480"/>
              </a:spcBef>
              <a:spcAft>
                <a:spcPts val="0"/>
              </a:spcAft>
              <a:buSzPts val="2280"/>
              <a:buFont typeface="Noto Sans Symbols"/>
              <a:buNone/>
              <a:tabLst>
                <a:tab pos="361950" algn="l"/>
              </a:tabLst>
            </a:pPr>
            <a:r>
              <a:rPr lang="ja-JP" altLang="en-US" sz="3200" dirty="0">
                <a:latin typeface="Meiryo UI" panose="020B0604030504040204" pitchFamily="50" charset="-128"/>
                <a:ea typeface="Meiryo UI" panose="020B0604030504040204" pitchFamily="50" charset="-128"/>
              </a:rPr>
              <a:t>また、「先生だから、相談できている。先生だけにしか相談できないことなので、他の先生には言わないでください。」とも言われた。</a:t>
            </a:r>
          </a:p>
        </p:txBody>
      </p:sp>
      <p:sp>
        <p:nvSpPr>
          <p:cNvPr id="4" name="矢印: 下 3">
            <a:extLst>
              <a:ext uri="{FF2B5EF4-FFF2-40B4-BE49-F238E27FC236}">
                <a16:creationId xmlns:a16="http://schemas.microsoft.com/office/drawing/2014/main" id="{BAF8D238-7CF1-99A5-EDBD-CAEA833D0AD7}"/>
              </a:ext>
            </a:extLst>
          </p:cNvPr>
          <p:cNvSpPr/>
          <p:nvPr/>
        </p:nvSpPr>
        <p:spPr>
          <a:xfrm>
            <a:off x="5695950" y="2828886"/>
            <a:ext cx="800100" cy="563602"/>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487CC01-7257-6FF7-B813-2B73C1BF02FB}"/>
              </a:ext>
            </a:extLst>
          </p:cNvPr>
          <p:cNvSpPr txBox="1"/>
          <p:nvPr/>
        </p:nvSpPr>
        <p:spPr>
          <a:xfrm>
            <a:off x="351486" y="202768"/>
            <a:ext cx="11347978"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不祥事事案の背景にあるもの</a:t>
            </a:r>
            <a:r>
              <a:rPr kumimoji="1" lang="ja-JP" altLang="en-US" sz="2400" dirty="0">
                <a:latin typeface="Meiryo UI" panose="020B0604030504040204" pitchFamily="50" charset="-128"/>
                <a:ea typeface="Meiryo UI" panose="020B0604030504040204" pitchFamily="50" charset="-128"/>
              </a:rPr>
              <a:t>あなたにも、こんな経験ありませんか？</a:t>
            </a:r>
          </a:p>
        </p:txBody>
      </p:sp>
    </p:spTree>
    <p:extLst>
      <p:ext uri="{BB962C8B-B14F-4D97-AF65-F5344CB8AC3E}">
        <p14:creationId xmlns:p14="http://schemas.microsoft.com/office/powerpoint/2010/main" val="3284757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8C5EFE7-BEBD-8726-E478-99233D3C0836}"/>
              </a:ext>
            </a:extLst>
          </p:cNvPr>
          <p:cNvSpPr txBox="1"/>
          <p:nvPr/>
        </p:nvSpPr>
        <p:spPr>
          <a:xfrm>
            <a:off x="351486" y="1460878"/>
            <a:ext cx="11711457" cy="1569660"/>
          </a:xfrm>
          <a:prstGeom prst="rect">
            <a:avLst/>
          </a:prstGeom>
          <a:noFill/>
        </p:spPr>
        <p:txBody>
          <a:bodyPr wrap="square" rtlCol="0">
            <a:spAutoFit/>
          </a:bodyPr>
          <a:lstStyle/>
          <a:p>
            <a:r>
              <a:rPr kumimoji="1" lang="en-US" altLang="ja-JP" sz="3200" dirty="0">
                <a:latin typeface="Meiryo UI" panose="020B0604030504040204" pitchFamily="50" charset="-128"/>
                <a:ea typeface="Meiryo UI" panose="020B0604030504040204" pitchFamily="50" charset="-128"/>
              </a:rPr>
              <a:t>【</a:t>
            </a:r>
            <a:r>
              <a:rPr kumimoji="1" lang="ja-JP" altLang="en-US" sz="3200" dirty="0">
                <a:latin typeface="Meiryo UI" panose="020B0604030504040204" pitchFamily="50" charset="-128"/>
                <a:ea typeface="Meiryo UI" panose="020B0604030504040204" pitchFamily="50" charset="-128"/>
              </a:rPr>
              <a:t>教諭</a:t>
            </a:r>
            <a:r>
              <a:rPr kumimoji="1" lang="en-US" altLang="ja-JP" sz="3200" dirty="0">
                <a:latin typeface="Meiryo UI" panose="020B0604030504040204" pitchFamily="50" charset="-128"/>
                <a:ea typeface="Meiryo UI" panose="020B0604030504040204" pitchFamily="50" charset="-128"/>
              </a:rPr>
              <a:t>A</a:t>
            </a:r>
            <a:r>
              <a:rPr kumimoji="1" lang="ja-JP" altLang="en-US" sz="3200" dirty="0">
                <a:latin typeface="Meiryo UI" panose="020B0604030504040204" pitchFamily="50" charset="-128"/>
                <a:ea typeface="Meiryo UI" panose="020B0604030504040204" pitchFamily="50" charset="-128"/>
              </a:rPr>
              <a:t>の場合</a:t>
            </a:r>
            <a:r>
              <a:rPr kumimoji="1" lang="en-US" altLang="ja-JP" sz="3200" dirty="0">
                <a:latin typeface="Meiryo UI" panose="020B0604030504040204" pitchFamily="50" charset="-128"/>
                <a:ea typeface="Meiryo UI" panose="020B0604030504040204" pitchFamily="50" charset="-128"/>
              </a:rPr>
              <a:t>】</a:t>
            </a:r>
          </a:p>
          <a:p>
            <a:r>
              <a:rPr lang="ja-JP" altLang="ja-JP" sz="3200" dirty="0">
                <a:latin typeface="Meiryo UI" panose="020B0604030504040204" pitchFamily="50" charset="-128"/>
                <a:ea typeface="Meiryo UI" panose="020B0604030504040204" pitchFamily="50" charset="-128"/>
              </a:rPr>
              <a:t>この</a:t>
            </a:r>
            <a:r>
              <a:rPr lang="ja-JP" altLang="en-US" sz="3200" dirty="0">
                <a:latin typeface="Meiryo UI" panose="020B0604030504040204" pitchFamily="50" charset="-128"/>
                <a:ea typeface="Meiryo UI" panose="020B0604030504040204" pitchFamily="50" charset="-128"/>
              </a:rPr>
              <a:t>児童</a:t>
            </a:r>
            <a:r>
              <a:rPr lang="ja-JP" altLang="ja-JP" sz="3200" dirty="0">
                <a:latin typeface="Meiryo UI" panose="020B0604030504040204" pitchFamily="50" charset="-128"/>
                <a:ea typeface="Meiryo UI" panose="020B0604030504040204" pitchFamily="50" charset="-128"/>
              </a:rPr>
              <a:t>生徒のためには、LINEを交換して相談に乗ってあげるしかないと思い交換した。</a:t>
            </a:r>
            <a:endParaRPr kumimoji="1" lang="ja-JP" altLang="en-US" sz="3200" dirty="0">
              <a:latin typeface="Meiryo UI" panose="020B0604030504040204" pitchFamily="50" charset="-128"/>
              <a:ea typeface="Meiryo UI" panose="020B0604030504040204" pitchFamily="50" charset="-128"/>
            </a:endParaRPr>
          </a:p>
        </p:txBody>
      </p:sp>
      <p:sp>
        <p:nvSpPr>
          <p:cNvPr id="5" name="矢印: 下 4">
            <a:extLst>
              <a:ext uri="{FF2B5EF4-FFF2-40B4-BE49-F238E27FC236}">
                <a16:creationId xmlns:a16="http://schemas.microsoft.com/office/drawing/2014/main" id="{A1B4BAB8-0DDF-52A6-204F-081E26B9C4F9}"/>
              </a:ext>
            </a:extLst>
          </p:cNvPr>
          <p:cNvSpPr/>
          <p:nvPr/>
        </p:nvSpPr>
        <p:spPr>
          <a:xfrm rot="16200000">
            <a:off x="495300" y="4145826"/>
            <a:ext cx="800100" cy="563602"/>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037714F-8160-1F29-DE8B-9639E5CC5FD3}"/>
              </a:ext>
            </a:extLst>
          </p:cNvPr>
          <p:cNvSpPr txBox="1"/>
          <p:nvPr/>
        </p:nvSpPr>
        <p:spPr>
          <a:xfrm>
            <a:off x="1502669" y="3827463"/>
            <a:ext cx="10251181" cy="1200329"/>
          </a:xfrm>
          <a:prstGeom prst="rect">
            <a:avLst/>
          </a:prstGeom>
          <a:noFill/>
        </p:spPr>
        <p:txBody>
          <a:bodyPr wrap="square" rtlCol="0">
            <a:spAutoFit/>
          </a:bodyPr>
          <a:lstStyle/>
          <a:p>
            <a:r>
              <a:rPr kumimoji="1" lang="ja-JP" altLang="en-US" sz="3600" dirty="0">
                <a:latin typeface="Meiryo UI" panose="020B0604030504040204" pitchFamily="50" charset="-128"/>
                <a:ea typeface="Meiryo UI" panose="020B0604030504040204" pitchFamily="50" charset="-128"/>
              </a:rPr>
              <a:t>教諭</a:t>
            </a:r>
            <a:r>
              <a:rPr kumimoji="1" lang="en-US" altLang="ja-JP" sz="3600" dirty="0">
                <a:latin typeface="Meiryo UI" panose="020B0604030504040204" pitchFamily="50" charset="-128"/>
                <a:ea typeface="Meiryo UI" panose="020B0604030504040204" pitchFamily="50" charset="-128"/>
              </a:rPr>
              <a:t>A</a:t>
            </a:r>
            <a:r>
              <a:rPr kumimoji="1" lang="ja-JP" altLang="en-US" sz="3600" dirty="0">
                <a:latin typeface="Meiryo UI" panose="020B0604030504040204" pitchFamily="50" charset="-128"/>
                <a:ea typeface="Meiryo UI" panose="020B0604030504040204" pitchFamily="50" charset="-128"/>
              </a:rPr>
              <a:t>がこの行動をとった背景には、教諭</a:t>
            </a:r>
            <a:r>
              <a:rPr kumimoji="1" lang="en-US" altLang="ja-JP" sz="3600" dirty="0">
                <a:latin typeface="Meiryo UI" panose="020B0604030504040204" pitchFamily="50" charset="-128"/>
                <a:ea typeface="Meiryo UI" panose="020B0604030504040204" pitchFamily="50" charset="-128"/>
              </a:rPr>
              <a:t>A</a:t>
            </a:r>
            <a:r>
              <a:rPr kumimoji="1" lang="ja-JP" altLang="en-US" sz="3600" dirty="0">
                <a:latin typeface="Meiryo UI" panose="020B0604030504040204" pitchFamily="50" charset="-128"/>
                <a:ea typeface="Meiryo UI" panose="020B0604030504040204" pitchFamily="50" charset="-128"/>
              </a:rPr>
              <a:t>のどのような心情があったと思いますか？</a:t>
            </a:r>
          </a:p>
        </p:txBody>
      </p:sp>
      <p:sp>
        <p:nvSpPr>
          <p:cNvPr id="7" name="テキスト ボックス 6">
            <a:extLst>
              <a:ext uri="{FF2B5EF4-FFF2-40B4-BE49-F238E27FC236}">
                <a16:creationId xmlns:a16="http://schemas.microsoft.com/office/drawing/2014/main" id="{B9FA8AE3-589D-71C7-A5B8-02EA8B890A94}"/>
              </a:ext>
            </a:extLst>
          </p:cNvPr>
          <p:cNvSpPr txBox="1"/>
          <p:nvPr/>
        </p:nvSpPr>
        <p:spPr>
          <a:xfrm>
            <a:off x="351486" y="202768"/>
            <a:ext cx="11347978"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不祥事事案の背景にあるもの</a:t>
            </a:r>
            <a:r>
              <a:rPr kumimoji="1" lang="ja-JP" altLang="en-US" sz="2400" dirty="0">
                <a:latin typeface="Meiryo UI" panose="020B0604030504040204" pitchFamily="50" charset="-128"/>
                <a:ea typeface="Meiryo UI" panose="020B0604030504040204" pitchFamily="50" charset="-128"/>
              </a:rPr>
              <a:t>あなたにも、こんな経験ありませんか？</a:t>
            </a:r>
          </a:p>
        </p:txBody>
      </p:sp>
    </p:spTree>
    <p:extLst>
      <p:ext uri="{BB962C8B-B14F-4D97-AF65-F5344CB8AC3E}">
        <p14:creationId xmlns:p14="http://schemas.microsoft.com/office/powerpoint/2010/main" val="286437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B5E797D-C826-FFF5-06E7-D437976E63FD}"/>
              </a:ext>
            </a:extLst>
          </p:cNvPr>
          <p:cNvSpPr txBox="1"/>
          <p:nvPr/>
        </p:nvSpPr>
        <p:spPr>
          <a:xfrm>
            <a:off x="351486" y="202768"/>
            <a:ext cx="6529352"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ハイリスクな学校現場の特性</a:t>
            </a:r>
          </a:p>
        </p:txBody>
      </p:sp>
      <p:pic>
        <p:nvPicPr>
          <p:cNvPr id="3" name="Google Shape;288;p36">
            <a:extLst>
              <a:ext uri="{FF2B5EF4-FFF2-40B4-BE49-F238E27FC236}">
                <a16:creationId xmlns:a16="http://schemas.microsoft.com/office/drawing/2014/main" id="{FD84059B-6479-DC48-F382-46123085B693}"/>
              </a:ext>
            </a:extLst>
          </p:cNvPr>
          <p:cNvPicPr preferRelativeResize="0"/>
          <p:nvPr/>
        </p:nvPicPr>
        <p:blipFill rotWithShape="1">
          <a:blip r:embed="rId2">
            <a:alphaModFix/>
          </a:blip>
          <a:srcRect l="59758" t="39912" r="36394" b="47092"/>
          <a:stretch/>
        </p:blipFill>
        <p:spPr>
          <a:xfrm>
            <a:off x="7603072" y="2163141"/>
            <a:ext cx="1046162" cy="1987550"/>
          </a:xfrm>
          <a:prstGeom prst="rect">
            <a:avLst/>
          </a:prstGeom>
          <a:noFill/>
          <a:ln>
            <a:noFill/>
          </a:ln>
        </p:spPr>
      </p:pic>
      <p:pic>
        <p:nvPicPr>
          <p:cNvPr id="4" name="Google Shape;289;p36">
            <a:extLst>
              <a:ext uri="{FF2B5EF4-FFF2-40B4-BE49-F238E27FC236}">
                <a16:creationId xmlns:a16="http://schemas.microsoft.com/office/drawing/2014/main" id="{78FF5BC7-6FDA-4521-C281-71963B893113}"/>
              </a:ext>
            </a:extLst>
          </p:cNvPr>
          <p:cNvPicPr preferRelativeResize="0"/>
          <p:nvPr/>
        </p:nvPicPr>
        <p:blipFill rotWithShape="1">
          <a:blip r:embed="rId3">
            <a:alphaModFix/>
          </a:blip>
          <a:srcRect l="58299" t="27510" r="35918" b="59348"/>
          <a:stretch/>
        </p:blipFill>
        <p:spPr>
          <a:xfrm>
            <a:off x="368300" y="1812064"/>
            <a:ext cx="1667443" cy="2115006"/>
          </a:xfrm>
          <a:prstGeom prst="rect">
            <a:avLst/>
          </a:prstGeom>
          <a:noFill/>
          <a:ln>
            <a:noFill/>
          </a:ln>
        </p:spPr>
      </p:pic>
      <p:pic>
        <p:nvPicPr>
          <p:cNvPr id="5" name="Google Shape;290;p36">
            <a:extLst>
              <a:ext uri="{FF2B5EF4-FFF2-40B4-BE49-F238E27FC236}">
                <a16:creationId xmlns:a16="http://schemas.microsoft.com/office/drawing/2014/main" id="{3CAB7F4A-C731-B619-82D4-B6F98C7AACCA}"/>
              </a:ext>
            </a:extLst>
          </p:cNvPr>
          <p:cNvPicPr preferRelativeResize="0"/>
          <p:nvPr/>
        </p:nvPicPr>
        <p:blipFill rotWithShape="1">
          <a:blip r:embed="rId3">
            <a:alphaModFix/>
          </a:blip>
          <a:srcRect l="30991" t="43076" r="63782" b="43567"/>
          <a:stretch/>
        </p:blipFill>
        <p:spPr>
          <a:xfrm>
            <a:off x="2986847" y="1856923"/>
            <a:ext cx="1321965" cy="2115006"/>
          </a:xfrm>
          <a:prstGeom prst="rect">
            <a:avLst/>
          </a:prstGeom>
          <a:noFill/>
          <a:ln>
            <a:noFill/>
          </a:ln>
        </p:spPr>
      </p:pic>
      <p:grpSp>
        <p:nvGrpSpPr>
          <p:cNvPr id="6" name="Google Shape;291;p36">
            <a:extLst>
              <a:ext uri="{FF2B5EF4-FFF2-40B4-BE49-F238E27FC236}">
                <a16:creationId xmlns:a16="http://schemas.microsoft.com/office/drawing/2014/main" id="{B9ECA5C8-6749-2B3D-7EE4-4EE0895581F5}"/>
              </a:ext>
            </a:extLst>
          </p:cNvPr>
          <p:cNvGrpSpPr/>
          <p:nvPr/>
        </p:nvGrpSpPr>
        <p:grpSpPr>
          <a:xfrm>
            <a:off x="5064986" y="1636560"/>
            <a:ext cx="1815851" cy="2248442"/>
            <a:chOff x="3744728" y="3286400"/>
            <a:chExt cx="1488168" cy="2158866"/>
          </a:xfrm>
        </p:grpSpPr>
        <p:pic>
          <p:nvPicPr>
            <p:cNvPr id="7" name="Google Shape;292;p36">
              <a:extLst>
                <a:ext uri="{FF2B5EF4-FFF2-40B4-BE49-F238E27FC236}">
                  <a16:creationId xmlns:a16="http://schemas.microsoft.com/office/drawing/2014/main" id="{50C52CCF-167F-6D35-635F-AF4E80AF9723}"/>
                </a:ext>
              </a:extLst>
            </p:cNvPr>
            <p:cNvPicPr preferRelativeResize="0"/>
            <p:nvPr/>
          </p:nvPicPr>
          <p:blipFill rotWithShape="1">
            <a:blip r:embed="rId3">
              <a:alphaModFix/>
            </a:blip>
            <a:srcRect l="60899" t="57869" r="34364" b="29115"/>
            <a:stretch/>
          </p:blipFill>
          <p:spPr>
            <a:xfrm>
              <a:off x="3744728" y="3501008"/>
              <a:ext cx="1257647" cy="1944258"/>
            </a:xfrm>
            <a:prstGeom prst="rect">
              <a:avLst/>
            </a:prstGeom>
            <a:noFill/>
            <a:ln>
              <a:noFill/>
            </a:ln>
          </p:spPr>
        </p:pic>
        <p:sp>
          <p:nvSpPr>
            <p:cNvPr id="8" name="Google Shape;293;p36">
              <a:extLst>
                <a:ext uri="{FF2B5EF4-FFF2-40B4-BE49-F238E27FC236}">
                  <a16:creationId xmlns:a16="http://schemas.microsoft.com/office/drawing/2014/main" id="{F4568CCF-AA98-E8BC-C163-405DD246D20D}"/>
                </a:ext>
              </a:extLst>
            </p:cNvPr>
            <p:cNvSpPr/>
            <p:nvPr/>
          </p:nvSpPr>
          <p:spPr>
            <a:xfrm>
              <a:off x="4799701" y="3286400"/>
              <a:ext cx="433195" cy="4265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grpSp>
      <p:grpSp>
        <p:nvGrpSpPr>
          <p:cNvPr id="9" name="Google Shape;294;p36">
            <a:extLst>
              <a:ext uri="{FF2B5EF4-FFF2-40B4-BE49-F238E27FC236}">
                <a16:creationId xmlns:a16="http://schemas.microsoft.com/office/drawing/2014/main" id="{72D9BCEF-EA83-627A-9EA8-77D434057A70}"/>
              </a:ext>
            </a:extLst>
          </p:cNvPr>
          <p:cNvGrpSpPr/>
          <p:nvPr/>
        </p:nvGrpSpPr>
        <p:grpSpPr>
          <a:xfrm>
            <a:off x="9893817" y="2357827"/>
            <a:ext cx="1620838" cy="1527175"/>
            <a:chOff x="6780584" y="5328905"/>
            <a:chExt cx="1224386" cy="1252915"/>
          </a:xfrm>
        </p:grpSpPr>
        <p:pic>
          <p:nvPicPr>
            <p:cNvPr id="10" name="Google Shape;295;p36">
              <a:extLst>
                <a:ext uri="{FF2B5EF4-FFF2-40B4-BE49-F238E27FC236}">
                  <a16:creationId xmlns:a16="http://schemas.microsoft.com/office/drawing/2014/main" id="{9928D086-8B02-831D-A622-DA1363BCB4D8}"/>
                </a:ext>
              </a:extLst>
            </p:cNvPr>
            <p:cNvPicPr preferRelativeResize="0"/>
            <p:nvPr/>
          </p:nvPicPr>
          <p:blipFill rotWithShape="1">
            <a:blip r:embed="rId2">
              <a:alphaModFix/>
            </a:blip>
            <a:srcRect l="31647" t="55249" r="62177" b="33150"/>
            <a:stretch/>
          </p:blipFill>
          <p:spPr>
            <a:xfrm>
              <a:off x="6780584" y="5328905"/>
              <a:ext cx="1186046" cy="1252915"/>
            </a:xfrm>
            <a:prstGeom prst="rect">
              <a:avLst/>
            </a:prstGeom>
            <a:noFill/>
            <a:ln>
              <a:noFill/>
            </a:ln>
          </p:spPr>
        </p:pic>
        <p:sp>
          <p:nvSpPr>
            <p:cNvPr id="11" name="Google Shape;296;p36">
              <a:extLst>
                <a:ext uri="{FF2B5EF4-FFF2-40B4-BE49-F238E27FC236}">
                  <a16:creationId xmlns:a16="http://schemas.microsoft.com/office/drawing/2014/main" id="{82642E6E-63AA-BF0B-69F1-6FB3FB61E0B0}"/>
                </a:ext>
              </a:extLst>
            </p:cNvPr>
            <p:cNvSpPr/>
            <p:nvPr/>
          </p:nvSpPr>
          <p:spPr>
            <a:xfrm>
              <a:off x="7778320" y="5589386"/>
              <a:ext cx="226650" cy="36597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grpSp>
      <p:sp>
        <p:nvSpPr>
          <p:cNvPr id="20" name="テキスト ボックス 19">
            <a:extLst>
              <a:ext uri="{FF2B5EF4-FFF2-40B4-BE49-F238E27FC236}">
                <a16:creationId xmlns:a16="http://schemas.microsoft.com/office/drawing/2014/main" id="{8AE7F90E-CF74-4968-ABB7-844DB9A55B43}"/>
              </a:ext>
            </a:extLst>
          </p:cNvPr>
          <p:cNvSpPr txBox="1"/>
          <p:nvPr/>
        </p:nvSpPr>
        <p:spPr>
          <a:xfrm>
            <a:off x="351486" y="1253910"/>
            <a:ext cx="2040943" cy="461665"/>
          </a:xfrm>
          <a:prstGeom prst="rect">
            <a:avLst/>
          </a:prstGeom>
          <a:solidFill>
            <a:srgbClr val="9CEEC7"/>
          </a:solidFill>
        </p:spPr>
        <p:txBody>
          <a:bodyPr wrap="none" rtlCol="0">
            <a:spAutoFit/>
          </a:bodyPr>
          <a:lstStyle/>
          <a:p>
            <a:r>
              <a:rPr kumimoji="1" lang="ja-JP" altLang="en-US" sz="2400" dirty="0">
                <a:latin typeface="Meiryo UI" panose="020B0604030504040204" pitchFamily="50" charset="-128"/>
                <a:ea typeface="Meiryo UI" panose="020B0604030504040204" pitchFamily="50" charset="-128"/>
              </a:rPr>
              <a:t>頼りになる存在</a:t>
            </a:r>
          </a:p>
        </p:txBody>
      </p:sp>
      <p:sp>
        <p:nvSpPr>
          <p:cNvPr id="21" name="テキスト ボックス 20">
            <a:extLst>
              <a:ext uri="{FF2B5EF4-FFF2-40B4-BE49-F238E27FC236}">
                <a16:creationId xmlns:a16="http://schemas.microsoft.com/office/drawing/2014/main" id="{02AB15EA-DDEB-580A-03FE-EA24BEFCD85E}"/>
              </a:ext>
            </a:extLst>
          </p:cNvPr>
          <p:cNvSpPr txBox="1"/>
          <p:nvPr/>
        </p:nvSpPr>
        <p:spPr>
          <a:xfrm>
            <a:off x="538235" y="3943854"/>
            <a:ext cx="1667444" cy="461665"/>
          </a:xfrm>
          <a:prstGeom prst="rect">
            <a:avLst/>
          </a:prstGeom>
          <a:noFill/>
        </p:spPr>
        <p:txBody>
          <a:bodyPr wrap="none" rtlCol="0">
            <a:spAutoFit/>
          </a:bodyPr>
          <a:lstStyle/>
          <a:p>
            <a:r>
              <a:rPr kumimoji="1" lang="ja-JP" altLang="en-US" sz="2400" dirty="0">
                <a:solidFill>
                  <a:srgbClr val="FF0000"/>
                </a:solidFill>
                <a:latin typeface="Meiryo UI" panose="020B0604030504040204" pitchFamily="50" charset="-128"/>
                <a:ea typeface="Meiryo UI" panose="020B0604030504040204" pitchFamily="50" charset="-128"/>
              </a:rPr>
              <a:t>好意の感情</a:t>
            </a:r>
          </a:p>
        </p:txBody>
      </p:sp>
      <p:sp>
        <p:nvSpPr>
          <p:cNvPr id="22" name="テキスト ボックス 21">
            <a:extLst>
              <a:ext uri="{FF2B5EF4-FFF2-40B4-BE49-F238E27FC236}">
                <a16:creationId xmlns:a16="http://schemas.microsoft.com/office/drawing/2014/main" id="{5E4D9B49-FC16-497D-5DE7-DD8380E9B0A9}"/>
              </a:ext>
            </a:extLst>
          </p:cNvPr>
          <p:cNvSpPr txBox="1"/>
          <p:nvPr/>
        </p:nvSpPr>
        <p:spPr>
          <a:xfrm>
            <a:off x="3248071" y="1253910"/>
            <a:ext cx="800219" cy="461665"/>
          </a:xfrm>
          <a:prstGeom prst="rect">
            <a:avLst/>
          </a:prstGeom>
          <a:solidFill>
            <a:srgbClr val="9CEEC7"/>
          </a:solidFill>
        </p:spPr>
        <p:txBody>
          <a:bodyPr wrap="none" rtlCol="0">
            <a:spAutoFit/>
          </a:bodyPr>
          <a:lstStyle/>
          <a:p>
            <a:r>
              <a:rPr kumimoji="1" lang="ja-JP" altLang="en-US" sz="2400" dirty="0">
                <a:latin typeface="Meiryo UI" panose="020B0604030504040204" pitchFamily="50" charset="-128"/>
                <a:ea typeface="Meiryo UI" panose="020B0604030504040204" pitchFamily="50" charset="-128"/>
              </a:rPr>
              <a:t>優位</a:t>
            </a:r>
          </a:p>
        </p:txBody>
      </p:sp>
      <p:sp>
        <p:nvSpPr>
          <p:cNvPr id="23" name="テキスト ボックス 22">
            <a:extLst>
              <a:ext uri="{FF2B5EF4-FFF2-40B4-BE49-F238E27FC236}">
                <a16:creationId xmlns:a16="http://schemas.microsoft.com/office/drawing/2014/main" id="{CB429023-949D-0212-E2ED-90CBEDD79850}"/>
              </a:ext>
            </a:extLst>
          </p:cNvPr>
          <p:cNvSpPr txBox="1"/>
          <p:nvPr/>
        </p:nvSpPr>
        <p:spPr>
          <a:xfrm>
            <a:off x="5064987" y="1250520"/>
            <a:ext cx="1415772" cy="461665"/>
          </a:xfrm>
          <a:prstGeom prst="rect">
            <a:avLst/>
          </a:prstGeom>
          <a:solidFill>
            <a:srgbClr val="9CEEC7"/>
          </a:solidFill>
        </p:spPr>
        <p:txBody>
          <a:bodyPr wrap="none" rtlCol="0">
            <a:spAutoFit/>
          </a:bodyPr>
          <a:lstStyle/>
          <a:p>
            <a:r>
              <a:rPr lang="ja-JP" altLang="en-US" sz="2400" dirty="0">
                <a:latin typeface="Meiryo UI" panose="020B0604030504040204" pitchFamily="50" charset="-128"/>
                <a:ea typeface="Meiryo UI" panose="020B0604030504040204" pitchFamily="50" charset="-128"/>
              </a:rPr>
              <a:t>感情移入</a:t>
            </a:r>
            <a:endParaRPr kumimoji="1" lang="ja-JP" altLang="en-US" sz="2400" dirty="0">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408AD56-FF3D-7BAA-1B26-3B6F30C97822}"/>
              </a:ext>
            </a:extLst>
          </p:cNvPr>
          <p:cNvSpPr txBox="1"/>
          <p:nvPr/>
        </p:nvSpPr>
        <p:spPr>
          <a:xfrm>
            <a:off x="3142455" y="3943854"/>
            <a:ext cx="800219" cy="461665"/>
          </a:xfrm>
          <a:prstGeom prst="rect">
            <a:avLst/>
          </a:prstGeom>
          <a:noFill/>
        </p:spPr>
        <p:txBody>
          <a:bodyPr wrap="none" rtlCol="0">
            <a:spAutoFit/>
          </a:bodyPr>
          <a:lstStyle/>
          <a:p>
            <a:r>
              <a:rPr lang="ja-JP" altLang="en-US" sz="2400" dirty="0">
                <a:solidFill>
                  <a:srgbClr val="FF0000"/>
                </a:solidFill>
                <a:latin typeface="Meiryo UI" panose="020B0604030504040204" pitchFamily="50" charset="-128"/>
                <a:ea typeface="Meiryo UI" panose="020B0604030504040204" pitchFamily="50" charset="-128"/>
              </a:rPr>
              <a:t>従属</a:t>
            </a:r>
            <a:endParaRPr kumimoji="1" lang="ja-JP" altLang="en-US" sz="2400" dirty="0">
              <a:solidFill>
                <a:srgbClr val="FF0000"/>
              </a:solidFill>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DB7A420D-87B3-5FFD-C5C3-AD491062BB0D}"/>
              </a:ext>
            </a:extLst>
          </p:cNvPr>
          <p:cNvSpPr txBox="1"/>
          <p:nvPr/>
        </p:nvSpPr>
        <p:spPr>
          <a:xfrm>
            <a:off x="4966402" y="3943854"/>
            <a:ext cx="1612942" cy="461665"/>
          </a:xfrm>
          <a:prstGeom prst="rect">
            <a:avLst/>
          </a:prstGeom>
          <a:noFill/>
        </p:spPr>
        <p:txBody>
          <a:bodyPr wrap="none" rtlCol="0">
            <a:spAutoFit/>
          </a:bodyPr>
          <a:lstStyle/>
          <a:p>
            <a:r>
              <a:rPr kumimoji="1" lang="ja-JP" altLang="en-US" sz="2400" dirty="0">
                <a:solidFill>
                  <a:srgbClr val="FF0000"/>
                </a:solidFill>
                <a:latin typeface="Meiryo UI" panose="020B0604030504040204" pitchFamily="50" charset="-128"/>
                <a:ea typeface="Meiryo UI" panose="020B0604030504040204" pitchFamily="50" charset="-128"/>
              </a:rPr>
              <a:t>悩みを相談</a:t>
            </a:r>
          </a:p>
        </p:txBody>
      </p:sp>
      <p:sp>
        <p:nvSpPr>
          <p:cNvPr id="26" name="テキスト ボックス 25">
            <a:extLst>
              <a:ext uri="{FF2B5EF4-FFF2-40B4-BE49-F238E27FC236}">
                <a16:creationId xmlns:a16="http://schemas.microsoft.com/office/drawing/2014/main" id="{C9251619-81D5-030B-2B65-B0B30DC866DF}"/>
              </a:ext>
            </a:extLst>
          </p:cNvPr>
          <p:cNvSpPr txBox="1"/>
          <p:nvPr/>
        </p:nvSpPr>
        <p:spPr>
          <a:xfrm>
            <a:off x="6928824" y="1243010"/>
            <a:ext cx="2478564" cy="830997"/>
          </a:xfrm>
          <a:prstGeom prst="rect">
            <a:avLst/>
          </a:prstGeom>
          <a:solidFill>
            <a:srgbClr val="FF8F8F"/>
          </a:solidFill>
        </p:spPr>
        <p:txBody>
          <a:bodyPr wrap="none" rtlCol="0">
            <a:spAutoFit/>
          </a:bodyPr>
          <a:lstStyle/>
          <a:p>
            <a:pPr algn="ctr"/>
            <a:r>
              <a:rPr kumimoji="1" lang="ja-JP" altLang="en-US" sz="2400" dirty="0">
                <a:latin typeface="Meiryo UI" panose="020B0604030504040204" pitchFamily="50" charset="-128"/>
                <a:ea typeface="Meiryo UI" panose="020B0604030504040204" pitchFamily="50" charset="-128"/>
              </a:rPr>
              <a:t>他の教職員の目が</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入りにくい</a:t>
            </a:r>
          </a:p>
        </p:txBody>
      </p:sp>
      <p:sp>
        <p:nvSpPr>
          <p:cNvPr id="27" name="テキスト ボックス 26">
            <a:extLst>
              <a:ext uri="{FF2B5EF4-FFF2-40B4-BE49-F238E27FC236}">
                <a16:creationId xmlns:a16="http://schemas.microsoft.com/office/drawing/2014/main" id="{7E957EB2-9011-C047-F014-0B25D8DDAB81}"/>
              </a:ext>
            </a:extLst>
          </p:cNvPr>
          <p:cNvSpPr txBox="1"/>
          <p:nvPr/>
        </p:nvSpPr>
        <p:spPr>
          <a:xfrm>
            <a:off x="9733629" y="1273150"/>
            <a:ext cx="2214069" cy="830997"/>
          </a:xfrm>
          <a:prstGeom prst="rect">
            <a:avLst/>
          </a:prstGeom>
          <a:solidFill>
            <a:srgbClr val="FF8F8F"/>
          </a:solidFill>
        </p:spPr>
        <p:txBody>
          <a:bodyPr wrap="none" rtlCol="0">
            <a:spAutoFit/>
          </a:bodyPr>
          <a:lstStyle/>
          <a:p>
            <a:pPr algn="ctr"/>
            <a:r>
              <a:rPr kumimoji="1" lang="ja-JP" altLang="en-US" sz="2400" dirty="0">
                <a:latin typeface="Meiryo UI" panose="020B0604030504040204" pitchFamily="50" charset="-128"/>
                <a:ea typeface="Meiryo UI" panose="020B0604030504040204" pitchFamily="50" charset="-128"/>
              </a:rPr>
              <a:t>当人同士の</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直接的な</a:t>
            </a:r>
            <a:r>
              <a:rPr lang="ja-JP" altLang="en-US" sz="2400" dirty="0">
                <a:latin typeface="Meiryo UI" panose="020B0604030504040204" pitchFamily="50" charset="-128"/>
                <a:ea typeface="Meiryo UI" panose="020B0604030504040204" pitchFamily="50" charset="-128"/>
              </a:rPr>
              <a:t>やりとり</a:t>
            </a:r>
            <a:endParaRPr kumimoji="1" lang="ja-JP" altLang="en-US" sz="24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96F061C6-0D1B-FC79-C3CC-B1ADBF00B800}"/>
              </a:ext>
            </a:extLst>
          </p:cNvPr>
          <p:cNvSpPr txBox="1"/>
          <p:nvPr/>
        </p:nvSpPr>
        <p:spPr>
          <a:xfrm>
            <a:off x="293933" y="4603817"/>
            <a:ext cx="11898067" cy="1077218"/>
          </a:xfrm>
          <a:prstGeom prst="rect">
            <a:avLst/>
          </a:prstGeom>
          <a:noFill/>
        </p:spPr>
        <p:txBody>
          <a:bodyPr wrap="square">
            <a:spAutoFit/>
          </a:bodyPr>
          <a:lstStyle/>
          <a:p>
            <a:r>
              <a:rPr lang="ja-JP" altLang="ja-JP" sz="3200" dirty="0">
                <a:latin typeface="Meiryo UI" panose="020B0604030504040204" pitchFamily="50" charset="-128"/>
                <a:ea typeface="Meiryo UI" panose="020B0604030504040204" pitchFamily="50" charset="-128"/>
                <a:cs typeface="MS Gothic"/>
                <a:sym typeface="MS Gothic"/>
              </a:rPr>
              <a:t>私</a:t>
            </a:r>
            <a:r>
              <a:rPr lang="ja-JP" altLang="en-US" sz="3200" dirty="0">
                <a:latin typeface="Meiryo UI" panose="020B0604030504040204" pitchFamily="50" charset="-128"/>
                <a:ea typeface="Meiryo UI" panose="020B0604030504040204" pitchFamily="50" charset="-128"/>
                <a:cs typeface="MS Gothic"/>
                <a:sym typeface="MS Gothic"/>
              </a:rPr>
              <a:t>たち</a:t>
            </a:r>
            <a:r>
              <a:rPr lang="ja-JP" altLang="ja-JP" sz="3200" dirty="0">
                <a:latin typeface="Meiryo UI" panose="020B0604030504040204" pitchFamily="50" charset="-128"/>
                <a:ea typeface="Meiryo UI" panose="020B0604030504040204" pitchFamily="50" charset="-128"/>
                <a:cs typeface="MS Gothic"/>
                <a:sym typeface="MS Gothic"/>
              </a:rPr>
              <a:t>が身を置く学校現場</a:t>
            </a:r>
            <a:r>
              <a:rPr lang="ja-JP" altLang="en-US" sz="3200" dirty="0">
                <a:latin typeface="Meiryo UI" panose="020B0604030504040204" pitchFamily="50" charset="-128"/>
                <a:ea typeface="Meiryo UI" panose="020B0604030504040204" pitchFamily="50" charset="-128"/>
                <a:cs typeface="MS Gothic"/>
                <a:sym typeface="MS Gothic"/>
              </a:rPr>
              <a:t>は、その</a:t>
            </a:r>
            <a:r>
              <a:rPr lang="ja-JP" altLang="ja-JP" sz="3200" dirty="0">
                <a:latin typeface="Meiryo UI" panose="020B0604030504040204" pitchFamily="50" charset="-128"/>
                <a:ea typeface="Meiryo UI" panose="020B0604030504040204" pitchFamily="50" charset="-128"/>
                <a:cs typeface="MS Gothic"/>
                <a:sym typeface="MS Gothic"/>
              </a:rPr>
              <a:t>特性等（先生と児童生徒の関係）から、わいせつな行為等の不祥事に関して、ハイリスクな環境にある</a:t>
            </a:r>
            <a:r>
              <a:rPr lang="ja-JP" altLang="en-US" sz="3200" dirty="0">
                <a:latin typeface="Meiryo UI" panose="020B0604030504040204" pitchFamily="50" charset="-128"/>
                <a:ea typeface="Meiryo UI" panose="020B0604030504040204" pitchFamily="50" charset="-128"/>
                <a:cs typeface="MS Gothic"/>
                <a:sym typeface="MS Gothic"/>
              </a:rPr>
              <a:t>。</a:t>
            </a:r>
            <a:endParaRPr lang="ja-JP" altLang="en-US" sz="3200" dirty="0">
              <a:latin typeface="Meiryo UI" panose="020B0604030504040204" pitchFamily="50" charset="-128"/>
              <a:ea typeface="Meiryo UI" panose="020B0604030504040204" pitchFamily="50" charset="-128"/>
            </a:endParaRPr>
          </a:p>
        </p:txBody>
      </p:sp>
      <p:sp>
        <p:nvSpPr>
          <p:cNvPr id="30" name="矢印: 下 29">
            <a:extLst>
              <a:ext uri="{FF2B5EF4-FFF2-40B4-BE49-F238E27FC236}">
                <a16:creationId xmlns:a16="http://schemas.microsoft.com/office/drawing/2014/main" id="{9B5FB083-390A-E249-76B4-302EB557C075}"/>
              </a:ext>
            </a:extLst>
          </p:cNvPr>
          <p:cNvSpPr/>
          <p:nvPr/>
        </p:nvSpPr>
        <p:spPr>
          <a:xfrm rot="16200000">
            <a:off x="438360" y="5989305"/>
            <a:ext cx="800100" cy="563602"/>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CF81D0D-E26D-B44D-758F-6AE70641699F}"/>
              </a:ext>
            </a:extLst>
          </p:cNvPr>
          <p:cNvSpPr txBox="1"/>
          <p:nvPr/>
        </p:nvSpPr>
        <p:spPr>
          <a:xfrm>
            <a:off x="1453753" y="5947940"/>
            <a:ext cx="10251181" cy="646331"/>
          </a:xfrm>
          <a:prstGeom prst="rect">
            <a:avLst/>
          </a:prstGeom>
          <a:noFill/>
        </p:spPr>
        <p:txBody>
          <a:bodyPr wrap="square" rtlCol="0">
            <a:spAutoFit/>
          </a:bodyPr>
          <a:lstStyle/>
          <a:p>
            <a:r>
              <a:rPr kumimoji="1" lang="ja-JP" altLang="en-US" sz="3600" dirty="0">
                <a:latin typeface="Meiryo UI" panose="020B0604030504040204" pitchFamily="50" charset="-128"/>
                <a:ea typeface="Meiryo UI" panose="020B0604030504040204" pitchFamily="50" charset="-128"/>
              </a:rPr>
              <a:t>誰しも、不祥事を起こす可能性がある。</a:t>
            </a:r>
          </a:p>
        </p:txBody>
      </p:sp>
    </p:spTree>
    <p:extLst>
      <p:ext uri="{BB962C8B-B14F-4D97-AF65-F5344CB8AC3E}">
        <p14:creationId xmlns:p14="http://schemas.microsoft.com/office/powerpoint/2010/main" val="861807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A827B5F-58C5-D339-BE82-9BF8863A1153}"/>
              </a:ext>
            </a:extLst>
          </p:cNvPr>
          <p:cNvSpPr txBox="1"/>
          <p:nvPr/>
        </p:nvSpPr>
        <p:spPr>
          <a:xfrm>
            <a:off x="351486" y="202768"/>
            <a:ext cx="11344772" cy="769441"/>
          </a:xfrm>
          <a:prstGeom prst="rect">
            <a:avLst/>
          </a:prstGeom>
          <a:solidFill>
            <a:schemeClr val="bg1">
              <a:lumMod val="85000"/>
            </a:schemeClr>
          </a:solidFill>
        </p:spPr>
        <p:txBody>
          <a:bodyPr wrap="none" rtlCol="0">
            <a:spAutoFit/>
          </a:bodyPr>
          <a:lstStyle/>
          <a:p>
            <a:r>
              <a:rPr kumimoji="1" lang="ja-JP" altLang="en-US" sz="4400" dirty="0">
                <a:latin typeface="Meiryo UI" panose="020B0604030504040204" pitchFamily="50" charset="-128"/>
                <a:ea typeface="Meiryo UI" panose="020B0604030504040204" pitchFamily="50" charset="-128"/>
              </a:rPr>
              <a:t>不祥事を防止するために　</a:t>
            </a:r>
            <a:r>
              <a:rPr lang="ja-JP" altLang="en-US" sz="2800" dirty="0">
                <a:latin typeface="Meiryo UI" panose="020B0604030504040204" pitchFamily="50" charset="-128"/>
                <a:ea typeface="Meiryo UI" panose="020B0604030504040204" pitchFamily="50" charset="-128"/>
              </a:rPr>
              <a:t>あなたにも、こんな経験ありませんか？</a:t>
            </a:r>
          </a:p>
        </p:txBody>
      </p:sp>
      <p:sp>
        <p:nvSpPr>
          <p:cNvPr id="4" name="テキスト ボックス 3">
            <a:extLst>
              <a:ext uri="{FF2B5EF4-FFF2-40B4-BE49-F238E27FC236}">
                <a16:creationId xmlns:a16="http://schemas.microsoft.com/office/drawing/2014/main" id="{B8BE65A6-EFBF-A3A7-A08C-333ADE5CEB64}"/>
              </a:ext>
            </a:extLst>
          </p:cNvPr>
          <p:cNvSpPr txBox="1"/>
          <p:nvPr/>
        </p:nvSpPr>
        <p:spPr>
          <a:xfrm>
            <a:off x="484836" y="1174636"/>
            <a:ext cx="11421414" cy="2126223"/>
          </a:xfrm>
          <a:prstGeom prst="rect">
            <a:avLst/>
          </a:prstGeom>
          <a:noFill/>
        </p:spPr>
        <p:txBody>
          <a:bodyPr wrap="square">
            <a:spAutoFit/>
          </a:bodyPr>
          <a:lstStyle/>
          <a:p>
            <a:pPr marL="0" lvl="0" indent="0" algn="just" rtl="0">
              <a:spcBef>
                <a:spcPts val="480"/>
              </a:spcBef>
              <a:spcAft>
                <a:spcPts val="0"/>
              </a:spcAft>
              <a:buSzPts val="2280"/>
              <a:buFont typeface="Noto Sans Symbols"/>
              <a:buNone/>
            </a:pPr>
            <a:r>
              <a:rPr lang="en-US" altLang="ja-JP" sz="3200" dirty="0">
                <a:latin typeface="Meiryo UI" panose="020B0604030504040204" pitchFamily="50" charset="-128"/>
                <a:ea typeface="Meiryo UI" panose="020B0604030504040204" pitchFamily="50" charset="-128"/>
              </a:rPr>
              <a:t>【</a:t>
            </a:r>
            <a:r>
              <a:rPr lang="ja-JP" altLang="en-US" sz="3200" dirty="0">
                <a:latin typeface="Meiryo UI" panose="020B0604030504040204" pitchFamily="50" charset="-128"/>
                <a:ea typeface="Meiryo UI" panose="020B0604030504040204" pitchFamily="50" charset="-128"/>
              </a:rPr>
              <a:t>事例</a:t>
            </a:r>
            <a:r>
              <a:rPr lang="en-US" altLang="ja-JP" sz="3200" dirty="0">
                <a:latin typeface="Meiryo UI" panose="020B0604030504040204" pitchFamily="50" charset="-128"/>
                <a:ea typeface="Meiryo UI" panose="020B0604030504040204" pitchFamily="50" charset="-128"/>
              </a:rPr>
              <a:t>】</a:t>
            </a:r>
          </a:p>
          <a:p>
            <a:pPr lvl="0" algn="just">
              <a:spcBef>
                <a:spcPts val="480"/>
              </a:spcBef>
              <a:buSzPts val="2280"/>
            </a:pPr>
            <a:r>
              <a:rPr lang="ja-JP" altLang="en-US" sz="3200" dirty="0">
                <a:latin typeface="Meiryo UI" panose="020B0604030504040204" pitchFamily="50" charset="-128"/>
                <a:ea typeface="Meiryo UI" panose="020B0604030504040204" pitchFamily="50" charset="-128"/>
              </a:rPr>
              <a:t>　私は、同僚の教諭と共に、ソフトテニス部の顧問をしています。ある日、同僚の教諭が生徒</a:t>
            </a:r>
            <a:r>
              <a:rPr lang="en-US" altLang="ja-JP" sz="3200" dirty="0">
                <a:latin typeface="Meiryo UI" panose="020B0604030504040204" pitchFamily="50" charset="-128"/>
                <a:ea typeface="Meiryo UI" panose="020B0604030504040204" pitchFamily="50" charset="-128"/>
              </a:rPr>
              <a:t>A</a:t>
            </a:r>
            <a:r>
              <a:rPr lang="ja-JP" altLang="en-US" sz="3200" dirty="0">
                <a:latin typeface="Meiryo UI" panose="020B0604030504040204" pitchFamily="50" charset="-128"/>
                <a:ea typeface="Meiryo UI" panose="020B0604030504040204" pitchFamily="50" charset="-128"/>
              </a:rPr>
              <a:t>を一人だけ個別に残して指導したり、部室に呼んで指導したりする場面を見ました。</a:t>
            </a:r>
          </a:p>
        </p:txBody>
      </p:sp>
      <p:sp>
        <p:nvSpPr>
          <p:cNvPr id="5" name="テキスト ボックス 4">
            <a:extLst>
              <a:ext uri="{FF2B5EF4-FFF2-40B4-BE49-F238E27FC236}">
                <a16:creationId xmlns:a16="http://schemas.microsoft.com/office/drawing/2014/main" id="{0C62DA0F-5DED-4ABA-83DA-730EEB3A8BE6}"/>
              </a:ext>
            </a:extLst>
          </p:cNvPr>
          <p:cNvSpPr txBox="1"/>
          <p:nvPr/>
        </p:nvSpPr>
        <p:spPr>
          <a:xfrm>
            <a:off x="484836" y="3821609"/>
            <a:ext cx="11421414" cy="1754326"/>
          </a:xfrm>
          <a:prstGeom prst="rect">
            <a:avLst/>
          </a:prstGeom>
          <a:solidFill>
            <a:schemeClr val="accent6">
              <a:lumMod val="20000"/>
              <a:lumOff val="80000"/>
            </a:schemeClr>
          </a:solidFill>
        </p:spPr>
        <p:txBody>
          <a:bodyPr wrap="square" rtlCol="0">
            <a:spAutoFit/>
          </a:bodyPr>
          <a:lstStyle/>
          <a:p>
            <a:pPr marL="457200" indent="-457200"/>
            <a:r>
              <a:rPr kumimoji="1" lang="ja-JP" altLang="en-US" sz="3600" dirty="0">
                <a:latin typeface="Meiryo UI" panose="020B0604030504040204" pitchFamily="50" charset="-128"/>
                <a:ea typeface="Meiryo UI" panose="020B0604030504040204" pitchFamily="50" charset="-128"/>
              </a:rPr>
              <a:t>→あなたも、同僚が児童生徒に対して個別の指導をしている場面に遭遇したことがありますか？</a:t>
            </a:r>
            <a:endParaRPr kumimoji="1" lang="en-US" altLang="ja-JP" sz="3600" dirty="0">
              <a:latin typeface="Meiryo UI" panose="020B0604030504040204" pitchFamily="50" charset="-128"/>
              <a:ea typeface="Meiryo UI" panose="020B0604030504040204" pitchFamily="50" charset="-128"/>
            </a:endParaRPr>
          </a:p>
          <a:p>
            <a:pPr marL="457200"/>
            <a:r>
              <a:rPr kumimoji="1" lang="ja-JP" altLang="en-US" sz="3600" dirty="0">
                <a:latin typeface="Meiryo UI" panose="020B0604030504040204" pitchFamily="50" charset="-128"/>
                <a:ea typeface="Meiryo UI" panose="020B0604030504040204" pitchFamily="50" charset="-128"/>
              </a:rPr>
              <a:t>その時、どのようなことを感じましたか？</a:t>
            </a:r>
          </a:p>
        </p:txBody>
      </p:sp>
    </p:spTree>
    <p:extLst>
      <p:ext uri="{BB962C8B-B14F-4D97-AF65-F5344CB8AC3E}">
        <p14:creationId xmlns:p14="http://schemas.microsoft.com/office/powerpoint/2010/main" val="100324467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866</TotalTime>
  <Words>1257</Words>
  <Application>Microsoft Office PowerPoint</Application>
  <PresentationFormat>ワイド画面</PresentationFormat>
  <Paragraphs>94</Paragraphs>
  <Slides>14</Slides>
  <Notes>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14</vt:i4>
      </vt:variant>
    </vt:vector>
  </HeadingPairs>
  <TitlesOfParts>
    <vt:vector size="21" baseType="lpstr">
      <vt:lpstr>Meiryo UI</vt:lpstr>
      <vt:lpstr>Noto Sans Symbols</vt:lpstr>
      <vt:lpstr>游ゴシック</vt:lpstr>
      <vt:lpstr>游ゴシック Light</vt:lpstr>
      <vt:lpstr>Arial</vt:lpstr>
      <vt:lpstr>Calibri</vt:lpstr>
      <vt:lpstr>Office テーマ</vt:lpstr>
      <vt:lpstr>不祥事の根絶に向けて ー処分事案から見えてくる課題と対策ー</vt:lpstr>
      <vt:lpstr>研修の目的</vt:lpstr>
      <vt:lpstr>教員等資質向上指標（教諭・講師）</vt:lpstr>
      <vt:lpstr>本日の内容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本日の振り返り</vt:lpstr>
      <vt:lpstr>PowerPoint プレゼンテーション</vt:lpstr>
    </vt:vector>
  </TitlesOfParts>
  <Company>広島県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22</cp:revision>
  <dcterms:created xsi:type="dcterms:W3CDTF">2026-06-24T06:32:00Z</dcterms:created>
  <dcterms:modified xsi:type="dcterms:W3CDTF">2026-07-27T05:15:20Z</dcterms:modified>
</cp:coreProperties>
</file>