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1"/>
  </p:notesMasterIdLst>
  <p:handoutMasterIdLst>
    <p:handoutMasterId r:id="rId12"/>
  </p:handoutMasterIdLst>
  <p:sldIdLst>
    <p:sldId id="829" r:id="rId2"/>
    <p:sldId id="909" r:id="rId3"/>
    <p:sldId id="910" r:id="rId4"/>
    <p:sldId id="911" r:id="rId5"/>
    <p:sldId id="919" r:id="rId6"/>
    <p:sldId id="920" r:id="rId7"/>
    <p:sldId id="914" r:id="rId8"/>
    <p:sldId id="915" r:id="rId9"/>
    <p:sldId id="917" r:id="rId10"/>
  </p:sldIdLst>
  <p:sldSz cx="9144000" cy="6858000" type="screen4x3"/>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008000"/>
    <a:srgbClr val="DAF6E1"/>
    <a:srgbClr val="FFCCCC"/>
    <a:srgbClr val="FFFFCC"/>
    <a:srgbClr val="00FF00"/>
    <a:srgbClr val="66FFFF"/>
    <a:srgbClr val="FFCCFF"/>
    <a:srgbClr val="FF99FF"/>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361" autoAdjust="0"/>
    <p:restoredTop sz="95477" autoAdjust="0"/>
  </p:normalViewPr>
  <p:slideViewPr>
    <p:cSldViewPr>
      <p:cViewPr varScale="1">
        <p:scale>
          <a:sx n="92" d="100"/>
          <a:sy n="92" d="100"/>
        </p:scale>
        <p:origin x="956" y="56"/>
      </p:cViewPr>
      <p:guideLst>
        <p:guide orient="horz" pos="2160"/>
        <p:guide pos="2880"/>
      </p:guideLst>
    </p:cSldViewPr>
  </p:slideViewPr>
  <p:notesTextViewPr>
    <p:cViewPr>
      <p:scale>
        <a:sx n="3" d="2"/>
        <a:sy n="3" d="2"/>
      </p:scale>
      <p:origin x="0" y="0"/>
    </p:cViewPr>
  </p:notesTextViewPr>
  <p:sorterViewPr>
    <p:cViewPr>
      <p:scale>
        <a:sx n="100" d="100"/>
        <a:sy n="100" d="100"/>
      </p:scale>
      <p:origin x="0" y="2604"/>
    </p:cViewPr>
  </p:sorterViewPr>
  <p:notesViewPr>
    <p:cSldViewPr>
      <p:cViewPr varScale="1">
        <p:scale>
          <a:sx n="67" d="100"/>
          <a:sy n="67" d="100"/>
        </p:scale>
        <p:origin x="2916"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1"/>
            <a:ext cx="2945659" cy="496332"/>
          </a:xfrm>
          <a:prstGeom prst="rect">
            <a:avLst/>
          </a:prstGeom>
        </p:spPr>
        <p:txBody>
          <a:bodyPr vert="horz" lIns="91371" tIns="45687" rIns="91371" bIns="45687" rtlCol="0"/>
          <a:lstStyle>
            <a:lvl1pPr algn="l">
              <a:defRPr sz="1200"/>
            </a:lvl1pPr>
          </a:lstStyle>
          <a:p>
            <a:endParaRPr kumimoji="1" lang="ja-JP" altLang="en-US" dirty="0"/>
          </a:p>
        </p:txBody>
      </p:sp>
    </p:spTree>
    <p:extLst>
      <p:ext uri="{BB962C8B-B14F-4D97-AF65-F5344CB8AC3E}">
        <p14:creationId xmlns:p14="http://schemas.microsoft.com/office/powerpoint/2010/main" val="7266640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1"/>
            <a:ext cx="2945659" cy="496332"/>
          </a:xfrm>
          <a:prstGeom prst="rect">
            <a:avLst/>
          </a:prstGeom>
        </p:spPr>
        <p:txBody>
          <a:bodyPr vert="horz" lIns="91371" tIns="45687" rIns="91371" bIns="45687"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4" y="1"/>
            <a:ext cx="2945659" cy="496332"/>
          </a:xfrm>
          <a:prstGeom prst="rect">
            <a:avLst/>
          </a:prstGeom>
        </p:spPr>
        <p:txBody>
          <a:bodyPr vert="horz" lIns="91371" tIns="45687" rIns="91371" bIns="45687" rtlCol="0"/>
          <a:lstStyle>
            <a:lvl1pPr algn="r">
              <a:defRPr sz="1200"/>
            </a:lvl1pPr>
          </a:lstStyle>
          <a:p>
            <a:fld id="{9733562D-1299-48A2-BD81-91D7B5205E3A}" type="datetimeFigureOut">
              <a:rPr kumimoji="1" lang="ja-JP" altLang="en-US" smtClean="0"/>
              <a:t>2026/7/31</a:t>
            </a:fld>
            <a:endParaRPr kumimoji="1" lang="ja-JP" altLang="en-US"/>
          </a:p>
        </p:txBody>
      </p:sp>
      <p:sp>
        <p:nvSpPr>
          <p:cNvPr id="4" name="スライド イメージ プレースホルダー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371" tIns="45687" rIns="91371" bIns="45687" rtlCol="0" anchor="ctr"/>
          <a:lstStyle/>
          <a:p>
            <a:endParaRPr lang="ja-JP" altLang="en-US"/>
          </a:p>
        </p:txBody>
      </p:sp>
      <p:sp>
        <p:nvSpPr>
          <p:cNvPr id="5" name="ノート プレースホルダー 4"/>
          <p:cNvSpPr>
            <a:spLocks noGrp="1"/>
          </p:cNvSpPr>
          <p:nvPr>
            <p:ph type="body" sz="quarter" idx="3"/>
          </p:nvPr>
        </p:nvSpPr>
        <p:spPr>
          <a:xfrm>
            <a:off x="679768" y="4715159"/>
            <a:ext cx="5438140" cy="4466987"/>
          </a:xfrm>
          <a:prstGeom prst="rect">
            <a:avLst/>
          </a:prstGeom>
        </p:spPr>
        <p:txBody>
          <a:bodyPr vert="horz" lIns="91371" tIns="45687" rIns="91371" bIns="4568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3" y="9428586"/>
            <a:ext cx="2945659" cy="496332"/>
          </a:xfrm>
          <a:prstGeom prst="rect">
            <a:avLst/>
          </a:prstGeom>
        </p:spPr>
        <p:txBody>
          <a:bodyPr vert="horz" lIns="91371" tIns="45687" rIns="91371" bIns="45687"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444" y="9428586"/>
            <a:ext cx="2945659" cy="496332"/>
          </a:xfrm>
          <a:prstGeom prst="rect">
            <a:avLst/>
          </a:prstGeom>
        </p:spPr>
        <p:txBody>
          <a:bodyPr vert="horz" lIns="91371" tIns="45687" rIns="91371" bIns="45687" rtlCol="0" anchor="b"/>
          <a:lstStyle>
            <a:lvl1pPr algn="r">
              <a:defRPr sz="1200"/>
            </a:lvl1pPr>
          </a:lstStyle>
          <a:p>
            <a:fld id="{58395BCB-1F8F-4B91-8FA2-45D8F81DAB3A}" type="slidenum">
              <a:rPr kumimoji="1" lang="ja-JP" altLang="en-US" smtClean="0"/>
              <a:t>‹#›</a:t>
            </a:fld>
            <a:endParaRPr kumimoji="1" lang="ja-JP" altLang="en-US"/>
          </a:p>
        </p:txBody>
      </p:sp>
    </p:spTree>
    <p:extLst>
      <p:ext uri="{BB962C8B-B14F-4D97-AF65-F5344CB8AC3E}">
        <p14:creationId xmlns:p14="http://schemas.microsoft.com/office/powerpoint/2010/main" val="46145692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769237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CF7C0-59FD-D171-CEB7-0BACA6A9C33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E31BCB9-3BC2-8EDE-FCFF-B32A983E9A9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80E7916-E9A8-5ADE-A94A-8D5098602F69}"/>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35048401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EB4C0-852D-4B2B-E9BC-36711049E8E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A4B1593-9D53-1E13-4A5C-9565B3FC3BF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C5677B3-DAC8-225A-36E4-36EA94FB16D5}"/>
              </a:ext>
            </a:extLst>
          </p:cNvPr>
          <p:cNvSpPr>
            <a:spLocks noGrp="1"/>
          </p:cNvSpPr>
          <p:nvPr>
            <p:ph type="body" idx="1"/>
          </p:nvPr>
        </p:nvSpPr>
        <p:spPr/>
        <p:txBody>
          <a:bodyPr/>
          <a:lstStyle/>
          <a:p>
            <a:pPr defTabSz="946261"/>
            <a:endParaRPr kumimoji="1" lang="ja-JP" altLang="en-US" dirty="0"/>
          </a:p>
        </p:txBody>
      </p:sp>
      <p:sp>
        <p:nvSpPr>
          <p:cNvPr id="4" name="スライド番号プレースホルダー 3">
            <a:extLst>
              <a:ext uri="{FF2B5EF4-FFF2-40B4-BE49-F238E27FC236}">
                <a16:creationId xmlns:a16="http://schemas.microsoft.com/office/drawing/2014/main" id="{981638C6-2463-0792-A420-2EB200E1A135}"/>
              </a:ext>
            </a:extLst>
          </p:cNvPr>
          <p:cNvSpPr>
            <a:spLocks noGrp="1"/>
          </p:cNvSpPr>
          <p:nvPr>
            <p:ph type="sldNum" sz="quarter" idx="10"/>
          </p:nvPr>
        </p:nvSpPr>
        <p:spPr/>
        <p:txBody>
          <a:bodyPr/>
          <a:lstStyle/>
          <a:p>
            <a:fld id="{58395BCB-1F8F-4B91-8FA2-45D8F81DAB3A}" type="slidenum">
              <a:rPr kumimoji="1" lang="ja-JP" altLang="en-US" smtClean="0"/>
              <a:t>3</a:t>
            </a:fld>
            <a:endParaRPr kumimoji="1" lang="ja-JP" altLang="en-US" dirty="0"/>
          </a:p>
        </p:txBody>
      </p:sp>
    </p:spTree>
    <p:extLst>
      <p:ext uri="{BB962C8B-B14F-4D97-AF65-F5344CB8AC3E}">
        <p14:creationId xmlns:p14="http://schemas.microsoft.com/office/powerpoint/2010/main" val="7307567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4B0F2-41A0-049A-C04F-BCE6B2822F8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64AD7DE-5F78-86C0-8629-DB158E709D3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00A0356-E311-EED9-B2AD-6EE253A2B528}"/>
              </a:ext>
            </a:extLst>
          </p:cNvPr>
          <p:cNvSpPr>
            <a:spLocks noGrp="1"/>
          </p:cNvSpPr>
          <p:nvPr>
            <p:ph type="body" idx="1"/>
          </p:nvPr>
        </p:nvSpPr>
        <p:spPr/>
        <p:txBody>
          <a:bodyPr/>
          <a:lstStyle/>
          <a:p>
            <a:pPr defTabSz="946261"/>
            <a:endParaRPr kumimoji="1" lang="ja-JP" altLang="en-US" dirty="0"/>
          </a:p>
        </p:txBody>
      </p:sp>
      <p:sp>
        <p:nvSpPr>
          <p:cNvPr id="4" name="スライド番号プレースホルダー 3">
            <a:extLst>
              <a:ext uri="{FF2B5EF4-FFF2-40B4-BE49-F238E27FC236}">
                <a16:creationId xmlns:a16="http://schemas.microsoft.com/office/drawing/2014/main" id="{C21BC74C-58CA-485D-5E96-AB1EC732EFF1}"/>
              </a:ext>
            </a:extLst>
          </p:cNvPr>
          <p:cNvSpPr>
            <a:spLocks noGrp="1"/>
          </p:cNvSpPr>
          <p:nvPr>
            <p:ph type="sldNum" sz="quarter" idx="10"/>
          </p:nvPr>
        </p:nvSpPr>
        <p:spPr/>
        <p:txBody>
          <a:bodyPr/>
          <a:lstStyle/>
          <a:p>
            <a:fld id="{58395BCB-1F8F-4B91-8FA2-45D8F81DAB3A}" type="slidenum">
              <a:rPr kumimoji="1" lang="ja-JP" altLang="en-US" smtClean="0"/>
              <a:t>4</a:t>
            </a:fld>
            <a:endParaRPr kumimoji="1" lang="ja-JP" altLang="en-US" dirty="0"/>
          </a:p>
        </p:txBody>
      </p:sp>
    </p:spTree>
    <p:extLst>
      <p:ext uri="{BB962C8B-B14F-4D97-AF65-F5344CB8AC3E}">
        <p14:creationId xmlns:p14="http://schemas.microsoft.com/office/powerpoint/2010/main" val="17101593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CF129-C91D-F2BB-4DED-8046C27F31D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D6AEE8F-4AD2-318E-E5BB-099F47CA127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3D839F6-434D-D84C-CFAC-FE8C8CF046A7}"/>
              </a:ext>
            </a:extLst>
          </p:cNvPr>
          <p:cNvSpPr>
            <a:spLocks noGrp="1"/>
          </p:cNvSpPr>
          <p:nvPr>
            <p:ph type="body" idx="1"/>
          </p:nvPr>
        </p:nvSpPr>
        <p:spPr/>
        <p:txBody>
          <a:bodyPr/>
          <a:lstStyle/>
          <a:p>
            <a:pPr defTabSz="946261"/>
            <a:endParaRPr kumimoji="1" lang="en-US" altLang="ja-JP" dirty="0"/>
          </a:p>
        </p:txBody>
      </p:sp>
      <p:sp>
        <p:nvSpPr>
          <p:cNvPr id="4" name="スライド番号プレースホルダー 3">
            <a:extLst>
              <a:ext uri="{FF2B5EF4-FFF2-40B4-BE49-F238E27FC236}">
                <a16:creationId xmlns:a16="http://schemas.microsoft.com/office/drawing/2014/main" id="{4613B787-DCC5-8B59-44F5-42083B263F31}"/>
              </a:ext>
            </a:extLst>
          </p:cNvPr>
          <p:cNvSpPr>
            <a:spLocks noGrp="1"/>
          </p:cNvSpPr>
          <p:nvPr>
            <p:ph type="sldNum" sz="quarter" idx="10"/>
          </p:nvPr>
        </p:nvSpPr>
        <p:spPr/>
        <p:txBody>
          <a:bodyPr/>
          <a:lstStyle/>
          <a:p>
            <a:fld id="{58395BCB-1F8F-4B91-8FA2-45D8F81DAB3A}" type="slidenum">
              <a:rPr kumimoji="1" lang="ja-JP" altLang="en-US" smtClean="0"/>
              <a:t>5</a:t>
            </a:fld>
            <a:endParaRPr kumimoji="1" lang="ja-JP" altLang="en-US" dirty="0"/>
          </a:p>
        </p:txBody>
      </p:sp>
    </p:spTree>
    <p:extLst>
      <p:ext uri="{BB962C8B-B14F-4D97-AF65-F5344CB8AC3E}">
        <p14:creationId xmlns:p14="http://schemas.microsoft.com/office/powerpoint/2010/main" val="35981163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C5DAC-6FFD-ECBE-B358-414346052E0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48B0803-1A42-BCA8-8FDE-6A4C0F77799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78BBAA5-DA34-54C2-D4B1-0CA4117A5479}"/>
              </a:ext>
            </a:extLst>
          </p:cNvPr>
          <p:cNvSpPr>
            <a:spLocks noGrp="1"/>
          </p:cNvSpPr>
          <p:nvPr>
            <p:ph type="body" idx="1"/>
          </p:nvPr>
        </p:nvSpPr>
        <p:spPr/>
        <p:txBody>
          <a:bodyPr/>
          <a:lstStyle/>
          <a:p>
            <a:pPr defTabSz="946261"/>
            <a:endParaRPr kumimoji="1" lang="en-US" altLang="ja-JP" dirty="0"/>
          </a:p>
        </p:txBody>
      </p:sp>
      <p:sp>
        <p:nvSpPr>
          <p:cNvPr id="4" name="スライド番号プレースホルダー 3">
            <a:extLst>
              <a:ext uri="{FF2B5EF4-FFF2-40B4-BE49-F238E27FC236}">
                <a16:creationId xmlns:a16="http://schemas.microsoft.com/office/drawing/2014/main" id="{413B9327-2359-882F-817C-BBFDB2EFCC84}"/>
              </a:ext>
            </a:extLst>
          </p:cNvPr>
          <p:cNvSpPr>
            <a:spLocks noGrp="1"/>
          </p:cNvSpPr>
          <p:nvPr>
            <p:ph type="sldNum" sz="quarter" idx="10"/>
          </p:nvPr>
        </p:nvSpPr>
        <p:spPr/>
        <p:txBody>
          <a:bodyPr/>
          <a:lstStyle/>
          <a:p>
            <a:fld id="{58395BCB-1F8F-4B91-8FA2-45D8F81DAB3A}" type="slidenum">
              <a:rPr kumimoji="1" lang="ja-JP" altLang="en-US" smtClean="0"/>
              <a:t>6</a:t>
            </a:fld>
            <a:endParaRPr kumimoji="1" lang="ja-JP" altLang="en-US" dirty="0"/>
          </a:p>
        </p:txBody>
      </p:sp>
    </p:spTree>
    <p:extLst>
      <p:ext uri="{BB962C8B-B14F-4D97-AF65-F5344CB8AC3E}">
        <p14:creationId xmlns:p14="http://schemas.microsoft.com/office/powerpoint/2010/main" val="25720954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20B560-8BAB-072F-264A-E8FBCB42934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CA5E4F0-8839-5371-19D8-E1E35ECF97C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25922CE-AE5E-EDA2-C04C-84FD601FEC08}"/>
              </a:ext>
            </a:extLst>
          </p:cNvPr>
          <p:cNvSpPr>
            <a:spLocks noGrp="1"/>
          </p:cNvSpPr>
          <p:nvPr>
            <p:ph type="body" idx="1"/>
          </p:nvPr>
        </p:nvSpPr>
        <p:spPr/>
        <p:txBody>
          <a:bodyPr/>
          <a:lstStyle/>
          <a:p>
            <a:pPr defTabSz="946261"/>
            <a:endParaRPr kumimoji="1" lang="ja-JP" altLang="en-US" dirty="0"/>
          </a:p>
        </p:txBody>
      </p:sp>
      <p:sp>
        <p:nvSpPr>
          <p:cNvPr id="4" name="スライド番号プレースホルダー 3">
            <a:extLst>
              <a:ext uri="{FF2B5EF4-FFF2-40B4-BE49-F238E27FC236}">
                <a16:creationId xmlns:a16="http://schemas.microsoft.com/office/drawing/2014/main" id="{46F57F00-CFFF-C86A-DCDF-1617015D03D6}"/>
              </a:ext>
            </a:extLst>
          </p:cNvPr>
          <p:cNvSpPr>
            <a:spLocks noGrp="1"/>
          </p:cNvSpPr>
          <p:nvPr>
            <p:ph type="sldNum" sz="quarter" idx="10"/>
          </p:nvPr>
        </p:nvSpPr>
        <p:spPr/>
        <p:txBody>
          <a:bodyPr/>
          <a:lstStyle/>
          <a:p>
            <a:fld id="{58395BCB-1F8F-4B91-8FA2-45D8F81DAB3A}" type="slidenum">
              <a:rPr kumimoji="1" lang="ja-JP" altLang="en-US" smtClean="0"/>
              <a:t>7</a:t>
            </a:fld>
            <a:endParaRPr kumimoji="1" lang="ja-JP" altLang="en-US" dirty="0"/>
          </a:p>
        </p:txBody>
      </p:sp>
    </p:spTree>
    <p:extLst>
      <p:ext uri="{BB962C8B-B14F-4D97-AF65-F5344CB8AC3E}">
        <p14:creationId xmlns:p14="http://schemas.microsoft.com/office/powerpoint/2010/main" val="4658907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10A97-7F33-B879-D54F-6CDF2941CF0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D3A0D8A-E8E3-6A03-4B17-EC42F1330DA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D33A76B-6A50-0273-46F0-07414F9DC03E}"/>
              </a:ext>
            </a:extLst>
          </p:cNvPr>
          <p:cNvSpPr>
            <a:spLocks noGrp="1"/>
          </p:cNvSpPr>
          <p:nvPr>
            <p:ph type="body" idx="1"/>
          </p:nvPr>
        </p:nvSpPr>
        <p:spPr/>
        <p:txBody>
          <a:bodyPr/>
          <a:lstStyle/>
          <a:p>
            <a:pPr defTabSz="946261"/>
            <a:endParaRPr kumimoji="1" lang="ja-JP" altLang="en-US" dirty="0"/>
          </a:p>
        </p:txBody>
      </p:sp>
      <p:sp>
        <p:nvSpPr>
          <p:cNvPr id="4" name="スライド番号プレースホルダー 3">
            <a:extLst>
              <a:ext uri="{FF2B5EF4-FFF2-40B4-BE49-F238E27FC236}">
                <a16:creationId xmlns:a16="http://schemas.microsoft.com/office/drawing/2014/main" id="{E8EB196C-5CED-CEEA-8A47-88C05C6993FB}"/>
              </a:ext>
            </a:extLst>
          </p:cNvPr>
          <p:cNvSpPr>
            <a:spLocks noGrp="1"/>
          </p:cNvSpPr>
          <p:nvPr>
            <p:ph type="sldNum" sz="quarter" idx="10"/>
          </p:nvPr>
        </p:nvSpPr>
        <p:spPr/>
        <p:txBody>
          <a:bodyPr/>
          <a:lstStyle/>
          <a:p>
            <a:fld id="{58395BCB-1F8F-4B91-8FA2-45D8F81DAB3A}" type="slidenum">
              <a:rPr kumimoji="1" lang="ja-JP" altLang="en-US" smtClean="0"/>
              <a:t>8</a:t>
            </a:fld>
            <a:endParaRPr kumimoji="1" lang="ja-JP" altLang="en-US" dirty="0"/>
          </a:p>
        </p:txBody>
      </p:sp>
    </p:spTree>
    <p:extLst>
      <p:ext uri="{BB962C8B-B14F-4D97-AF65-F5344CB8AC3E}">
        <p14:creationId xmlns:p14="http://schemas.microsoft.com/office/powerpoint/2010/main" val="36510639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3644C-34D9-3560-0874-CC7F2E23A63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6F1E9F6-51E1-DCEB-88A7-E4DD2B5A81E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25D6E1F-4FE2-2104-1FA2-04037E85D45D}"/>
              </a:ext>
            </a:extLst>
          </p:cNvPr>
          <p:cNvSpPr>
            <a:spLocks noGrp="1"/>
          </p:cNvSpPr>
          <p:nvPr>
            <p:ph type="body" idx="1"/>
          </p:nvPr>
        </p:nvSpPr>
        <p:spPr/>
        <p:txBody>
          <a:bodyPr/>
          <a:lstStyle/>
          <a:p>
            <a:pPr defTabSz="946261"/>
            <a:endParaRPr kumimoji="1" lang="en-US" altLang="ja-JP" dirty="0"/>
          </a:p>
        </p:txBody>
      </p:sp>
      <p:sp>
        <p:nvSpPr>
          <p:cNvPr id="4" name="スライド番号プレースホルダー 3">
            <a:extLst>
              <a:ext uri="{FF2B5EF4-FFF2-40B4-BE49-F238E27FC236}">
                <a16:creationId xmlns:a16="http://schemas.microsoft.com/office/drawing/2014/main" id="{7C28C315-329A-0743-10E0-AA5876E0086D}"/>
              </a:ext>
            </a:extLst>
          </p:cNvPr>
          <p:cNvSpPr>
            <a:spLocks noGrp="1"/>
          </p:cNvSpPr>
          <p:nvPr>
            <p:ph type="sldNum" sz="quarter" idx="10"/>
          </p:nvPr>
        </p:nvSpPr>
        <p:spPr/>
        <p:txBody>
          <a:bodyPr/>
          <a:lstStyle/>
          <a:p>
            <a:fld id="{58395BCB-1F8F-4B91-8FA2-45D8F81DAB3A}" type="slidenum">
              <a:rPr kumimoji="1" lang="ja-JP" altLang="en-US" smtClean="0"/>
              <a:t>9</a:t>
            </a:fld>
            <a:endParaRPr kumimoji="1" lang="ja-JP" altLang="en-US" dirty="0"/>
          </a:p>
        </p:txBody>
      </p:sp>
    </p:spTree>
    <p:extLst>
      <p:ext uri="{BB962C8B-B14F-4D97-AF65-F5344CB8AC3E}">
        <p14:creationId xmlns:p14="http://schemas.microsoft.com/office/powerpoint/2010/main" val="33875518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9"/>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4FFACCB-87D8-4013-B270-466EAC09485C}" type="datetime1">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3545950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940517A-8DD7-4342-834E-BB0CB6696AF6}" type="datetime1">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3094249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7"/>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47"/>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545C884-CE34-49C5-A2F1-4B38C654D210}" type="datetime1">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390378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7E3CED3-B71F-47BF-8DB8-D50A838535C0}" type="datetime1">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3269961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14"/>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584B73E7-E489-4223-B4FE-47FB4B01B3D1}" type="datetime1">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4149547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EBC7186-A9E0-42A5-B105-A83A08D50DB6}" type="datetime1">
              <a:rPr kumimoji="1" lang="ja-JP" altLang="en-US" smtClean="0"/>
              <a:t>2026/7/31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3161467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7505A418-BDDE-4B28-AECE-9E7408A749B0}" type="datetime1">
              <a:rPr kumimoji="1" lang="ja-JP" altLang="en-US" smtClean="0"/>
              <a:t>2026/7/31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2415041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9B66DAC2-7EC4-431A-BC6B-64B58E64389E}" type="datetime1">
              <a:rPr kumimoji="1" lang="ja-JP" altLang="en-US" smtClean="0"/>
              <a:t>2026/7/31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1071598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42D72A8E-EF89-4F7E-B82A-07D448D4E7E6}" type="datetime1">
              <a:rPr kumimoji="1" lang="ja-JP" altLang="en-US" smtClean="0"/>
              <a:t>2026/7/31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611933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1" y="27306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32F26DC-2BF3-45F2-9444-945A4ADA29A0}" type="datetime1">
              <a:rPr kumimoji="1" lang="ja-JP" altLang="en-US" smtClean="0"/>
              <a:t>2026/7/31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766079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83179E0-57B6-4DB3-A838-5299B02DFC81}" type="datetime1">
              <a:rPr kumimoji="1" lang="ja-JP" altLang="en-US" smtClean="0"/>
              <a:t>2026/7/31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1969027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6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F06012-F969-40DB-9A69-FA93389E2490}" type="datetime1">
              <a:rPr kumimoji="1" lang="ja-JP" altLang="en-US" smtClean="0"/>
              <a:t>2026/7/31</a:t>
            </a:fld>
            <a:endParaRPr kumimoji="1" lang="ja-JP" altLang="en-US"/>
          </a:p>
        </p:txBody>
      </p:sp>
      <p:sp>
        <p:nvSpPr>
          <p:cNvPr id="5" name="フッター プレースホルダー 4"/>
          <p:cNvSpPr>
            <a:spLocks noGrp="1"/>
          </p:cNvSpPr>
          <p:nvPr>
            <p:ph type="ftr" sz="quarter" idx="3"/>
          </p:nvPr>
        </p:nvSpPr>
        <p:spPr>
          <a:xfrm>
            <a:off x="3124200" y="635636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6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28911021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2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1.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5.xml"/><Relationship Id="rId16" Type="http://schemas.openxmlformats.org/officeDocument/2006/relationships/image" Target="../media/image15.png"/><Relationship Id="rId1" Type="http://schemas.openxmlformats.org/officeDocument/2006/relationships/slideLayout" Target="../slideLayouts/slideLayout7.xml"/><Relationship Id="rId11" Type="http://schemas.openxmlformats.org/officeDocument/2006/relationships/image" Target="../media/image10.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6.png"/><Relationship Id="rId14" Type="http://schemas.openxmlformats.org/officeDocument/2006/relationships/image" Target="../media/image13.png"/></Relationships>
</file>

<file path=ppt/slides/_rels/slide6.xml.rels><?xml version="1.0" encoding="UTF-8" standalone="yes"?>
<Relationships xmlns="http://schemas.openxmlformats.org/package/2006/relationships"><Relationship Id="rId13" Type="http://schemas.openxmlformats.org/officeDocument/2006/relationships/image" Target="../media/image17.png"/><Relationship Id="rId3" Type="http://schemas.openxmlformats.org/officeDocument/2006/relationships/image" Target="../media/image3.png"/><Relationship Id="rId12" Type="http://schemas.openxmlformats.org/officeDocument/2006/relationships/image" Target="../media/image170.png"/><Relationship Id="rId2" Type="http://schemas.openxmlformats.org/officeDocument/2006/relationships/notesSlide" Target="../notesSlides/notesSlide6.xml"/><Relationship Id="rId16"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6.pn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60.png"/><Relationship Id="rId4" Type="http://schemas.openxmlformats.org/officeDocument/2006/relationships/image" Target="../media/image6.png"/><Relationship Id="rId9" Type="http://schemas.openxmlformats.org/officeDocument/2006/relationships/image" Target="../media/image150.png"/><Relationship Id="rId1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3.png"/><Relationship Id="rId7"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9.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0" y="1289472"/>
            <a:ext cx="9144000" cy="1440633"/>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lnSpc>
                <a:spcPct val="100000"/>
              </a:lnSpc>
            </a:pPr>
            <a:r>
              <a:rPr lang="ja-JP" altLang="en-US" sz="32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令和８年度 全国学力・学習状況調査</a:t>
            </a:r>
            <a:endParaRPr lang="en-US" altLang="ja-JP" sz="32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800"/>
              </a:lnSpc>
            </a:pPr>
            <a:endParaRPr lang="en-US" altLang="ja-JP" sz="32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300"/>
              </a:lnSpc>
            </a:pPr>
            <a:endParaRPr lang="en-US" altLang="ja-JP" sz="28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ct val="100000"/>
              </a:lnSpc>
            </a:pPr>
            <a:r>
              <a:rPr lang="ja-JP" altLang="en-US" sz="40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中学校　数学　授業展開例</a:t>
            </a:r>
            <a:endParaRPr lang="en-US" altLang="ja-JP" sz="40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四角形: 角を丸くする 2">
            <a:extLst>
              <a:ext uri="{FF2B5EF4-FFF2-40B4-BE49-F238E27FC236}">
                <a16:creationId xmlns:a16="http://schemas.microsoft.com/office/drawing/2014/main" id="{6C12B6D4-7050-F076-E7CC-3317162B86F9}"/>
              </a:ext>
            </a:extLst>
          </p:cNvPr>
          <p:cNvSpPr/>
          <p:nvPr/>
        </p:nvSpPr>
        <p:spPr>
          <a:xfrm>
            <a:off x="323528" y="3140968"/>
            <a:ext cx="8568952" cy="3435057"/>
          </a:xfrm>
          <a:prstGeom prst="roundRect">
            <a:avLst>
              <a:gd name="adj" fmla="val 9081"/>
            </a:avLst>
          </a:prstGeom>
          <a:solidFill>
            <a:schemeClr val="accent5">
              <a:lumMod val="20000"/>
              <a:lumOff val="8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3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pPr marL="263525" indent="-263525" algn="just">
              <a:lnSpc>
                <a:spcPts val="3200"/>
              </a:lnSpc>
            </a:pPr>
            <a:r>
              <a:rPr lang="ja-JP" altLang="en-US" sz="1800" b="1" dirty="0">
                <a:solidFill>
                  <a:srgbClr val="002060"/>
                </a:solidFill>
                <a:latin typeface="メイリオ" panose="020B0604030504040204" pitchFamily="50" charset="-128"/>
                <a:ea typeface="メイリオ" panose="020B0604030504040204" pitchFamily="50" charset="-128"/>
              </a:rPr>
              <a:t>○ 「知識及び技能」、「思考力、判断力、表現力等」の問題を１問ずつ取り上げています。</a:t>
            </a:r>
            <a:endParaRPr lang="en-US" altLang="ja-JP" sz="1800" b="1" dirty="0">
              <a:solidFill>
                <a:srgbClr val="002060"/>
              </a:solidFill>
              <a:latin typeface="メイリオ" panose="020B0604030504040204" pitchFamily="50" charset="-128"/>
              <a:ea typeface="メイリオ" panose="020B0604030504040204" pitchFamily="50" charset="-128"/>
            </a:endParaRPr>
          </a:p>
          <a:p>
            <a:pPr marL="263525" indent="-263525" algn="just">
              <a:lnSpc>
                <a:spcPts val="3200"/>
              </a:lnSpc>
            </a:pPr>
            <a:r>
              <a:rPr kumimoji="1" lang="ja-JP" altLang="en-US" b="1" dirty="0">
                <a:solidFill>
                  <a:srgbClr val="002060"/>
                </a:solidFill>
                <a:latin typeface="メイリオ" panose="020B0604030504040204" pitchFamily="50" charset="-128"/>
                <a:ea typeface="メイリオ" panose="020B0604030504040204" pitchFamily="50" charset="-128"/>
              </a:rPr>
              <a:t>○ 各問題の２枚目の「解答類型分析シート」には、自校の反応率や人数を入力できるようになっています。自校の児童生徒にどのような解答の傾向があったのか、分析してみましょう。</a:t>
            </a:r>
            <a:endParaRPr kumimoji="1" lang="en-US" altLang="ja-JP" b="1" dirty="0">
              <a:solidFill>
                <a:srgbClr val="002060"/>
              </a:solidFill>
              <a:latin typeface="メイリオ" panose="020B0604030504040204" pitchFamily="50" charset="-128"/>
              <a:ea typeface="メイリオ" panose="020B0604030504040204" pitchFamily="50" charset="-128"/>
            </a:endParaRPr>
          </a:p>
          <a:p>
            <a:pPr marL="263525" indent="-263525" algn="just">
              <a:lnSpc>
                <a:spcPts val="3200"/>
              </a:lnSpc>
            </a:pPr>
            <a:r>
              <a:rPr lang="ja-JP" altLang="en-US" b="1" dirty="0">
                <a:solidFill>
                  <a:srgbClr val="002060"/>
                </a:solidFill>
                <a:latin typeface="メイリオ" panose="020B0604030504040204" pitchFamily="50" charset="-128"/>
                <a:ea typeface="メイリオ" panose="020B0604030504040204" pitchFamily="50" charset="-128"/>
              </a:rPr>
              <a:t>○ 各問題の３枚目には、授業改善のヒントになるような授業展開例を示しています。自校の児童生徒の実態を踏まえながら、自校ではどのような授業改善を行うか、校内研修等で共有してみましょう。</a:t>
            </a:r>
            <a:endParaRPr kumimoji="1" lang="ja-JP" altLang="en-US" b="1" dirty="0"/>
          </a:p>
        </p:txBody>
      </p:sp>
    </p:spTree>
    <p:extLst>
      <p:ext uri="{BB962C8B-B14F-4D97-AF65-F5344CB8AC3E}">
        <p14:creationId xmlns:p14="http://schemas.microsoft.com/office/powerpoint/2010/main" val="6017389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58994-D362-CE86-F98F-AB9504CF3FA7}"/>
            </a:ext>
          </a:extLst>
        </p:cNvPr>
        <p:cNvGrpSpPr/>
        <p:nvPr/>
      </p:nvGrpSpPr>
      <p:grpSpPr>
        <a:xfrm>
          <a:off x="0" y="0"/>
          <a:ext cx="0" cy="0"/>
          <a:chOff x="0" y="0"/>
          <a:chExt cx="0" cy="0"/>
        </a:xfrm>
      </p:grpSpPr>
      <p:sp>
        <p:nvSpPr>
          <p:cNvPr id="5" name="タイトル 1">
            <a:extLst>
              <a:ext uri="{FF2B5EF4-FFF2-40B4-BE49-F238E27FC236}">
                <a16:creationId xmlns:a16="http://schemas.microsoft.com/office/drawing/2014/main" id="{6F6B22A6-7ED5-37A2-0509-4972AB189738}"/>
              </a:ext>
            </a:extLst>
          </p:cNvPr>
          <p:cNvSpPr txBox="1">
            <a:spLocks/>
          </p:cNvSpPr>
          <p:nvPr/>
        </p:nvSpPr>
        <p:spPr>
          <a:xfrm>
            <a:off x="-16974" y="10127"/>
            <a:ext cx="9160973" cy="560905"/>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2400" b="1" spc="-15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中学校　数学　設問を取り上げた意図　　</a:t>
            </a:r>
          </a:p>
        </p:txBody>
      </p:sp>
      <p:sp>
        <p:nvSpPr>
          <p:cNvPr id="4" name="吹き出し: 角を丸めた四角形 3">
            <a:extLst>
              <a:ext uri="{FF2B5EF4-FFF2-40B4-BE49-F238E27FC236}">
                <a16:creationId xmlns:a16="http://schemas.microsoft.com/office/drawing/2014/main" id="{C7B68806-2C47-3EAA-218D-1A9B3D3E2BC7}"/>
              </a:ext>
            </a:extLst>
          </p:cNvPr>
          <p:cNvSpPr/>
          <p:nvPr/>
        </p:nvSpPr>
        <p:spPr>
          <a:xfrm>
            <a:off x="504677" y="985174"/>
            <a:ext cx="8550365" cy="2521381"/>
          </a:xfrm>
          <a:prstGeom prst="wedgeRoundRectCallout">
            <a:avLst>
              <a:gd name="adj1" fmla="val -51006"/>
              <a:gd name="adj2" fmla="val -33073"/>
              <a:gd name="adj3" fmla="val 16667"/>
            </a:avLst>
          </a:prstGeom>
          <a:ln>
            <a:solidFill>
              <a:srgbClr val="FF6600"/>
            </a:solidFill>
          </a:ln>
        </p:spPr>
        <p:style>
          <a:lnRef idx="2">
            <a:schemeClr val="accent6"/>
          </a:lnRef>
          <a:fillRef idx="1">
            <a:schemeClr val="lt1"/>
          </a:fillRef>
          <a:effectRef idx="0">
            <a:schemeClr val="accent6"/>
          </a:effectRef>
          <a:fontRef idx="minor">
            <a:schemeClr val="dk1"/>
          </a:fontRef>
        </p:style>
        <p:txBody>
          <a:bodyPr rtlCol="0" anchor="ctr"/>
          <a:lstStyle/>
          <a:p>
            <a:r>
              <a:rPr lang="en-US" altLang="ja-JP" b="1" dirty="0">
                <a:solidFill>
                  <a:schemeClr val="tx1"/>
                </a:solidFill>
                <a:latin typeface="メイリオ" panose="020B0604030504040204" pitchFamily="50" charset="-128"/>
                <a:ea typeface="メイリオ" panose="020B0604030504040204" pitchFamily="50" charset="-128"/>
              </a:rPr>
              <a:t>〔</a:t>
            </a:r>
            <a:r>
              <a:rPr lang="ja-JP" altLang="en-US" b="1" dirty="0">
                <a:solidFill>
                  <a:schemeClr val="tx1"/>
                </a:solidFill>
                <a:latin typeface="メイリオ" panose="020B0604030504040204" pitchFamily="50" charset="-128"/>
                <a:ea typeface="メイリオ" panose="020B0604030504040204" pitchFamily="50" charset="-128"/>
              </a:rPr>
              <a:t>知識及び技能</a:t>
            </a:r>
            <a:r>
              <a:rPr lang="en-US" altLang="ja-JP" b="1" dirty="0">
                <a:solidFill>
                  <a:schemeClr val="tx1"/>
                </a:solidFill>
                <a:latin typeface="メイリオ" panose="020B0604030504040204" pitchFamily="50" charset="-128"/>
                <a:ea typeface="メイリオ" panose="020B0604030504040204" pitchFamily="50" charset="-128"/>
              </a:rPr>
              <a:t>〕</a:t>
            </a:r>
            <a:r>
              <a:rPr lang="ja-JP" altLang="en-US" b="1" dirty="0">
                <a:solidFill>
                  <a:schemeClr val="tx1"/>
                </a:solidFill>
                <a:latin typeface="メイリオ" panose="020B0604030504040204" pitchFamily="50" charset="-128"/>
                <a:ea typeface="メイリオ" panose="020B0604030504040204" pitchFamily="50" charset="-128"/>
              </a:rPr>
              <a:t>３「</a:t>
            </a:r>
            <a:r>
              <a:rPr lang="ja-JP" altLang="en-US" sz="1800" b="1" dirty="0">
                <a:latin typeface="メイリオ" panose="020B0604030504040204" pitchFamily="50" charset="-128"/>
                <a:ea typeface="メイリオ" panose="020B0604030504040204" pitchFamily="50" charset="-128"/>
              </a:rPr>
              <a:t> ２直線が平行になるための条件を理解しているかどうかをみる</a:t>
            </a:r>
            <a:r>
              <a:rPr lang="ja-JP" altLang="en-US" b="1" dirty="0">
                <a:solidFill>
                  <a:schemeClr val="tx1"/>
                </a:solidFill>
                <a:latin typeface="メイリオ" panose="020B0604030504040204" pitchFamily="50" charset="-128"/>
                <a:ea typeface="メイリオ" panose="020B0604030504040204" pitchFamily="50" charset="-128"/>
              </a:rPr>
              <a:t>」問題</a:t>
            </a:r>
            <a:endParaRPr lang="en-US" altLang="ja-JP" b="1" dirty="0">
              <a:solidFill>
                <a:schemeClr val="tx1"/>
              </a:solidFill>
              <a:latin typeface="メイリオ" panose="020B0604030504040204" pitchFamily="50" charset="-128"/>
              <a:ea typeface="メイリオ" panose="020B0604030504040204" pitchFamily="50" charset="-128"/>
            </a:endParaRPr>
          </a:p>
          <a:p>
            <a:endParaRPr lang="en-US" altLang="ja-JP" sz="1400" b="1" dirty="0">
              <a:solidFill>
                <a:schemeClr val="tx1"/>
              </a:solidFill>
              <a:latin typeface="メイリオ" panose="020B0604030504040204" pitchFamily="50" charset="-128"/>
              <a:ea typeface="メイリオ" panose="020B0604030504040204" pitchFamily="50" charset="-128"/>
            </a:endParaRPr>
          </a:p>
          <a:p>
            <a:r>
              <a:rPr lang="ja-JP" altLang="en-US" sz="2200" b="1" dirty="0">
                <a:solidFill>
                  <a:srgbClr val="FF0000"/>
                </a:solidFill>
                <a:latin typeface="メイリオ" panose="020B0604030504040204" pitchFamily="50" charset="-128"/>
                <a:ea typeface="メイリオ" panose="020B0604030504040204" pitchFamily="50" charset="-128"/>
              </a:rPr>
              <a:t>平行線の性質や平行線になるための条件を学習した後に、同位角や錯角を見つけ、角度を求めたり、平行線を見つけたりするだけの指導になっていませんか。</a:t>
            </a:r>
            <a:endParaRPr lang="en-US" altLang="ja-JP" sz="2200" dirty="0">
              <a:solidFill>
                <a:srgbClr val="FF0000"/>
              </a:solidFill>
              <a:latin typeface="メイリオ" panose="020B0604030504040204" pitchFamily="50" charset="-128"/>
              <a:ea typeface="メイリオ" panose="020B0604030504040204" pitchFamily="50" charset="-128"/>
            </a:endParaRPr>
          </a:p>
          <a:p>
            <a:pPr>
              <a:lnSpc>
                <a:spcPts val="700"/>
              </a:lnSpc>
            </a:pPr>
            <a:endParaRPr lang="en-US" altLang="ja-JP" sz="1600" b="1" dirty="0">
              <a:solidFill>
                <a:srgbClr val="0070C0"/>
              </a:solidFill>
              <a:latin typeface="メイリオ" panose="020B0604030504040204" pitchFamily="50" charset="-128"/>
              <a:ea typeface="メイリオ" panose="020B0604030504040204" pitchFamily="50" charset="-128"/>
            </a:endParaRPr>
          </a:p>
          <a:p>
            <a:r>
              <a:rPr lang="ja-JP" altLang="en-US" sz="1600" b="1" dirty="0">
                <a:solidFill>
                  <a:srgbClr val="0070C0"/>
                </a:solidFill>
                <a:latin typeface="メイリオ" panose="020B0604030504040204" pitchFamily="50" charset="-128"/>
                <a:ea typeface="メイリオ" panose="020B0604030504040204" pitchFamily="50" charset="-128"/>
              </a:rPr>
              <a:t>「授業改善のヒント」では、平行線の性質や平行線になるための条件を学習した後に、他の図形にどのように活用できるかを生徒が考える場面をを取り上げています。</a:t>
            </a:r>
          </a:p>
        </p:txBody>
      </p:sp>
      <p:pic>
        <p:nvPicPr>
          <p:cNvPr id="2" name="Picture 6" descr="女性教師のイラスト（職業）">
            <a:extLst>
              <a:ext uri="{FF2B5EF4-FFF2-40B4-BE49-F238E27FC236}">
                <a16:creationId xmlns:a16="http://schemas.microsoft.com/office/drawing/2014/main" id="{154CAFD5-F5C0-5D9A-A5B1-DCF284B1BB5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88958" y="571032"/>
            <a:ext cx="803144" cy="709493"/>
          </a:xfrm>
          <a:prstGeom prst="rect">
            <a:avLst/>
          </a:prstGeom>
          <a:noFill/>
          <a:extLst>
            <a:ext uri="{909E8E84-426E-40DD-AFC4-6F175D3DCCD1}">
              <a14:hiddenFill xmlns:a14="http://schemas.microsoft.com/office/drawing/2010/main">
                <a:solidFill>
                  <a:srgbClr val="FFFFFF"/>
                </a:solidFill>
              </a14:hiddenFill>
            </a:ext>
          </a:extLst>
        </p:spPr>
      </p:pic>
      <p:sp>
        <p:nvSpPr>
          <p:cNvPr id="6" name="吹き出し: 角を丸めた四角形 5">
            <a:extLst>
              <a:ext uri="{FF2B5EF4-FFF2-40B4-BE49-F238E27FC236}">
                <a16:creationId xmlns:a16="http://schemas.microsoft.com/office/drawing/2014/main" id="{A6BCCBAA-3B9B-A0A6-3858-42FF45D6982C}"/>
              </a:ext>
            </a:extLst>
          </p:cNvPr>
          <p:cNvSpPr/>
          <p:nvPr/>
        </p:nvSpPr>
        <p:spPr>
          <a:xfrm>
            <a:off x="642103" y="3958904"/>
            <a:ext cx="8412939" cy="2827143"/>
          </a:xfrm>
          <a:prstGeom prst="wedgeRoundRectCallout">
            <a:avLst>
              <a:gd name="adj1" fmla="val -51006"/>
              <a:gd name="adj2" fmla="val -33073"/>
              <a:gd name="adj3" fmla="val 16667"/>
            </a:avLst>
          </a:prstGeom>
          <a:ln>
            <a:solidFill>
              <a:srgbClr val="FF6600"/>
            </a:solidFill>
          </a:ln>
        </p:spPr>
        <p:style>
          <a:lnRef idx="2">
            <a:schemeClr val="accent6"/>
          </a:lnRef>
          <a:fillRef idx="1">
            <a:schemeClr val="lt1"/>
          </a:fillRef>
          <a:effectRef idx="0">
            <a:schemeClr val="accent6"/>
          </a:effectRef>
          <a:fontRef idx="minor">
            <a:schemeClr val="dk1"/>
          </a:fontRef>
        </p:style>
        <p:txBody>
          <a:bodyPr rtlCol="0" anchor="ctr"/>
          <a:lstStyle/>
          <a:p>
            <a:r>
              <a:rPr lang="en-US" altLang="ja-JP" b="1" dirty="0">
                <a:solidFill>
                  <a:schemeClr val="tx1"/>
                </a:solidFill>
                <a:latin typeface="メイリオ" panose="020B0604030504040204" pitchFamily="50" charset="-128"/>
                <a:ea typeface="メイリオ" panose="020B0604030504040204" pitchFamily="50" charset="-128"/>
              </a:rPr>
              <a:t>〔</a:t>
            </a:r>
            <a:r>
              <a:rPr lang="ja-JP" altLang="en-US" b="1" dirty="0">
                <a:solidFill>
                  <a:schemeClr val="tx1"/>
                </a:solidFill>
                <a:latin typeface="メイリオ" panose="020B0604030504040204" pitchFamily="50" charset="-128"/>
                <a:ea typeface="メイリオ" panose="020B0604030504040204" pitchFamily="50" charset="-128"/>
              </a:rPr>
              <a:t>思考力、判断力、表現力等</a:t>
            </a:r>
            <a:r>
              <a:rPr lang="en-US" altLang="ja-JP" b="1" dirty="0">
                <a:solidFill>
                  <a:schemeClr val="tx1"/>
                </a:solidFill>
                <a:latin typeface="メイリオ" panose="020B0604030504040204" pitchFamily="50" charset="-128"/>
                <a:ea typeface="メイリオ" panose="020B0604030504040204" pitchFamily="50" charset="-128"/>
              </a:rPr>
              <a:t>〕</a:t>
            </a:r>
            <a:r>
              <a:rPr lang="ja-JP" altLang="en-US" b="1" dirty="0">
                <a:solidFill>
                  <a:schemeClr val="tx1"/>
                </a:solidFill>
                <a:latin typeface="メイリオ" panose="020B0604030504040204" pitchFamily="50" charset="-128"/>
                <a:ea typeface="メイリオ" panose="020B0604030504040204" pitchFamily="50" charset="-128"/>
              </a:rPr>
              <a:t>９（３）「データの傾向を的確に捉え、判断</a:t>
            </a:r>
          </a:p>
          <a:p>
            <a:r>
              <a:rPr lang="ja-JP" altLang="en-US" b="1" dirty="0">
                <a:solidFill>
                  <a:schemeClr val="tx1"/>
                </a:solidFill>
                <a:latin typeface="メイリオ" panose="020B0604030504040204" pitchFamily="50" charset="-128"/>
                <a:ea typeface="メイリオ" panose="020B0604030504040204" pitchFamily="50" charset="-128"/>
              </a:rPr>
              <a:t>の理由を度数分布多角形の特徴を基に説明することができるかどうかをみる」問題</a:t>
            </a:r>
            <a:endParaRPr lang="en-US" altLang="ja-JP" b="1" dirty="0">
              <a:solidFill>
                <a:schemeClr val="tx1"/>
              </a:solidFill>
              <a:latin typeface="メイリオ" panose="020B0604030504040204" pitchFamily="50" charset="-128"/>
              <a:ea typeface="メイリオ" panose="020B0604030504040204" pitchFamily="50" charset="-128"/>
            </a:endParaRPr>
          </a:p>
          <a:p>
            <a:endParaRPr lang="en-US" altLang="ja-JP" b="1" dirty="0">
              <a:solidFill>
                <a:schemeClr val="tx1"/>
              </a:solidFill>
              <a:latin typeface="メイリオ" panose="020B0604030504040204" pitchFamily="50" charset="-128"/>
              <a:ea typeface="メイリオ" panose="020B0604030504040204" pitchFamily="50" charset="-128"/>
            </a:endParaRPr>
          </a:p>
          <a:p>
            <a:r>
              <a:rPr lang="ja-JP" altLang="en-US" sz="2200" b="1" dirty="0">
                <a:solidFill>
                  <a:srgbClr val="FF0000"/>
                </a:solidFill>
                <a:latin typeface="メイリオ" panose="020B0604030504040204" pitchFamily="50" charset="-128"/>
                <a:ea typeface="メイリオ" panose="020B0604030504040204" pitchFamily="50" charset="-128"/>
              </a:rPr>
              <a:t>相対度数を求めたり、度数分布多角形をかいたりすることに偏った指導になっていませんか。</a:t>
            </a:r>
            <a:endParaRPr lang="en-US" altLang="ja-JP" sz="2200" b="1" dirty="0">
              <a:solidFill>
                <a:srgbClr val="FF0000"/>
              </a:solidFill>
              <a:latin typeface="メイリオ" panose="020B0604030504040204" pitchFamily="50" charset="-128"/>
              <a:ea typeface="メイリオ" panose="020B0604030504040204" pitchFamily="50" charset="-128"/>
            </a:endParaRPr>
          </a:p>
          <a:p>
            <a:pPr>
              <a:lnSpc>
                <a:spcPts val="1100"/>
              </a:lnSpc>
            </a:pPr>
            <a:endParaRPr lang="en-US" altLang="ja-JP" sz="1600" b="1" dirty="0">
              <a:solidFill>
                <a:srgbClr val="FF0000"/>
              </a:solidFill>
              <a:latin typeface="メイリオ" panose="020B0604030504040204" pitchFamily="50" charset="-128"/>
              <a:ea typeface="メイリオ" panose="020B0604030504040204" pitchFamily="50" charset="-128"/>
            </a:endParaRPr>
          </a:p>
          <a:p>
            <a:r>
              <a:rPr lang="ja-JP" altLang="en-US" sz="1600" b="1" dirty="0">
                <a:solidFill>
                  <a:srgbClr val="0070C0"/>
                </a:solidFill>
                <a:latin typeface="メイリオ" panose="020B0604030504040204" pitchFamily="50" charset="-128"/>
                <a:ea typeface="メイリオ" panose="020B0604030504040204" pitchFamily="50" charset="-128"/>
              </a:rPr>
              <a:t>「授業改善のヒント」では、相対度数が最も高い階級の比較や度数分布多角形の形や位置の比較等、データの傾向を多面的に捉え、判断できるように生徒同士が対話しながら批判的に考察する場面を取り上げています。</a:t>
            </a:r>
          </a:p>
        </p:txBody>
      </p:sp>
      <p:pic>
        <p:nvPicPr>
          <p:cNvPr id="3" name="Picture 6" descr="女性教師のイラスト（職業）">
            <a:extLst>
              <a:ext uri="{FF2B5EF4-FFF2-40B4-BE49-F238E27FC236}">
                <a16:creationId xmlns:a16="http://schemas.microsoft.com/office/drawing/2014/main" id="{D1E9686E-AB8B-5BE6-F152-55F5C5BCF6A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88958" y="3622317"/>
            <a:ext cx="803144" cy="709493"/>
          </a:xfrm>
          <a:prstGeom prst="rect">
            <a:avLst/>
          </a:prstGeom>
          <a:noFill/>
          <a:extLst>
            <a:ext uri="{909E8E84-426E-40DD-AFC4-6F175D3DCCD1}">
              <a14:hiddenFill xmlns:a14="http://schemas.microsoft.com/office/drawing/2010/main">
                <a:solidFill>
                  <a:srgbClr val="FFFFFF"/>
                </a:solidFill>
              </a14:hiddenFill>
            </a:ext>
          </a:extLst>
        </p:spPr>
      </p:pic>
      <p:sp>
        <p:nvSpPr>
          <p:cNvPr id="7" name="正方形/長方形 6">
            <a:extLst>
              <a:ext uri="{FF2B5EF4-FFF2-40B4-BE49-F238E27FC236}">
                <a16:creationId xmlns:a16="http://schemas.microsoft.com/office/drawing/2014/main" id="{F0284CE4-ECDA-2E10-C007-D8FE9BF6BE59}"/>
              </a:ext>
            </a:extLst>
          </p:cNvPr>
          <p:cNvSpPr/>
          <p:nvPr/>
        </p:nvSpPr>
        <p:spPr>
          <a:xfrm>
            <a:off x="2555776" y="1044312"/>
            <a:ext cx="281532" cy="242856"/>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29F7D8C6-41BD-766A-1A3E-8F78D07FEEBF}"/>
              </a:ext>
            </a:extLst>
          </p:cNvPr>
          <p:cNvSpPr/>
          <p:nvPr/>
        </p:nvSpPr>
        <p:spPr>
          <a:xfrm>
            <a:off x="4067944" y="4056094"/>
            <a:ext cx="281532" cy="242856"/>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6160267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C8066-D75E-5B47-887A-531A3AC4A6F8}"/>
            </a:ext>
          </a:extLst>
        </p:cNvPr>
        <p:cNvGrpSpPr/>
        <p:nvPr/>
      </p:nvGrpSpPr>
      <p:grpSpPr>
        <a:xfrm>
          <a:off x="0" y="0"/>
          <a:ext cx="0" cy="0"/>
          <a:chOff x="0" y="0"/>
          <a:chExt cx="0" cy="0"/>
        </a:xfrm>
      </p:grpSpPr>
      <p:sp>
        <p:nvSpPr>
          <p:cNvPr id="6" name="タイトル 1">
            <a:extLst>
              <a:ext uri="{FF2B5EF4-FFF2-40B4-BE49-F238E27FC236}">
                <a16:creationId xmlns:a16="http://schemas.microsoft.com/office/drawing/2014/main" id="{C9880A0A-68FC-3788-97CB-0D4FCFCDBF97}"/>
              </a:ext>
            </a:extLst>
          </p:cNvPr>
          <p:cNvSpPr txBox="1">
            <a:spLocks/>
          </p:cNvSpPr>
          <p:nvPr/>
        </p:nvSpPr>
        <p:spPr>
          <a:xfrm>
            <a:off x="107504" y="32762"/>
            <a:ext cx="8928992" cy="646184"/>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28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数学 ３　平行線になるための条件</a:t>
            </a:r>
          </a:p>
        </p:txBody>
      </p:sp>
      <p:sp>
        <p:nvSpPr>
          <p:cNvPr id="5" name="テキスト ボックス 4">
            <a:extLst>
              <a:ext uri="{FF2B5EF4-FFF2-40B4-BE49-F238E27FC236}">
                <a16:creationId xmlns:a16="http://schemas.microsoft.com/office/drawing/2014/main" id="{4F8DF612-3AF0-8B4C-E131-181D4576F941}"/>
              </a:ext>
            </a:extLst>
          </p:cNvPr>
          <p:cNvSpPr txBox="1"/>
          <p:nvPr/>
        </p:nvSpPr>
        <p:spPr>
          <a:xfrm>
            <a:off x="-16974" y="776898"/>
            <a:ext cx="9160974" cy="400110"/>
          </a:xfrm>
          <a:prstGeom prst="rect">
            <a:avLst/>
          </a:prstGeom>
          <a:noFill/>
        </p:spPr>
        <p:txBody>
          <a:bodyPr wrap="square" rtlCol="0">
            <a:spAutoFit/>
          </a:bodyPr>
          <a:lstStyle/>
          <a:p>
            <a:r>
              <a:rPr kumimoji="1" lang="en-US" altLang="ja-JP" sz="2000" b="1" dirty="0">
                <a:latin typeface="メイリオ" panose="020B0604030504040204" pitchFamily="50" charset="-128"/>
                <a:ea typeface="メイリオ" panose="020B0604030504040204" pitchFamily="50" charset="-128"/>
              </a:rPr>
              <a:t>【</a:t>
            </a:r>
            <a:r>
              <a:rPr kumimoji="1" lang="ja-JP" altLang="en-US" sz="2000" b="1" dirty="0">
                <a:latin typeface="メイリオ" panose="020B0604030504040204" pitchFamily="50" charset="-128"/>
                <a:ea typeface="メイリオ" panose="020B0604030504040204" pitchFamily="50" charset="-128"/>
              </a:rPr>
              <a:t>出題の趣旨</a:t>
            </a:r>
            <a:r>
              <a:rPr kumimoji="1" lang="en-US" altLang="ja-JP" sz="2000" b="1" dirty="0">
                <a:latin typeface="メイリオ" panose="020B0604030504040204" pitchFamily="50" charset="-128"/>
                <a:ea typeface="メイリオ" panose="020B0604030504040204" pitchFamily="50" charset="-128"/>
              </a:rPr>
              <a:t>】</a:t>
            </a:r>
            <a:r>
              <a:rPr lang="ja-JP" altLang="en-US" sz="2000" b="1" dirty="0">
                <a:latin typeface="メイリオ" panose="020B0604030504040204" pitchFamily="50" charset="-128"/>
                <a:ea typeface="メイリオ" panose="020B0604030504040204" pitchFamily="50" charset="-128"/>
              </a:rPr>
              <a:t>２直線が平行になるための条件を理解しているかどうかをみる</a:t>
            </a:r>
            <a:endParaRPr kumimoji="1" lang="ja-JP" altLang="en-US" sz="2000" b="1" dirty="0">
              <a:latin typeface="メイリオ" panose="020B0604030504040204" pitchFamily="50" charset="-128"/>
              <a:ea typeface="メイリオ" panose="020B0604030504040204" pitchFamily="50" charset="-128"/>
            </a:endParaRPr>
          </a:p>
        </p:txBody>
      </p:sp>
      <p:sp>
        <p:nvSpPr>
          <p:cNvPr id="12" name="角丸四角形 7">
            <a:extLst>
              <a:ext uri="{FF2B5EF4-FFF2-40B4-BE49-F238E27FC236}">
                <a16:creationId xmlns:a16="http://schemas.microsoft.com/office/drawing/2014/main" id="{355A2278-C7B0-5A84-F831-266704093F4F}"/>
              </a:ext>
            </a:extLst>
          </p:cNvPr>
          <p:cNvSpPr/>
          <p:nvPr/>
        </p:nvSpPr>
        <p:spPr>
          <a:xfrm>
            <a:off x="5796136" y="2636912"/>
            <a:ext cx="2592288" cy="1214814"/>
          </a:xfrm>
          <a:prstGeom prst="roundRect">
            <a:avLst>
              <a:gd name="adj" fmla="val 7999"/>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ja-JP" altLang="en-US" sz="2400" dirty="0">
                <a:solidFill>
                  <a:srgbClr val="000000"/>
                </a:solidFill>
                <a:latin typeface="メイリオ" panose="020B0604030504040204" pitchFamily="50" charset="-128"/>
                <a:ea typeface="メイリオ" panose="020B0604030504040204" pitchFamily="50" charset="-128"/>
              </a:rPr>
              <a:t>広島県　</a:t>
            </a:r>
            <a:r>
              <a:rPr lang="en-US" altLang="ja-JP" sz="2400" dirty="0">
                <a:solidFill>
                  <a:schemeClr val="tx1"/>
                </a:solidFill>
                <a:latin typeface="メイリオ" panose="020B0604030504040204" pitchFamily="50" charset="-128"/>
                <a:ea typeface="メイリオ" panose="020B0604030504040204" pitchFamily="50" charset="-128"/>
              </a:rPr>
              <a:t>47.0</a:t>
            </a:r>
            <a:r>
              <a:rPr lang="ja-JP" altLang="en-US" sz="2400" dirty="0">
                <a:solidFill>
                  <a:schemeClr val="tx1"/>
                </a:solidFill>
                <a:latin typeface="メイリオ" panose="020B0604030504040204" pitchFamily="50" charset="-128"/>
                <a:ea typeface="メイリオ" panose="020B0604030504040204" pitchFamily="50" charset="-128"/>
              </a:rPr>
              <a:t>％</a:t>
            </a:r>
            <a:endParaRPr lang="en-US" altLang="ja-JP" sz="2400" dirty="0">
              <a:solidFill>
                <a:schemeClr val="tx1"/>
              </a:solidFill>
              <a:latin typeface="メイリオ" panose="020B0604030504040204" pitchFamily="50" charset="-128"/>
              <a:ea typeface="メイリオ" panose="020B0604030504040204" pitchFamily="50" charset="-128"/>
            </a:endParaRPr>
          </a:p>
          <a:p>
            <a:r>
              <a:rPr lang="ja-JP" altLang="en-US" sz="2400" dirty="0">
                <a:solidFill>
                  <a:schemeClr val="tx1"/>
                </a:solidFill>
                <a:latin typeface="メイリオ" panose="020B0604030504040204" pitchFamily="50" charset="-128"/>
                <a:ea typeface="メイリオ" panose="020B0604030504040204" pitchFamily="50" charset="-128"/>
              </a:rPr>
              <a:t>全　国　</a:t>
            </a:r>
            <a:r>
              <a:rPr lang="en-US" altLang="ja-JP" sz="2400" dirty="0">
                <a:solidFill>
                  <a:schemeClr val="tx1"/>
                </a:solidFill>
                <a:latin typeface="メイリオ" panose="020B0604030504040204" pitchFamily="50" charset="-128"/>
                <a:ea typeface="メイリオ" panose="020B0604030504040204" pitchFamily="50" charset="-128"/>
              </a:rPr>
              <a:t>49.1</a:t>
            </a:r>
            <a:r>
              <a:rPr lang="ja-JP" altLang="en-US" sz="2400" dirty="0">
                <a:solidFill>
                  <a:schemeClr val="tx1"/>
                </a:solidFill>
                <a:latin typeface="メイリオ" panose="020B0604030504040204" pitchFamily="50" charset="-128"/>
                <a:ea typeface="メイリオ" panose="020B0604030504040204" pitchFamily="50" charset="-128"/>
              </a:rPr>
              <a:t>％</a:t>
            </a:r>
            <a:endParaRPr lang="en-US" altLang="ja-JP" sz="2400" dirty="0">
              <a:solidFill>
                <a:schemeClr val="tx1"/>
              </a:solidFill>
              <a:latin typeface="メイリオ" panose="020B0604030504040204" pitchFamily="50" charset="-128"/>
              <a:ea typeface="メイリオ" panose="020B0604030504040204" pitchFamily="50" charset="-128"/>
            </a:endParaRPr>
          </a:p>
          <a:p>
            <a:r>
              <a:rPr kumimoji="1" lang="ja-JP" altLang="en-US" sz="2400" dirty="0">
                <a:solidFill>
                  <a:srgbClr val="000000"/>
                </a:solidFill>
                <a:latin typeface="メイリオ" panose="020B0604030504040204" pitchFamily="50" charset="-128"/>
                <a:ea typeface="メイリオ" panose="020B0604030504040204" pitchFamily="50" charset="-128"/>
              </a:rPr>
              <a:t>　差　  </a:t>
            </a:r>
            <a:r>
              <a:rPr kumimoji="1" lang="ja-JP" altLang="en-US" sz="2400" b="1" dirty="0">
                <a:solidFill>
                  <a:srgbClr val="FF0000"/>
                </a:solidFill>
                <a:latin typeface="メイリオ" panose="020B0604030504040204" pitchFamily="50" charset="-128"/>
                <a:ea typeface="メイリオ" panose="020B0604030504040204" pitchFamily="50" charset="-128"/>
              </a:rPr>
              <a:t>－</a:t>
            </a:r>
            <a:r>
              <a:rPr lang="en-US" altLang="ja-JP" sz="2400" b="1" dirty="0">
                <a:solidFill>
                  <a:srgbClr val="FF0000"/>
                </a:solidFill>
                <a:latin typeface="メイリオ" panose="020B0604030504040204" pitchFamily="50" charset="-128"/>
                <a:ea typeface="メイリオ" panose="020B0604030504040204" pitchFamily="50" charset="-128"/>
              </a:rPr>
              <a:t>2</a:t>
            </a:r>
            <a:r>
              <a:rPr kumimoji="1" lang="en-US" altLang="ja-JP" sz="2400" b="1" dirty="0">
                <a:solidFill>
                  <a:srgbClr val="FF0000"/>
                </a:solidFill>
                <a:latin typeface="メイリオ" panose="020B0604030504040204" pitchFamily="50" charset="-128"/>
                <a:ea typeface="メイリオ" panose="020B0604030504040204" pitchFamily="50" charset="-128"/>
              </a:rPr>
              <a:t>.1</a:t>
            </a:r>
            <a:r>
              <a:rPr kumimoji="1" lang="ja-JP" altLang="en-US" sz="2400" b="1" dirty="0">
                <a:solidFill>
                  <a:srgbClr val="FF0000"/>
                </a:solidFill>
                <a:latin typeface="メイリオ" panose="020B0604030504040204" pitchFamily="50" charset="-128"/>
                <a:ea typeface="メイリオ" panose="020B0604030504040204" pitchFamily="50" charset="-128"/>
              </a:rPr>
              <a:t>㌽</a:t>
            </a:r>
            <a:endParaRPr kumimoji="1" lang="ja-JP" altLang="en-US" sz="2400" b="1" dirty="0">
              <a:solidFill>
                <a:srgbClr val="FF0000"/>
              </a:solidFill>
            </a:endParaRPr>
          </a:p>
        </p:txBody>
      </p:sp>
      <mc:AlternateContent xmlns:mc="http://schemas.openxmlformats.org/markup-compatibility/2006" xmlns:a14="http://schemas.microsoft.com/office/drawing/2010/main">
        <mc:Choice Requires="a14">
          <p:sp>
            <p:nvSpPr>
              <p:cNvPr id="8" name="テキスト ボックス 7">
                <a:extLst>
                  <a:ext uri="{FF2B5EF4-FFF2-40B4-BE49-F238E27FC236}">
                    <a16:creationId xmlns:a16="http://schemas.microsoft.com/office/drawing/2014/main" id="{16B048DD-E997-1911-D41D-54F6AF25F5A1}"/>
                  </a:ext>
                </a:extLst>
              </p:cNvPr>
              <p:cNvSpPr txBox="1"/>
              <p:nvPr/>
            </p:nvSpPr>
            <p:spPr>
              <a:xfrm>
                <a:off x="88608" y="4827896"/>
                <a:ext cx="8947659" cy="1997342"/>
              </a:xfrm>
              <a:prstGeom prst="rect">
                <a:avLst/>
              </a:prstGeom>
              <a:noFill/>
            </p:spPr>
            <p:txBody>
              <a:bodyPr wrap="square" rtlCol="0">
                <a:spAutoFit/>
              </a:bodyPr>
              <a:lstStyle/>
              <a:p>
                <a:pPr>
                  <a:lnSpc>
                    <a:spcPts val="2500"/>
                  </a:lnSpc>
                </a:pPr>
                <a:r>
                  <a:rPr lang="ja-JP" altLang="en-US" sz="1600" b="1" dirty="0">
                    <a:latin typeface="メイリオ" panose="020B0604030504040204" pitchFamily="50" charset="-128"/>
                    <a:ea typeface="メイリオ" panose="020B0604030504040204" pitchFamily="50" charset="-128"/>
                  </a:rPr>
                  <a:t>（誤答例）</a:t>
                </a:r>
                <a:endParaRPr lang="en-US" altLang="ja-JP" sz="1600" b="1" dirty="0">
                  <a:latin typeface="メイリオ" panose="020B0604030504040204" pitchFamily="50" charset="-128"/>
                  <a:ea typeface="メイリオ" panose="020B0604030504040204" pitchFamily="50" charset="-128"/>
                </a:endParaRPr>
              </a:p>
              <a:p>
                <a:pPr>
                  <a:lnSpc>
                    <a:spcPts val="2500"/>
                  </a:lnSpc>
                </a:pPr>
                <a:r>
                  <a:rPr lang="en-US" altLang="ja-JP" sz="1600" b="1" dirty="0">
                    <a:latin typeface="メイリオ" panose="020B0604030504040204" pitchFamily="50" charset="-128"/>
                    <a:ea typeface="メイリオ" panose="020B0604030504040204" pitchFamily="50" charset="-128"/>
                  </a:rPr>
                  <a:t>【</a:t>
                </a:r>
                <a:r>
                  <a:rPr lang="ja-JP" altLang="en-US" sz="1600" dirty="0">
                    <a:latin typeface="+mn-ea"/>
                  </a:rPr>
                  <a:t>∠</a:t>
                </a:r>
                <a14:m>
                  <m:oMath xmlns:m="http://schemas.openxmlformats.org/officeDocument/2006/math">
                    <m:r>
                      <a:rPr lang="en-US" altLang="ja-JP" sz="1600" i="1">
                        <a:latin typeface="Cambria Math" panose="02040503050406030204" pitchFamily="18" charset="0"/>
                      </a:rPr>
                      <m:t>𝑎</m:t>
                    </m:r>
                  </m:oMath>
                </a14:m>
                <a:r>
                  <a:rPr lang="ja-JP" altLang="en-US" sz="1600" dirty="0">
                    <a:latin typeface="+mn-ea"/>
                  </a:rPr>
                  <a:t>と∠</a:t>
                </a:r>
                <a14:m>
                  <m:oMath xmlns:m="http://schemas.openxmlformats.org/officeDocument/2006/math">
                    <m:r>
                      <a:rPr lang="en-US" altLang="ja-JP" sz="1600" i="1">
                        <a:latin typeface="Cambria Math" panose="02040503050406030204" pitchFamily="18" charset="0"/>
                      </a:rPr>
                      <m:t>𝑑</m:t>
                    </m:r>
                  </m:oMath>
                </a14:m>
                <a:r>
                  <a:rPr lang="ja-JP" altLang="en-US" sz="1600" dirty="0">
                    <a:latin typeface="+mn-ea"/>
                  </a:rPr>
                  <a:t>　</a:t>
                </a:r>
                <a:r>
                  <a:rPr lang="ja-JP" altLang="en-US" sz="1600" b="1" dirty="0">
                    <a:latin typeface="メイリオ" panose="020B0604030504040204" pitchFamily="50" charset="-128"/>
                    <a:ea typeface="メイリオ" panose="020B0604030504040204" pitchFamily="50" charset="-128"/>
                  </a:rPr>
                  <a:t>と解答しているもの</a:t>
                </a:r>
                <a:r>
                  <a:rPr lang="en-US" altLang="ja-JP" sz="1600" b="1" dirty="0">
                    <a:latin typeface="メイリオ" panose="020B0604030504040204" pitchFamily="50" charset="-128"/>
                    <a:ea typeface="メイリオ" panose="020B0604030504040204" pitchFamily="50" charset="-128"/>
                  </a:rPr>
                  <a:t>】</a:t>
                </a:r>
              </a:p>
              <a:p>
                <a:pPr marL="361950" indent="-4763">
                  <a:lnSpc>
                    <a:spcPts val="2500"/>
                  </a:lnSpc>
                </a:pPr>
                <a:r>
                  <a:rPr lang="ja-JP" altLang="en-US" sz="1600" b="1" dirty="0">
                    <a:latin typeface="メイリオ" panose="020B0604030504040204" pitchFamily="50" charset="-128"/>
                    <a:ea typeface="メイリオ" panose="020B0604030504040204" pitchFamily="50" charset="-128"/>
                  </a:rPr>
                  <a:t>錯角の位置にある角を捉えているが、平行であることを示すために着目すべき錯角の位置にある角を捉えることができていないと考えられる。</a:t>
                </a:r>
                <a:endParaRPr lang="en-US" altLang="ja-JP" sz="1600" b="1" dirty="0">
                  <a:latin typeface="メイリオ" panose="020B0604030504040204" pitchFamily="50" charset="-128"/>
                  <a:ea typeface="メイリオ" panose="020B0604030504040204" pitchFamily="50" charset="-128"/>
                </a:endParaRPr>
              </a:p>
              <a:p>
                <a:pPr>
                  <a:lnSpc>
                    <a:spcPts val="2500"/>
                  </a:lnSpc>
                </a:pPr>
                <a:r>
                  <a:rPr lang="en-US" altLang="ja-JP" sz="1600" b="1" dirty="0">
                    <a:latin typeface="メイリオ" panose="020B0604030504040204" pitchFamily="50" charset="-128"/>
                    <a:ea typeface="メイリオ" panose="020B0604030504040204" pitchFamily="50" charset="-128"/>
                  </a:rPr>
                  <a:t>【</a:t>
                </a:r>
                <a:r>
                  <a:rPr lang="ja-JP" altLang="en-US" sz="1600" dirty="0">
                    <a:latin typeface="+mn-ea"/>
                  </a:rPr>
                  <a:t>∠</a:t>
                </a:r>
                <a14:m>
                  <m:oMath xmlns:m="http://schemas.openxmlformats.org/officeDocument/2006/math">
                    <m:r>
                      <a:rPr lang="en-US" altLang="ja-JP" sz="1600" b="0" i="1" smtClean="0">
                        <a:latin typeface="Cambria Math" panose="02040503050406030204" pitchFamily="18" charset="0"/>
                      </a:rPr>
                      <m:t>𝑏</m:t>
                    </m:r>
                  </m:oMath>
                </a14:m>
                <a:r>
                  <a:rPr lang="ja-JP" altLang="en-US" sz="1600" dirty="0">
                    <a:latin typeface="+mn-ea"/>
                  </a:rPr>
                  <a:t>と∠</a:t>
                </a:r>
                <a14:m>
                  <m:oMath xmlns:m="http://schemas.openxmlformats.org/officeDocument/2006/math">
                    <m:r>
                      <a:rPr lang="en-US" altLang="ja-JP" sz="1600" b="0" i="1" smtClean="0">
                        <a:latin typeface="Cambria Math" panose="02040503050406030204" pitchFamily="18" charset="0"/>
                      </a:rPr>
                      <m:t>𝑒</m:t>
                    </m:r>
                  </m:oMath>
                </a14:m>
                <a:r>
                  <a:rPr lang="ja-JP" altLang="en-US" sz="1600" dirty="0">
                    <a:latin typeface="+mn-ea"/>
                  </a:rPr>
                  <a:t>　</a:t>
                </a:r>
                <a:r>
                  <a:rPr lang="ja-JP" altLang="en-US" sz="1600" b="1" dirty="0">
                    <a:latin typeface="メイリオ" panose="020B0604030504040204" pitchFamily="50" charset="-128"/>
                    <a:ea typeface="メイリオ" panose="020B0604030504040204" pitchFamily="50" charset="-128"/>
                  </a:rPr>
                  <a:t>と解答しているもの</a:t>
                </a:r>
                <a:r>
                  <a:rPr lang="en-US" altLang="ja-JP" sz="1600" b="1" dirty="0">
                    <a:latin typeface="メイリオ" panose="020B0604030504040204" pitchFamily="50" charset="-128"/>
                    <a:ea typeface="メイリオ" panose="020B0604030504040204" pitchFamily="50" charset="-128"/>
                  </a:rPr>
                  <a:t>】</a:t>
                </a:r>
              </a:p>
              <a:p>
                <a:pPr marL="361950" indent="-4763">
                  <a:lnSpc>
                    <a:spcPts val="2500"/>
                  </a:lnSpc>
                </a:pPr>
                <a:r>
                  <a:rPr lang="ja-JP" altLang="en-US" sz="1600" b="1" i="1" dirty="0">
                    <a:latin typeface="メイリオ" panose="020B0604030504040204" pitchFamily="50" charset="-128"/>
                    <a:ea typeface="メイリオ" panose="020B0604030504040204" pitchFamily="50" charset="-128"/>
                  </a:rPr>
                  <a:t>四角形の１組の対角が等しければ、２直線が平行になると捉えていると考えられる</a:t>
                </a:r>
                <a:r>
                  <a:rPr lang="ja-JP" altLang="en-US" sz="1600" b="1" dirty="0">
                    <a:latin typeface="メイリオ" panose="020B0604030504040204" pitchFamily="50" charset="-128"/>
                    <a:ea typeface="メイリオ" panose="020B0604030504040204" pitchFamily="50" charset="-128"/>
                  </a:rPr>
                  <a:t>。</a:t>
                </a:r>
                <a:endParaRPr lang="en-US" altLang="ja-JP" sz="1600" b="1" dirty="0">
                  <a:latin typeface="メイリオ" panose="020B0604030504040204" pitchFamily="50" charset="-128"/>
                  <a:ea typeface="メイリオ" panose="020B0604030504040204" pitchFamily="50" charset="-128"/>
                </a:endParaRPr>
              </a:p>
            </p:txBody>
          </p:sp>
        </mc:Choice>
        <mc:Fallback xmlns="">
          <p:sp>
            <p:nvSpPr>
              <p:cNvPr id="8" name="テキスト ボックス 7">
                <a:extLst>
                  <a:ext uri="{FF2B5EF4-FFF2-40B4-BE49-F238E27FC236}">
                    <a16:creationId xmlns:a16="http://schemas.microsoft.com/office/drawing/2014/main" id="{16B048DD-E997-1911-D41D-54F6AF25F5A1}"/>
                  </a:ext>
                </a:extLst>
              </p:cNvPr>
              <p:cNvSpPr txBox="1">
                <a:spLocks noRot="1" noChangeAspect="1" noMove="1" noResize="1" noEditPoints="1" noAdjustHandles="1" noChangeArrowheads="1" noChangeShapeType="1" noTextEdit="1"/>
              </p:cNvSpPr>
              <p:nvPr/>
            </p:nvSpPr>
            <p:spPr>
              <a:xfrm>
                <a:off x="88608" y="4827896"/>
                <a:ext cx="8947659" cy="1997342"/>
              </a:xfrm>
              <a:prstGeom prst="rect">
                <a:avLst/>
              </a:prstGeom>
              <a:blipFill>
                <a:blip r:embed="rId5"/>
                <a:stretch>
                  <a:fillRect l="-409" b="-3049"/>
                </a:stretch>
              </a:blipFill>
            </p:spPr>
            <p:txBody>
              <a:bodyPr/>
              <a:lstStyle/>
              <a:p>
                <a:r>
                  <a:rPr lang="ja-JP" altLang="en-US">
                    <a:noFill/>
                  </a:rPr>
                  <a:t> </a:t>
                </a:r>
              </a:p>
            </p:txBody>
          </p:sp>
        </mc:Fallback>
      </mc:AlternateContent>
      <p:pic>
        <p:nvPicPr>
          <p:cNvPr id="3" name="図 2">
            <a:extLst>
              <a:ext uri="{FF2B5EF4-FFF2-40B4-BE49-F238E27FC236}">
                <a16:creationId xmlns:a16="http://schemas.microsoft.com/office/drawing/2014/main" id="{53A1EA37-C3FA-FC8E-BB07-E67A29A2314F}"/>
              </a:ext>
            </a:extLst>
          </p:cNvPr>
          <p:cNvPicPr>
            <a:picLocks noChangeAspect="1"/>
          </p:cNvPicPr>
          <p:nvPr/>
        </p:nvPicPr>
        <p:blipFill>
          <a:blip r:embed="rId6"/>
          <a:stretch>
            <a:fillRect/>
          </a:stretch>
        </p:blipFill>
        <p:spPr>
          <a:xfrm>
            <a:off x="241968" y="1171397"/>
            <a:ext cx="5448899" cy="3656499"/>
          </a:xfrm>
          <a:prstGeom prst="rect">
            <a:avLst/>
          </a:prstGeom>
        </p:spPr>
      </p:pic>
      <p:sp>
        <p:nvSpPr>
          <p:cNvPr id="2" name="正方形/長方形 1">
            <a:extLst>
              <a:ext uri="{FF2B5EF4-FFF2-40B4-BE49-F238E27FC236}">
                <a16:creationId xmlns:a16="http://schemas.microsoft.com/office/drawing/2014/main" id="{F9CE5D90-EA9C-E68F-9154-FB469B1F1B1F}"/>
              </a:ext>
            </a:extLst>
          </p:cNvPr>
          <p:cNvSpPr/>
          <p:nvPr/>
        </p:nvSpPr>
        <p:spPr>
          <a:xfrm>
            <a:off x="2627784" y="116632"/>
            <a:ext cx="432048" cy="432048"/>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594612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BA087-A41F-EEE5-674F-04F4A0E8D128}"/>
            </a:ext>
          </a:extLst>
        </p:cNvPr>
        <p:cNvGrpSpPr/>
        <p:nvPr/>
      </p:nvGrpSpPr>
      <p:grpSpPr>
        <a:xfrm>
          <a:off x="0" y="0"/>
          <a:ext cx="0" cy="0"/>
          <a:chOff x="0" y="0"/>
          <a:chExt cx="0" cy="0"/>
        </a:xfrm>
      </p:grpSpPr>
      <p:sp>
        <p:nvSpPr>
          <p:cNvPr id="8" name="四角形: 角を丸くする 7">
            <a:extLst>
              <a:ext uri="{FF2B5EF4-FFF2-40B4-BE49-F238E27FC236}">
                <a16:creationId xmlns:a16="http://schemas.microsoft.com/office/drawing/2014/main" id="{7FC60C35-C527-205A-65BB-F08E80C9339F}"/>
              </a:ext>
            </a:extLst>
          </p:cNvPr>
          <p:cNvSpPr/>
          <p:nvPr/>
        </p:nvSpPr>
        <p:spPr>
          <a:xfrm>
            <a:off x="107000" y="4151945"/>
            <a:ext cx="1332147" cy="1304751"/>
          </a:xfrm>
          <a:prstGeom prst="roundRect">
            <a:avLst>
              <a:gd name="adj" fmla="val 9049"/>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en-US" altLang="ja-JP" sz="1200" b="1" dirty="0">
              <a:solidFill>
                <a:schemeClr val="tx2"/>
              </a:solidFill>
              <a:latin typeface="メイリオ" panose="020B0604030504040204" pitchFamily="50" charset="-128"/>
              <a:ea typeface="メイリオ" panose="020B0604030504040204" pitchFamily="50" charset="-128"/>
            </a:endParaRPr>
          </a:p>
          <a:p>
            <a:endParaRPr lang="en-US" altLang="ja-JP" sz="1200" b="1" dirty="0">
              <a:solidFill>
                <a:schemeClr val="tx2"/>
              </a:solidFill>
              <a:latin typeface="メイリオ" panose="020B0604030504040204" pitchFamily="50" charset="-128"/>
              <a:ea typeface="メイリオ" panose="020B0604030504040204" pitchFamily="50" charset="-128"/>
            </a:endParaRPr>
          </a:p>
          <a:p>
            <a:endParaRPr kumimoji="1" lang="en-US" altLang="ja-JP" sz="1600" b="1" dirty="0">
              <a:solidFill>
                <a:schemeClr val="tx2"/>
              </a:solidFill>
              <a:latin typeface="メイリオ" panose="020B0604030504040204" pitchFamily="50" charset="-128"/>
              <a:ea typeface="メイリオ" panose="020B0604030504040204" pitchFamily="50" charset="-128"/>
            </a:endParaRPr>
          </a:p>
          <a:p>
            <a:endParaRPr lang="en-US" altLang="ja-JP" sz="1600" b="1" dirty="0">
              <a:solidFill>
                <a:schemeClr val="tx2"/>
              </a:solidFill>
              <a:latin typeface="メイリオ" panose="020B0604030504040204" pitchFamily="50" charset="-128"/>
              <a:ea typeface="メイリオ" panose="020B0604030504040204" pitchFamily="50" charset="-128"/>
            </a:endParaRPr>
          </a:p>
          <a:p>
            <a:endParaRPr kumimoji="1" lang="en-US" altLang="ja-JP" sz="1600" b="1" dirty="0">
              <a:solidFill>
                <a:schemeClr val="tx2"/>
              </a:solidFill>
              <a:latin typeface="メイリオ" panose="020B0604030504040204" pitchFamily="50" charset="-128"/>
              <a:ea typeface="メイリオ" panose="020B0604030504040204" pitchFamily="50" charset="-128"/>
            </a:endParaRPr>
          </a:p>
          <a:p>
            <a:pPr algn="ctr"/>
            <a:r>
              <a:rPr lang="ja-JP" altLang="en-US" sz="3200" b="1" dirty="0">
                <a:solidFill>
                  <a:schemeClr val="tx2"/>
                </a:solidFill>
                <a:latin typeface="メイリオ" panose="020B0604030504040204" pitchFamily="50" charset="-128"/>
                <a:ea typeface="メイリオ" panose="020B0604030504040204" pitchFamily="50" charset="-128"/>
              </a:rPr>
              <a:t>３</a:t>
            </a:r>
            <a:endParaRPr lang="en-US" altLang="ja-JP" sz="3200" b="1" dirty="0">
              <a:solidFill>
                <a:schemeClr val="tx2"/>
              </a:solidFill>
              <a:latin typeface="メイリオ" panose="020B0604030504040204" pitchFamily="50" charset="-128"/>
              <a:ea typeface="メイリオ" panose="020B0604030504040204" pitchFamily="50" charset="-128"/>
            </a:endParaRPr>
          </a:p>
          <a:p>
            <a:endParaRPr kumimoji="1" lang="en-US" altLang="ja-JP" sz="1200" b="1" dirty="0">
              <a:solidFill>
                <a:schemeClr val="tx2"/>
              </a:solidFill>
              <a:latin typeface="メイリオ" panose="020B0604030504040204" pitchFamily="50" charset="-128"/>
              <a:ea typeface="メイリオ" panose="020B0604030504040204" pitchFamily="50" charset="-128"/>
            </a:endParaRPr>
          </a:p>
          <a:p>
            <a:endParaRPr kumimoji="1" lang="en-US" altLang="ja-JP" sz="1200" b="1" dirty="0">
              <a:solidFill>
                <a:schemeClr val="tx2"/>
              </a:solidFill>
              <a:latin typeface="メイリオ" panose="020B0604030504040204" pitchFamily="50" charset="-128"/>
              <a:ea typeface="メイリオ" panose="020B0604030504040204" pitchFamily="50" charset="-128"/>
            </a:endParaRPr>
          </a:p>
        </p:txBody>
      </p:sp>
      <mc:AlternateContent xmlns:mc="http://schemas.openxmlformats.org/markup-compatibility/2006" xmlns:a14="http://schemas.microsoft.com/office/drawing/2010/main">
        <mc:Choice Requires="a14">
          <p:graphicFrame>
            <p:nvGraphicFramePr>
              <p:cNvPr id="7" name="表 6">
                <a:extLst>
                  <a:ext uri="{FF2B5EF4-FFF2-40B4-BE49-F238E27FC236}">
                    <a16:creationId xmlns:a16="http://schemas.microsoft.com/office/drawing/2014/main" id="{F0646143-D3D4-AE1A-73D1-A1167861C8A1}"/>
                  </a:ext>
                </a:extLst>
              </p:cNvPr>
              <p:cNvGraphicFramePr>
                <a:graphicFrameLocks noGrp="1"/>
              </p:cNvGraphicFramePr>
              <p:nvPr>
                <p:extLst>
                  <p:ext uri="{D42A27DB-BD31-4B8C-83A1-F6EECF244321}">
                    <p14:modId xmlns:p14="http://schemas.microsoft.com/office/powerpoint/2010/main" val="3078911682"/>
                  </p:ext>
                </p:extLst>
              </p:nvPr>
            </p:nvGraphicFramePr>
            <p:xfrm>
              <a:off x="143505" y="1346192"/>
              <a:ext cx="8892991" cy="2267998"/>
            </p:xfrm>
            <a:graphic>
              <a:graphicData uri="http://schemas.openxmlformats.org/drawingml/2006/table">
                <a:tbl>
                  <a:tblPr firstRow="1" bandRow="1">
                    <a:tableStyleId>{5940675A-B579-460E-94D1-54222C63F5DA}</a:tableStyleId>
                  </a:tblPr>
                  <a:tblGrid>
                    <a:gridCol w="396044">
                      <a:extLst>
                        <a:ext uri="{9D8B030D-6E8A-4147-A177-3AD203B41FA5}">
                          <a16:colId xmlns:a16="http://schemas.microsoft.com/office/drawing/2014/main" val="497881674"/>
                        </a:ext>
                      </a:extLst>
                    </a:gridCol>
                    <a:gridCol w="5328592">
                      <a:extLst>
                        <a:ext uri="{9D8B030D-6E8A-4147-A177-3AD203B41FA5}">
                          <a16:colId xmlns:a16="http://schemas.microsoft.com/office/drawing/2014/main" val="3061564528"/>
                        </a:ext>
                      </a:extLst>
                    </a:gridCol>
                    <a:gridCol w="633671">
                      <a:extLst>
                        <a:ext uri="{9D8B030D-6E8A-4147-A177-3AD203B41FA5}">
                          <a16:colId xmlns:a16="http://schemas.microsoft.com/office/drawing/2014/main" val="3024050227"/>
                        </a:ext>
                      </a:extLst>
                    </a:gridCol>
                    <a:gridCol w="633671">
                      <a:extLst>
                        <a:ext uri="{9D8B030D-6E8A-4147-A177-3AD203B41FA5}">
                          <a16:colId xmlns:a16="http://schemas.microsoft.com/office/drawing/2014/main" val="3508318739"/>
                        </a:ext>
                      </a:extLst>
                    </a:gridCol>
                    <a:gridCol w="633671">
                      <a:extLst>
                        <a:ext uri="{9D8B030D-6E8A-4147-A177-3AD203B41FA5}">
                          <a16:colId xmlns:a16="http://schemas.microsoft.com/office/drawing/2014/main" val="2557356096"/>
                        </a:ext>
                      </a:extLst>
                    </a:gridCol>
                    <a:gridCol w="633671">
                      <a:extLst>
                        <a:ext uri="{9D8B030D-6E8A-4147-A177-3AD203B41FA5}">
                          <a16:colId xmlns:a16="http://schemas.microsoft.com/office/drawing/2014/main" val="193483412"/>
                        </a:ext>
                      </a:extLst>
                    </a:gridCol>
                    <a:gridCol w="633671">
                      <a:extLst>
                        <a:ext uri="{9D8B030D-6E8A-4147-A177-3AD203B41FA5}">
                          <a16:colId xmlns:a16="http://schemas.microsoft.com/office/drawing/2014/main" val="345310821"/>
                        </a:ext>
                      </a:extLst>
                    </a:gridCol>
                  </a:tblGrid>
                  <a:tr h="693083">
                    <a:tc gridSpan="2">
                      <a:txBody>
                        <a:bodyPr/>
                        <a:lstStyle/>
                        <a:p>
                          <a:r>
                            <a:rPr kumimoji="1" lang="ja-JP" altLang="en-US" sz="1400" dirty="0"/>
                            <a:t>　　　　　　</a:t>
                          </a:r>
                        </a:p>
                      </a:txBody>
                      <a:tcPr/>
                    </a:tc>
                    <a:tc hMerge="1">
                      <a:txBody>
                        <a:bodyPr/>
                        <a:lstStyle/>
                        <a:p>
                          <a:endParaRPr kumimoji="1" lang="ja-JP" altLang="en-US"/>
                        </a:p>
                      </a:txBody>
                      <a:tcPr/>
                    </a:tc>
                    <a:tc>
                      <a:txBody>
                        <a:bodyPr/>
                        <a:lstStyle/>
                        <a:p>
                          <a:pPr algn="ctr"/>
                          <a:r>
                            <a:rPr kumimoji="1" lang="ja-JP" altLang="en-US" sz="1400" dirty="0"/>
                            <a:t>正　答</a:t>
                          </a:r>
                        </a:p>
                      </a:txBody>
                      <a:tcPr vert="eaVert" anchor="ctr"/>
                    </a:tc>
                    <a:tc>
                      <a:txBody>
                        <a:bodyPr/>
                        <a:lstStyle/>
                        <a:p>
                          <a:pPr algn="ctr"/>
                          <a:r>
                            <a:rPr kumimoji="1" lang="ja-JP" altLang="en-US" sz="1400" dirty="0">
                              <a:latin typeface="ＭＳ ゴシック" panose="020B0609070205080204" pitchFamily="49" charset="-128"/>
                              <a:ea typeface="ＭＳ ゴシック" panose="020B0609070205080204" pitchFamily="49" charset="-128"/>
                            </a:rPr>
                            <a:t>全国（％）</a:t>
                          </a:r>
                        </a:p>
                      </a:txBody>
                      <a:tcPr vert="eaVert" anchor="ctr"/>
                    </a:tc>
                    <a:tc>
                      <a:txBody>
                        <a:bodyPr/>
                        <a:lstStyle/>
                        <a:p>
                          <a:pPr algn="ctr"/>
                          <a:r>
                            <a:rPr kumimoji="1" lang="ja-JP" altLang="en-US" sz="1400" dirty="0">
                              <a:latin typeface="ＭＳ ゴシック" panose="020B0609070205080204" pitchFamily="49" charset="-128"/>
                              <a:ea typeface="ＭＳ ゴシック" panose="020B0609070205080204" pitchFamily="49" charset="-128"/>
                            </a:rPr>
                            <a:t>県（％）</a:t>
                          </a:r>
                        </a:p>
                      </a:txBody>
                      <a:tcPr vert="eaVert" anchor="ctr"/>
                    </a:tc>
                    <a:tc>
                      <a:txBody>
                        <a:bodyPr/>
                        <a:lstStyle/>
                        <a:p>
                          <a:pPr algn="ctr"/>
                          <a:r>
                            <a:rPr kumimoji="1" lang="ja-JP" altLang="en-US" sz="1400" dirty="0">
                              <a:latin typeface="ＭＳ ゴシック" panose="020B0609070205080204" pitchFamily="49" charset="-128"/>
                              <a:ea typeface="ＭＳ ゴシック" panose="020B0609070205080204" pitchFamily="49" charset="-128"/>
                            </a:rPr>
                            <a:t>自校（％）</a:t>
                          </a:r>
                        </a:p>
                      </a:txBody>
                      <a:tcPr vert="eaVert" anchor="ctr"/>
                    </a:tc>
                    <a:tc>
                      <a:txBody>
                        <a:bodyPr/>
                        <a:lstStyle/>
                        <a:p>
                          <a:pPr algn="ctr"/>
                          <a:r>
                            <a:rPr kumimoji="1" lang="ja-JP" altLang="en-US" sz="1400" dirty="0">
                              <a:latin typeface="ＭＳ ゴシック" panose="020B0609070205080204" pitchFamily="49" charset="-128"/>
                              <a:ea typeface="ＭＳ ゴシック" panose="020B0609070205080204" pitchFamily="49" charset="-128"/>
                            </a:rPr>
                            <a:t>自校（人）</a:t>
                          </a:r>
                        </a:p>
                      </a:txBody>
                      <a:tcPr vert="eaVert" anchor="ctr"/>
                    </a:tc>
                    <a:extLst>
                      <a:ext uri="{0D108BD9-81ED-4DB2-BD59-A6C34878D82A}">
                        <a16:rowId xmlns:a16="http://schemas.microsoft.com/office/drawing/2014/main" val="620879162"/>
                      </a:ext>
                    </a:extLst>
                  </a:tr>
                  <a:tr h="314983">
                    <a:tc>
                      <a:txBody>
                        <a:bodyPr/>
                        <a:lstStyle/>
                        <a:p>
                          <a:pPr algn="ctr"/>
                          <a:r>
                            <a:rPr kumimoji="1" lang="ja-JP" altLang="en-US" sz="1400" dirty="0"/>
                            <a:t>１</a:t>
                          </a:r>
                        </a:p>
                      </a:txBody>
                      <a:tcPr anchor="ctr">
                        <a:solidFill>
                          <a:schemeClr val="accent2">
                            <a:lumMod val="20000"/>
                            <a:lumOff val="80000"/>
                          </a:schemeClr>
                        </a:solidFill>
                      </a:tcPr>
                    </a:tc>
                    <a:tc>
                      <a:txBody>
                        <a:bodyPr/>
                        <a:lstStyle/>
                        <a:p>
                          <a:pPr algn="just"/>
                          <a:r>
                            <a:rPr kumimoji="1" lang="ja-JP" altLang="en-US" sz="1400" dirty="0">
                              <a:latin typeface="+mn-ea"/>
                              <a:ea typeface="+mn-ea"/>
                            </a:rPr>
                            <a:t>∠</a:t>
                          </a:r>
                          <a14:m>
                            <m:oMath xmlns:m="http://schemas.openxmlformats.org/officeDocument/2006/math">
                              <m:r>
                                <a:rPr kumimoji="1" lang="en-US" altLang="ja-JP" sz="1400" b="0" i="1" smtClean="0">
                                  <a:latin typeface="Cambria Math" panose="02040503050406030204" pitchFamily="18" charset="0"/>
                                  <a:ea typeface="+mn-ea"/>
                                </a:rPr>
                                <m:t>𝑐</m:t>
                              </m:r>
                            </m:oMath>
                          </a14:m>
                          <a:r>
                            <a:rPr kumimoji="1" lang="ja-JP" altLang="en-US" sz="1400" dirty="0">
                              <a:latin typeface="+mn-ea"/>
                              <a:ea typeface="+mn-ea"/>
                            </a:rPr>
                            <a:t>と∠</a:t>
                          </a:r>
                          <a14:m>
                            <m:oMath xmlns:m="http://schemas.openxmlformats.org/officeDocument/2006/math">
                              <m:r>
                                <a:rPr kumimoji="1" lang="en-US" altLang="ja-JP" sz="1400" b="0" i="1" smtClean="0">
                                  <a:latin typeface="Cambria Math" panose="02040503050406030204" pitchFamily="18" charset="0"/>
                                  <a:ea typeface="+mn-ea"/>
                                </a:rPr>
                                <m:t>𝑓</m:t>
                              </m:r>
                            </m:oMath>
                          </a14:m>
                          <a:r>
                            <a:rPr kumimoji="1" lang="ja-JP" altLang="en-US" sz="1400" dirty="0">
                              <a:latin typeface="+mn-ea"/>
                              <a:ea typeface="+mn-ea"/>
                            </a:rPr>
                            <a:t>　を解答しているもの</a:t>
                          </a:r>
                          <a:r>
                            <a:rPr kumimoji="1" lang="ja-JP" altLang="en-US" sz="1400" dirty="0"/>
                            <a:t>。</a:t>
                          </a:r>
                        </a:p>
                      </a:txBody>
                      <a:tcPr>
                        <a:solidFill>
                          <a:schemeClr val="accent2">
                            <a:lumMod val="20000"/>
                            <a:lumOff val="80000"/>
                          </a:schemeClr>
                        </a:solidFill>
                      </a:tcPr>
                    </a:tc>
                    <a:tc>
                      <a:txBody>
                        <a:bodyPr/>
                        <a:lstStyle/>
                        <a:p>
                          <a:pPr algn="ctr"/>
                          <a:r>
                            <a:rPr kumimoji="1" lang="ja-JP" altLang="en-US" sz="1400" dirty="0"/>
                            <a:t>◎</a:t>
                          </a:r>
                        </a:p>
                      </a:txBody>
                      <a:tcPr anchor="ctr">
                        <a:solidFill>
                          <a:schemeClr val="accent2">
                            <a:lumMod val="20000"/>
                            <a:lumOff val="80000"/>
                          </a:schemeClr>
                        </a:solidFill>
                      </a:tcPr>
                    </a:tc>
                    <a:tc>
                      <a:txBody>
                        <a:bodyPr/>
                        <a:lstStyle/>
                        <a:p>
                          <a:pPr marL="0" indent="0" algn="ctr"/>
                          <a:r>
                            <a:rPr kumimoji="1" lang="en-US" altLang="ja-JP" sz="1400" dirty="0">
                              <a:solidFill>
                                <a:schemeClr val="tx1"/>
                              </a:solidFill>
                            </a:rPr>
                            <a:t>49.1</a:t>
                          </a:r>
                          <a:endParaRPr kumimoji="1" lang="ja-JP" altLang="en-US" sz="1400" dirty="0">
                            <a:solidFill>
                              <a:schemeClr val="tx1"/>
                            </a:solidFill>
                          </a:endParaRPr>
                        </a:p>
                      </a:txBody>
                      <a:tcPr anchor="ctr">
                        <a:solidFill>
                          <a:schemeClr val="accent2">
                            <a:lumMod val="20000"/>
                            <a:lumOff val="80000"/>
                          </a:schemeClr>
                        </a:solidFill>
                      </a:tcPr>
                    </a:tc>
                    <a:tc>
                      <a:txBody>
                        <a:bodyPr/>
                        <a:lstStyle/>
                        <a:p>
                          <a:pPr marL="0" indent="0" algn="ctr"/>
                          <a:r>
                            <a:rPr kumimoji="1" lang="en-US" altLang="ja-JP" sz="1400" dirty="0">
                              <a:solidFill>
                                <a:schemeClr val="tx1"/>
                              </a:solidFill>
                            </a:rPr>
                            <a:t>47.0</a:t>
                          </a:r>
                          <a:endParaRPr kumimoji="1" lang="ja-JP" altLang="en-US" sz="1400" dirty="0">
                            <a:solidFill>
                              <a:schemeClr val="tx1"/>
                            </a:solidFill>
                          </a:endParaRPr>
                        </a:p>
                      </a:txBody>
                      <a:tcPr anchor="ctr">
                        <a:solidFill>
                          <a:schemeClr val="accent2">
                            <a:lumMod val="20000"/>
                            <a:lumOff val="80000"/>
                          </a:schemeClr>
                        </a:solidFill>
                      </a:tcPr>
                    </a:tc>
                    <a:tc>
                      <a:txBody>
                        <a:bodyPr/>
                        <a:lstStyle/>
                        <a:p>
                          <a:pPr algn="ctr"/>
                          <a:endParaRPr kumimoji="1" lang="ja-JP" altLang="en-US" sz="1400" dirty="0"/>
                        </a:p>
                      </a:txBody>
                      <a:tcPr anchor="ctr">
                        <a:solidFill>
                          <a:schemeClr val="accent2">
                            <a:lumMod val="20000"/>
                            <a:lumOff val="80000"/>
                          </a:schemeClr>
                        </a:solidFill>
                      </a:tcPr>
                    </a:tc>
                    <a:tc>
                      <a:txBody>
                        <a:bodyPr/>
                        <a:lstStyle/>
                        <a:p>
                          <a:pPr algn="ctr"/>
                          <a:endParaRPr kumimoji="1" lang="ja-JP" altLang="en-US" sz="1400" dirty="0"/>
                        </a:p>
                      </a:txBody>
                      <a:tcPr anchor="ctr">
                        <a:solidFill>
                          <a:schemeClr val="accent2">
                            <a:lumMod val="20000"/>
                            <a:lumOff val="80000"/>
                          </a:schemeClr>
                        </a:solidFill>
                      </a:tcPr>
                    </a:tc>
                    <a:extLst>
                      <a:ext uri="{0D108BD9-81ED-4DB2-BD59-A6C34878D82A}">
                        <a16:rowId xmlns:a16="http://schemas.microsoft.com/office/drawing/2014/main" val="8223435"/>
                      </a:ext>
                    </a:extLst>
                  </a:tr>
                  <a:tr h="314983">
                    <a:tc>
                      <a:txBody>
                        <a:bodyPr/>
                        <a:lstStyle/>
                        <a:p>
                          <a:pPr marL="0" indent="0" algn="ctr"/>
                          <a:r>
                            <a:rPr kumimoji="1" lang="ja-JP" altLang="en-US" sz="1400" dirty="0"/>
                            <a:t>２</a:t>
                          </a:r>
                        </a:p>
                      </a:txBody>
                      <a:tcPr anchor="ctr">
                        <a:solidFill>
                          <a:schemeClr val="bg1"/>
                        </a:solidFill>
                      </a:tcPr>
                    </a:tc>
                    <a:tc>
                      <a:txBody>
                        <a:bodyPr/>
                        <a:lstStyle/>
                        <a:p>
                          <a:pPr algn="just"/>
                          <a:r>
                            <a:rPr kumimoji="1" lang="ja-JP" altLang="en-US" sz="1400" dirty="0">
                              <a:latin typeface="+mn-ea"/>
                              <a:ea typeface="+mn-ea"/>
                            </a:rPr>
                            <a:t>∠</a:t>
                          </a:r>
                          <a14:m>
                            <m:oMath xmlns:m="http://schemas.openxmlformats.org/officeDocument/2006/math">
                              <m:r>
                                <a:rPr kumimoji="1" lang="en-US" altLang="ja-JP" sz="1400" b="0" i="1" smtClean="0">
                                  <a:latin typeface="Cambria Math" panose="02040503050406030204" pitchFamily="18" charset="0"/>
                                  <a:ea typeface="+mn-ea"/>
                                </a:rPr>
                                <m:t>𝑎</m:t>
                              </m:r>
                            </m:oMath>
                          </a14:m>
                          <a:r>
                            <a:rPr kumimoji="1" lang="ja-JP" altLang="en-US" sz="1400" dirty="0">
                              <a:latin typeface="+mn-ea"/>
                              <a:ea typeface="+mn-ea"/>
                            </a:rPr>
                            <a:t>と∠</a:t>
                          </a:r>
                          <a14:m>
                            <m:oMath xmlns:m="http://schemas.openxmlformats.org/officeDocument/2006/math">
                              <m:r>
                                <a:rPr kumimoji="1" lang="en-US" altLang="ja-JP" sz="1400" b="0" i="1" smtClean="0">
                                  <a:latin typeface="Cambria Math" panose="02040503050406030204" pitchFamily="18" charset="0"/>
                                  <a:ea typeface="+mn-ea"/>
                                </a:rPr>
                                <m:t>𝑑</m:t>
                              </m:r>
                            </m:oMath>
                          </a14:m>
                          <a:r>
                            <a:rPr kumimoji="1" lang="ja-JP" altLang="en-US" sz="1400" dirty="0">
                              <a:latin typeface="+mn-ea"/>
                              <a:ea typeface="+mn-ea"/>
                            </a:rPr>
                            <a:t>　を解答しているもの</a:t>
                          </a:r>
                          <a:r>
                            <a:rPr kumimoji="1" lang="ja-JP" altLang="en-US" sz="1400" dirty="0"/>
                            <a:t>。</a:t>
                          </a:r>
                        </a:p>
                      </a:txBody>
                      <a:tcP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nchor="c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dirty="0">
                              <a:solidFill>
                                <a:schemeClr val="tx1"/>
                              </a:solidFill>
                            </a:rPr>
                            <a:t>3.1</a:t>
                          </a:r>
                          <a:endParaRPr kumimoji="1" lang="ja-JP" altLang="en-US" sz="1400" dirty="0">
                            <a:solidFill>
                              <a:schemeClr val="tx1"/>
                            </a:solidFill>
                          </a:endParaRPr>
                        </a:p>
                      </a:txBody>
                      <a:tcPr anchor="c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dirty="0">
                              <a:solidFill>
                                <a:schemeClr val="tx1"/>
                              </a:solidFill>
                            </a:rPr>
                            <a:t>3.3</a:t>
                          </a:r>
                          <a:endParaRPr kumimoji="1" lang="ja-JP" altLang="en-US" sz="1400" dirty="0">
                            <a:solidFill>
                              <a:schemeClr val="tx1"/>
                            </a:solidFill>
                          </a:endParaRPr>
                        </a:p>
                      </a:txBody>
                      <a:tcPr anchor="ctr">
                        <a:solidFill>
                          <a:schemeClr val="bg1"/>
                        </a:solidFill>
                      </a:tcPr>
                    </a:tc>
                    <a:tc>
                      <a:txBody>
                        <a:bodyPr/>
                        <a:lstStyle/>
                        <a:p>
                          <a:pPr algn="ctr"/>
                          <a:endParaRPr kumimoji="1" lang="ja-JP" altLang="en-US" sz="1400" dirty="0"/>
                        </a:p>
                      </a:txBody>
                      <a:tcPr anchor="ctr">
                        <a:solidFill>
                          <a:schemeClr val="bg1"/>
                        </a:solidFill>
                      </a:tcPr>
                    </a:tc>
                    <a:tc>
                      <a:txBody>
                        <a:bodyPr/>
                        <a:lstStyle/>
                        <a:p>
                          <a:pPr algn="ctr"/>
                          <a:endParaRPr kumimoji="1" lang="ja-JP" altLang="en-US" sz="1400" dirty="0"/>
                        </a:p>
                      </a:txBody>
                      <a:tcPr anchor="ctr">
                        <a:solidFill>
                          <a:schemeClr val="bg1"/>
                        </a:solidFill>
                      </a:tcPr>
                    </a:tc>
                    <a:extLst>
                      <a:ext uri="{0D108BD9-81ED-4DB2-BD59-A6C34878D82A}">
                        <a16:rowId xmlns:a16="http://schemas.microsoft.com/office/drawing/2014/main" val="219737149"/>
                      </a:ext>
                    </a:extLst>
                  </a:tr>
                  <a:tr h="314983">
                    <a:tc>
                      <a:txBody>
                        <a:bodyPr/>
                        <a:lstStyle/>
                        <a:p>
                          <a:pPr algn="ctr"/>
                          <a:r>
                            <a:rPr kumimoji="1" lang="ja-JP" altLang="en-US" sz="1400" dirty="0"/>
                            <a:t>３</a:t>
                          </a:r>
                        </a:p>
                      </a:txBody>
                      <a:tcPr anchor="ctr">
                        <a:solidFill>
                          <a:schemeClr val="accent5">
                            <a:lumMod val="20000"/>
                            <a:lumOff val="80000"/>
                          </a:schemeClr>
                        </a:solidFill>
                      </a:tcPr>
                    </a:tc>
                    <a:tc>
                      <a:txBody>
                        <a:bodyPr/>
                        <a:lstStyle/>
                        <a:p>
                          <a:pPr algn="just"/>
                          <a:r>
                            <a:rPr kumimoji="1" lang="ja-JP" altLang="en-US" sz="1400" dirty="0">
                              <a:latin typeface="+mn-ea"/>
                              <a:ea typeface="+mn-ea"/>
                            </a:rPr>
                            <a:t>∠</a:t>
                          </a:r>
                          <a14:m>
                            <m:oMath xmlns:m="http://schemas.openxmlformats.org/officeDocument/2006/math">
                              <m:r>
                                <a:rPr kumimoji="1" lang="en-US" altLang="ja-JP" sz="1400" b="0" i="1" smtClean="0">
                                  <a:latin typeface="Cambria Math" panose="02040503050406030204" pitchFamily="18" charset="0"/>
                                  <a:ea typeface="+mn-ea"/>
                                </a:rPr>
                                <m:t>𝑏</m:t>
                              </m:r>
                            </m:oMath>
                          </a14:m>
                          <a:r>
                            <a:rPr kumimoji="1" lang="ja-JP" altLang="en-US" sz="1400" dirty="0">
                              <a:latin typeface="+mn-ea"/>
                              <a:ea typeface="+mn-ea"/>
                            </a:rPr>
                            <a:t>と∠</a:t>
                          </a:r>
                          <a14:m>
                            <m:oMath xmlns:m="http://schemas.openxmlformats.org/officeDocument/2006/math">
                              <m:r>
                                <a:rPr kumimoji="1" lang="en-US" altLang="ja-JP" sz="1400" b="0" i="1" smtClean="0">
                                  <a:latin typeface="Cambria Math" panose="02040503050406030204" pitchFamily="18" charset="0"/>
                                  <a:ea typeface="+mn-ea"/>
                                </a:rPr>
                                <m:t>𝑒</m:t>
                              </m:r>
                            </m:oMath>
                          </a14:m>
                          <a:r>
                            <a:rPr kumimoji="1" lang="ja-JP" altLang="en-US" sz="1400" dirty="0">
                              <a:latin typeface="+mn-ea"/>
                              <a:ea typeface="+mn-ea"/>
                            </a:rPr>
                            <a:t>　を解答しているもの</a:t>
                          </a:r>
                          <a:r>
                            <a:rPr kumimoji="1" lang="ja-JP" altLang="en-US" sz="1400" dirty="0"/>
                            <a:t>。</a:t>
                          </a:r>
                        </a:p>
                      </a:txBody>
                      <a:tcP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nchor="c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dirty="0">
                              <a:solidFill>
                                <a:schemeClr val="tx1"/>
                              </a:solidFill>
                            </a:rPr>
                            <a:t>24.4</a:t>
                          </a:r>
                        </a:p>
                      </a:txBody>
                      <a:tcPr anchor="c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dirty="0">
                              <a:solidFill>
                                <a:schemeClr val="tx1"/>
                              </a:solidFill>
                            </a:rPr>
                            <a:t>26.3</a:t>
                          </a:r>
                        </a:p>
                      </a:txBody>
                      <a:tcPr anchor="ctr">
                        <a:solidFill>
                          <a:schemeClr val="accent5">
                            <a:lumMod val="20000"/>
                            <a:lumOff val="80000"/>
                          </a:schemeClr>
                        </a:solidFill>
                      </a:tcPr>
                    </a:tc>
                    <a:tc>
                      <a:txBody>
                        <a:bodyPr/>
                        <a:lstStyle/>
                        <a:p>
                          <a:pPr algn="ctr"/>
                          <a:endParaRPr kumimoji="1" lang="ja-JP" altLang="en-US" sz="1400" dirty="0"/>
                        </a:p>
                      </a:txBody>
                      <a:tcPr anchor="ctr">
                        <a:solidFill>
                          <a:schemeClr val="accent5">
                            <a:lumMod val="20000"/>
                            <a:lumOff val="80000"/>
                          </a:schemeClr>
                        </a:solidFill>
                      </a:tcPr>
                    </a:tc>
                    <a:tc>
                      <a:txBody>
                        <a:bodyPr/>
                        <a:lstStyle/>
                        <a:p>
                          <a:pPr algn="ctr"/>
                          <a:endParaRPr kumimoji="1" lang="ja-JP" altLang="en-US" sz="1400" dirty="0"/>
                        </a:p>
                      </a:txBody>
                      <a:tcPr anchor="ctr">
                        <a:solidFill>
                          <a:schemeClr val="accent5">
                            <a:lumMod val="20000"/>
                            <a:lumOff val="80000"/>
                          </a:schemeClr>
                        </a:solidFill>
                      </a:tcPr>
                    </a:tc>
                    <a:extLst>
                      <a:ext uri="{0D108BD9-81ED-4DB2-BD59-A6C34878D82A}">
                        <a16:rowId xmlns:a16="http://schemas.microsoft.com/office/drawing/2014/main" val="1580398011"/>
                      </a:ext>
                    </a:extLst>
                  </a:tr>
                  <a:tr h="314983">
                    <a:tc>
                      <a:txBody>
                        <a:bodyPr/>
                        <a:lstStyle/>
                        <a:p>
                          <a:pPr algn="ctr"/>
                          <a:r>
                            <a:rPr kumimoji="1" lang="en-US" altLang="ja-JP" sz="1400" dirty="0"/>
                            <a:t>99</a:t>
                          </a:r>
                          <a:endParaRPr kumimoji="1" lang="ja-JP" altLang="en-US" sz="1400" dirty="0"/>
                        </a:p>
                      </a:txBody>
                      <a:tcPr anchor="ctr"/>
                    </a:tc>
                    <a:tc>
                      <a:txBody>
                        <a:bodyPr/>
                        <a:lstStyle/>
                        <a:p>
                          <a:pPr algn="just"/>
                          <a:r>
                            <a:rPr kumimoji="1" lang="ja-JP" altLang="en-US" sz="1400" dirty="0"/>
                            <a:t>上記以外の解答</a:t>
                          </a:r>
                        </a:p>
                      </a:txBody>
                      <a:tcPr/>
                    </a:tc>
                    <a:tc>
                      <a:txBody>
                        <a:bodyPr/>
                        <a:lstStyle/>
                        <a:p>
                          <a:pPr algn="ctr"/>
                          <a:endParaRPr kumimoji="1" lang="ja-JP" altLang="en-US" sz="14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dirty="0">
                              <a:solidFill>
                                <a:schemeClr val="tx1"/>
                              </a:solidFill>
                            </a:rPr>
                            <a:t>20.6</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dirty="0">
                              <a:solidFill>
                                <a:schemeClr val="tx1"/>
                              </a:solidFill>
                            </a:rPr>
                            <a:t>21.0</a:t>
                          </a:r>
                        </a:p>
                      </a:txBody>
                      <a:tcPr anchor="ctr"/>
                    </a:tc>
                    <a:tc>
                      <a:txBody>
                        <a:bodyPr/>
                        <a:lstStyle/>
                        <a:p>
                          <a:pPr algn="ctr"/>
                          <a:endParaRPr kumimoji="1" lang="ja-JP" altLang="en-US" sz="1400" dirty="0"/>
                        </a:p>
                      </a:txBody>
                      <a:tcPr anchor="ctr"/>
                    </a:tc>
                    <a:tc>
                      <a:txBody>
                        <a:bodyPr/>
                        <a:lstStyle/>
                        <a:p>
                          <a:pPr algn="ctr"/>
                          <a:endParaRPr kumimoji="1" lang="ja-JP" altLang="en-US" sz="1400" dirty="0"/>
                        </a:p>
                      </a:txBody>
                      <a:tcPr anchor="ctr"/>
                    </a:tc>
                    <a:extLst>
                      <a:ext uri="{0D108BD9-81ED-4DB2-BD59-A6C34878D82A}">
                        <a16:rowId xmlns:a16="http://schemas.microsoft.com/office/drawing/2014/main" val="2540675280"/>
                      </a:ext>
                    </a:extLst>
                  </a:tr>
                  <a:tr h="314983">
                    <a:tc>
                      <a:txBody>
                        <a:bodyPr/>
                        <a:lstStyle/>
                        <a:p>
                          <a:pPr algn="ctr"/>
                          <a:r>
                            <a:rPr kumimoji="1" lang="ja-JP" altLang="en-US" sz="1400" dirty="0"/>
                            <a:t>０</a:t>
                          </a:r>
                        </a:p>
                      </a:txBody>
                      <a:tcPr anchor="ctr"/>
                    </a:tc>
                    <a:tc>
                      <a:txBody>
                        <a:bodyPr/>
                        <a:lstStyle/>
                        <a:p>
                          <a:pPr algn="just"/>
                          <a:r>
                            <a:rPr kumimoji="1" lang="ja-JP" altLang="en-US" sz="1400" dirty="0"/>
                            <a:t>無解答</a:t>
                          </a:r>
                        </a:p>
                      </a:txBody>
                      <a:tcPr/>
                    </a:tc>
                    <a:tc>
                      <a:txBody>
                        <a:bodyPr/>
                        <a:lstStyle/>
                        <a:p>
                          <a:pPr algn="ctr"/>
                          <a:endParaRPr kumimoji="1" lang="ja-JP" altLang="en-US" sz="1400" dirty="0"/>
                        </a:p>
                      </a:txBody>
                      <a:tcPr anchor="ctr"/>
                    </a:tc>
                    <a:tc>
                      <a:txBody>
                        <a:bodyPr/>
                        <a:lstStyle/>
                        <a:p>
                          <a:pPr algn="ctr"/>
                          <a:r>
                            <a:rPr kumimoji="1" lang="en-US" altLang="ja-JP" sz="1400" dirty="0">
                              <a:solidFill>
                                <a:schemeClr val="tx1"/>
                              </a:solidFill>
                            </a:rPr>
                            <a:t>2.8</a:t>
                          </a:r>
                          <a:endParaRPr kumimoji="1" lang="ja-JP" altLang="en-US" sz="1400" dirty="0">
                            <a:solidFill>
                              <a:schemeClr val="tx1"/>
                            </a:solidFill>
                          </a:endParaRPr>
                        </a:p>
                      </a:txBody>
                      <a:tcPr anchor="ctr"/>
                    </a:tc>
                    <a:tc>
                      <a:txBody>
                        <a:bodyPr/>
                        <a:lstStyle/>
                        <a:p>
                          <a:pPr algn="ctr"/>
                          <a:r>
                            <a:rPr kumimoji="1" lang="en-US" altLang="ja-JP" sz="1400" dirty="0">
                              <a:solidFill>
                                <a:schemeClr val="tx1"/>
                              </a:solidFill>
                            </a:rPr>
                            <a:t>2.5</a:t>
                          </a:r>
                          <a:endParaRPr kumimoji="1" lang="ja-JP" altLang="en-US" sz="1400" dirty="0">
                            <a:solidFill>
                              <a:schemeClr val="tx1"/>
                            </a:solidFill>
                          </a:endParaRPr>
                        </a:p>
                      </a:txBody>
                      <a:tcPr anchor="ctr"/>
                    </a:tc>
                    <a:tc>
                      <a:txBody>
                        <a:bodyPr/>
                        <a:lstStyle/>
                        <a:p>
                          <a:pPr algn="ctr"/>
                          <a:endParaRPr kumimoji="1" lang="ja-JP" altLang="en-US" sz="1400" dirty="0"/>
                        </a:p>
                      </a:txBody>
                      <a:tcPr anchor="ctr"/>
                    </a:tc>
                    <a:tc>
                      <a:txBody>
                        <a:bodyPr/>
                        <a:lstStyle/>
                        <a:p>
                          <a:pPr algn="ctr"/>
                          <a:endParaRPr kumimoji="1" lang="ja-JP" altLang="en-US" sz="1400" dirty="0"/>
                        </a:p>
                      </a:txBody>
                      <a:tcPr anchor="ctr"/>
                    </a:tc>
                    <a:extLst>
                      <a:ext uri="{0D108BD9-81ED-4DB2-BD59-A6C34878D82A}">
                        <a16:rowId xmlns:a16="http://schemas.microsoft.com/office/drawing/2014/main" val="333400974"/>
                      </a:ext>
                    </a:extLst>
                  </a:tr>
                </a:tbl>
              </a:graphicData>
            </a:graphic>
          </p:graphicFrame>
        </mc:Choice>
        <mc:Fallback xmlns="">
          <p:graphicFrame>
            <p:nvGraphicFramePr>
              <p:cNvPr id="7" name="表 6">
                <a:extLst>
                  <a:ext uri="{FF2B5EF4-FFF2-40B4-BE49-F238E27FC236}">
                    <a16:creationId xmlns:a16="http://schemas.microsoft.com/office/drawing/2014/main" id="{F0646143-D3D4-AE1A-73D1-A1167861C8A1}"/>
                  </a:ext>
                </a:extLst>
              </p:cNvPr>
              <p:cNvGraphicFramePr>
                <a:graphicFrameLocks noGrp="1"/>
              </p:cNvGraphicFramePr>
              <p:nvPr>
                <p:extLst>
                  <p:ext uri="{D42A27DB-BD31-4B8C-83A1-F6EECF244321}">
                    <p14:modId xmlns:p14="http://schemas.microsoft.com/office/powerpoint/2010/main" val="3078911682"/>
                  </p:ext>
                </p:extLst>
              </p:nvPr>
            </p:nvGraphicFramePr>
            <p:xfrm>
              <a:off x="143505" y="1346192"/>
              <a:ext cx="8892991" cy="2267998"/>
            </p:xfrm>
            <a:graphic>
              <a:graphicData uri="http://schemas.openxmlformats.org/drawingml/2006/table">
                <a:tbl>
                  <a:tblPr firstRow="1" bandRow="1">
                    <a:tableStyleId>{5940675A-B579-460E-94D1-54222C63F5DA}</a:tableStyleId>
                  </a:tblPr>
                  <a:tblGrid>
                    <a:gridCol w="396044">
                      <a:extLst>
                        <a:ext uri="{9D8B030D-6E8A-4147-A177-3AD203B41FA5}">
                          <a16:colId xmlns:a16="http://schemas.microsoft.com/office/drawing/2014/main" val="497881674"/>
                        </a:ext>
                      </a:extLst>
                    </a:gridCol>
                    <a:gridCol w="5328592">
                      <a:extLst>
                        <a:ext uri="{9D8B030D-6E8A-4147-A177-3AD203B41FA5}">
                          <a16:colId xmlns:a16="http://schemas.microsoft.com/office/drawing/2014/main" val="3061564528"/>
                        </a:ext>
                      </a:extLst>
                    </a:gridCol>
                    <a:gridCol w="633671">
                      <a:extLst>
                        <a:ext uri="{9D8B030D-6E8A-4147-A177-3AD203B41FA5}">
                          <a16:colId xmlns:a16="http://schemas.microsoft.com/office/drawing/2014/main" val="3024050227"/>
                        </a:ext>
                      </a:extLst>
                    </a:gridCol>
                    <a:gridCol w="633671">
                      <a:extLst>
                        <a:ext uri="{9D8B030D-6E8A-4147-A177-3AD203B41FA5}">
                          <a16:colId xmlns:a16="http://schemas.microsoft.com/office/drawing/2014/main" val="3508318739"/>
                        </a:ext>
                      </a:extLst>
                    </a:gridCol>
                    <a:gridCol w="633671">
                      <a:extLst>
                        <a:ext uri="{9D8B030D-6E8A-4147-A177-3AD203B41FA5}">
                          <a16:colId xmlns:a16="http://schemas.microsoft.com/office/drawing/2014/main" val="2557356096"/>
                        </a:ext>
                      </a:extLst>
                    </a:gridCol>
                    <a:gridCol w="633671">
                      <a:extLst>
                        <a:ext uri="{9D8B030D-6E8A-4147-A177-3AD203B41FA5}">
                          <a16:colId xmlns:a16="http://schemas.microsoft.com/office/drawing/2014/main" val="193483412"/>
                        </a:ext>
                      </a:extLst>
                    </a:gridCol>
                    <a:gridCol w="633671">
                      <a:extLst>
                        <a:ext uri="{9D8B030D-6E8A-4147-A177-3AD203B41FA5}">
                          <a16:colId xmlns:a16="http://schemas.microsoft.com/office/drawing/2014/main" val="345310821"/>
                        </a:ext>
                      </a:extLst>
                    </a:gridCol>
                  </a:tblGrid>
                  <a:tr h="693083">
                    <a:tc gridSpan="2">
                      <a:txBody>
                        <a:bodyPr/>
                        <a:lstStyle/>
                        <a:p>
                          <a:r>
                            <a:rPr kumimoji="1" lang="ja-JP" altLang="en-US" sz="1400" dirty="0"/>
                            <a:t>　　　　　　</a:t>
                          </a:r>
                        </a:p>
                      </a:txBody>
                      <a:tcPr/>
                    </a:tc>
                    <a:tc hMerge="1">
                      <a:txBody>
                        <a:bodyPr/>
                        <a:lstStyle/>
                        <a:p>
                          <a:endParaRPr kumimoji="1" lang="ja-JP" altLang="en-US"/>
                        </a:p>
                      </a:txBody>
                      <a:tcPr/>
                    </a:tc>
                    <a:tc>
                      <a:txBody>
                        <a:bodyPr/>
                        <a:lstStyle/>
                        <a:p>
                          <a:pPr algn="ctr"/>
                          <a:r>
                            <a:rPr kumimoji="1" lang="ja-JP" altLang="en-US" sz="1400" dirty="0"/>
                            <a:t>正　答</a:t>
                          </a:r>
                        </a:p>
                      </a:txBody>
                      <a:tcPr vert="eaVert" anchor="ctr"/>
                    </a:tc>
                    <a:tc>
                      <a:txBody>
                        <a:bodyPr/>
                        <a:lstStyle/>
                        <a:p>
                          <a:pPr algn="ctr"/>
                          <a:r>
                            <a:rPr kumimoji="1" lang="ja-JP" altLang="en-US" sz="1400" dirty="0">
                              <a:latin typeface="ＭＳ ゴシック" panose="020B0609070205080204" pitchFamily="49" charset="-128"/>
                              <a:ea typeface="ＭＳ ゴシック" panose="020B0609070205080204" pitchFamily="49" charset="-128"/>
                            </a:rPr>
                            <a:t>全国（％）</a:t>
                          </a:r>
                        </a:p>
                      </a:txBody>
                      <a:tcPr vert="eaVert" anchor="ctr"/>
                    </a:tc>
                    <a:tc>
                      <a:txBody>
                        <a:bodyPr/>
                        <a:lstStyle/>
                        <a:p>
                          <a:pPr algn="ctr"/>
                          <a:r>
                            <a:rPr kumimoji="1" lang="ja-JP" altLang="en-US" sz="1400" dirty="0">
                              <a:latin typeface="ＭＳ ゴシック" panose="020B0609070205080204" pitchFamily="49" charset="-128"/>
                              <a:ea typeface="ＭＳ ゴシック" panose="020B0609070205080204" pitchFamily="49" charset="-128"/>
                            </a:rPr>
                            <a:t>県（％）</a:t>
                          </a:r>
                        </a:p>
                      </a:txBody>
                      <a:tcPr vert="eaVert" anchor="ctr"/>
                    </a:tc>
                    <a:tc>
                      <a:txBody>
                        <a:bodyPr/>
                        <a:lstStyle/>
                        <a:p>
                          <a:pPr algn="ctr"/>
                          <a:r>
                            <a:rPr kumimoji="1" lang="ja-JP" altLang="en-US" sz="1400" dirty="0">
                              <a:latin typeface="ＭＳ ゴシック" panose="020B0609070205080204" pitchFamily="49" charset="-128"/>
                              <a:ea typeface="ＭＳ ゴシック" panose="020B0609070205080204" pitchFamily="49" charset="-128"/>
                            </a:rPr>
                            <a:t>自校（％）</a:t>
                          </a:r>
                        </a:p>
                      </a:txBody>
                      <a:tcPr vert="eaVert" anchor="ctr"/>
                    </a:tc>
                    <a:tc>
                      <a:txBody>
                        <a:bodyPr/>
                        <a:lstStyle/>
                        <a:p>
                          <a:pPr algn="ctr"/>
                          <a:r>
                            <a:rPr kumimoji="1" lang="ja-JP" altLang="en-US" sz="1400" dirty="0">
                              <a:latin typeface="ＭＳ ゴシック" panose="020B0609070205080204" pitchFamily="49" charset="-128"/>
                              <a:ea typeface="ＭＳ ゴシック" panose="020B0609070205080204" pitchFamily="49" charset="-128"/>
                            </a:rPr>
                            <a:t>自校（人）</a:t>
                          </a:r>
                        </a:p>
                      </a:txBody>
                      <a:tcPr vert="eaVert" anchor="ctr"/>
                    </a:tc>
                    <a:extLst>
                      <a:ext uri="{0D108BD9-81ED-4DB2-BD59-A6C34878D82A}">
                        <a16:rowId xmlns:a16="http://schemas.microsoft.com/office/drawing/2014/main" val="620879162"/>
                      </a:ext>
                    </a:extLst>
                  </a:tr>
                  <a:tr h="314983">
                    <a:tc>
                      <a:txBody>
                        <a:bodyPr/>
                        <a:lstStyle/>
                        <a:p>
                          <a:pPr algn="ctr"/>
                          <a:r>
                            <a:rPr kumimoji="1" lang="ja-JP" altLang="en-US" sz="1400" dirty="0"/>
                            <a:t>１</a:t>
                          </a:r>
                        </a:p>
                      </a:txBody>
                      <a:tcPr anchor="ctr">
                        <a:solidFill>
                          <a:schemeClr val="accent2">
                            <a:lumMod val="20000"/>
                            <a:lumOff val="80000"/>
                          </a:schemeClr>
                        </a:solidFill>
                      </a:tcPr>
                    </a:tc>
                    <a:tc>
                      <a:txBody>
                        <a:bodyPr/>
                        <a:lstStyle/>
                        <a:p>
                          <a:endParaRPr lang="ja-JP"/>
                        </a:p>
                      </a:txBody>
                      <a:tcPr>
                        <a:blipFill>
                          <a:blip r:embed="rId5"/>
                          <a:stretch>
                            <a:fillRect l="-7543" t="-221154" r="-59657" b="-417308"/>
                          </a:stretch>
                        </a:blipFill>
                      </a:tcPr>
                    </a:tc>
                    <a:tc>
                      <a:txBody>
                        <a:bodyPr/>
                        <a:lstStyle/>
                        <a:p>
                          <a:pPr algn="ctr"/>
                          <a:r>
                            <a:rPr kumimoji="1" lang="ja-JP" altLang="en-US" sz="1400" dirty="0"/>
                            <a:t>◎</a:t>
                          </a:r>
                        </a:p>
                      </a:txBody>
                      <a:tcPr anchor="ctr">
                        <a:solidFill>
                          <a:schemeClr val="accent2">
                            <a:lumMod val="20000"/>
                            <a:lumOff val="80000"/>
                          </a:schemeClr>
                        </a:solidFill>
                      </a:tcPr>
                    </a:tc>
                    <a:tc>
                      <a:txBody>
                        <a:bodyPr/>
                        <a:lstStyle/>
                        <a:p>
                          <a:pPr marL="0" indent="0" algn="ctr"/>
                          <a:r>
                            <a:rPr kumimoji="1" lang="en-US" altLang="ja-JP" sz="1400" dirty="0">
                              <a:solidFill>
                                <a:schemeClr val="tx1"/>
                              </a:solidFill>
                            </a:rPr>
                            <a:t>49.1</a:t>
                          </a:r>
                          <a:endParaRPr kumimoji="1" lang="ja-JP" altLang="en-US" sz="1400" dirty="0">
                            <a:solidFill>
                              <a:schemeClr val="tx1"/>
                            </a:solidFill>
                          </a:endParaRPr>
                        </a:p>
                      </a:txBody>
                      <a:tcPr anchor="ctr">
                        <a:solidFill>
                          <a:schemeClr val="accent2">
                            <a:lumMod val="20000"/>
                            <a:lumOff val="80000"/>
                          </a:schemeClr>
                        </a:solidFill>
                      </a:tcPr>
                    </a:tc>
                    <a:tc>
                      <a:txBody>
                        <a:bodyPr/>
                        <a:lstStyle/>
                        <a:p>
                          <a:pPr marL="0" indent="0" algn="ctr"/>
                          <a:r>
                            <a:rPr kumimoji="1" lang="en-US" altLang="ja-JP" sz="1400" dirty="0">
                              <a:solidFill>
                                <a:schemeClr val="tx1"/>
                              </a:solidFill>
                            </a:rPr>
                            <a:t>47.0</a:t>
                          </a:r>
                          <a:endParaRPr kumimoji="1" lang="ja-JP" altLang="en-US" sz="1400" dirty="0">
                            <a:solidFill>
                              <a:schemeClr val="tx1"/>
                            </a:solidFill>
                          </a:endParaRPr>
                        </a:p>
                      </a:txBody>
                      <a:tcPr anchor="ctr">
                        <a:solidFill>
                          <a:schemeClr val="accent2">
                            <a:lumMod val="20000"/>
                            <a:lumOff val="80000"/>
                          </a:schemeClr>
                        </a:solidFill>
                      </a:tcPr>
                    </a:tc>
                    <a:tc>
                      <a:txBody>
                        <a:bodyPr/>
                        <a:lstStyle/>
                        <a:p>
                          <a:pPr algn="ctr"/>
                          <a:endParaRPr kumimoji="1" lang="ja-JP" altLang="en-US" sz="1400" dirty="0"/>
                        </a:p>
                      </a:txBody>
                      <a:tcPr anchor="ctr">
                        <a:solidFill>
                          <a:schemeClr val="accent2">
                            <a:lumMod val="20000"/>
                            <a:lumOff val="80000"/>
                          </a:schemeClr>
                        </a:solidFill>
                      </a:tcPr>
                    </a:tc>
                    <a:tc>
                      <a:txBody>
                        <a:bodyPr/>
                        <a:lstStyle/>
                        <a:p>
                          <a:pPr algn="ctr"/>
                          <a:endParaRPr kumimoji="1" lang="ja-JP" altLang="en-US" sz="1400" dirty="0"/>
                        </a:p>
                      </a:txBody>
                      <a:tcPr anchor="ctr">
                        <a:solidFill>
                          <a:schemeClr val="accent2">
                            <a:lumMod val="20000"/>
                            <a:lumOff val="80000"/>
                          </a:schemeClr>
                        </a:solidFill>
                      </a:tcPr>
                    </a:tc>
                    <a:extLst>
                      <a:ext uri="{0D108BD9-81ED-4DB2-BD59-A6C34878D82A}">
                        <a16:rowId xmlns:a16="http://schemas.microsoft.com/office/drawing/2014/main" val="8223435"/>
                      </a:ext>
                    </a:extLst>
                  </a:tr>
                  <a:tr h="314983">
                    <a:tc>
                      <a:txBody>
                        <a:bodyPr/>
                        <a:lstStyle/>
                        <a:p>
                          <a:pPr marL="0" indent="0" algn="ctr"/>
                          <a:r>
                            <a:rPr kumimoji="1" lang="ja-JP" altLang="en-US" sz="1400" dirty="0"/>
                            <a:t>２</a:t>
                          </a:r>
                        </a:p>
                      </a:txBody>
                      <a:tcPr anchor="ctr">
                        <a:solidFill>
                          <a:schemeClr val="bg1"/>
                        </a:solidFill>
                      </a:tcPr>
                    </a:tc>
                    <a:tc>
                      <a:txBody>
                        <a:bodyPr/>
                        <a:lstStyle/>
                        <a:p>
                          <a:endParaRPr lang="ja-JP"/>
                        </a:p>
                      </a:txBody>
                      <a:tcPr>
                        <a:blipFill>
                          <a:blip r:embed="rId5"/>
                          <a:stretch>
                            <a:fillRect l="-7543" t="-321154" r="-59657" b="-317308"/>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nchor="c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dirty="0">
                              <a:solidFill>
                                <a:schemeClr val="tx1"/>
                              </a:solidFill>
                            </a:rPr>
                            <a:t>3.1</a:t>
                          </a:r>
                          <a:endParaRPr kumimoji="1" lang="ja-JP" altLang="en-US" sz="1400" dirty="0">
                            <a:solidFill>
                              <a:schemeClr val="tx1"/>
                            </a:solidFill>
                          </a:endParaRPr>
                        </a:p>
                      </a:txBody>
                      <a:tcPr anchor="c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dirty="0">
                              <a:solidFill>
                                <a:schemeClr val="tx1"/>
                              </a:solidFill>
                            </a:rPr>
                            <a:t>3.3</a:t>
                          </a:r>
                          <a:endParaRPr kumimoji="1" lang="ja-JP" altLang="en-US" sz="1400" dirty="0">
                            <a:solidFill>
                              <a:schemeClr val="tx1"/>
                            </a:solidFill>
                          </a:endParaRPr>
                        </a:p>
                      </a:txBody>
                      <a:tcPr anchor="ctr">
                        <a:solidFill>
                          <a:schemeClr val="bg1"/>
                        </a:solidFill>
                      </a:tcPr>
                    </a:tc>
                    <a:tc>
                      <a:txBody>
                        <a:bodyPr/>
                        <a:lstStyle/>
                        <a:p>
                          <a:pPr algn="ctr"/>
                          <a:endParaRPr kumimoji="1" lang="ja-JP" altLang="en-US" sz="1400" dirty="0"/>
                        </a:p>
                      </a:txBody>
                      <a:tcPr anchor="ctr">
                        <a:solidFill>
                          <a:schemeClr val="bg1"/>
                        </a:solidFill>
                      </a:tcPr>
                    </a:tc>
                    <a:tc>
                      <a:txBody>
                        <a:bodyPr/>
                        <a:lstStyle/>
                        <a:p>
                          <a:pPr algn="ctr"/>
                          <a:endParaRPr kumimoji="1" lang="ja-JP" altLang="en-US" sz="1400" dirty="0"/>
                        </a:p>
                      </a:txBody>
                      <a:tcPr anchor="ctr">
                        <a:solidFill>
                          <a:schemeClr val="bg1"/>
                        </a:solidFill>
                      </a:tcPr>
                    </a:tc>
                    <a:extLst>
                      <a:ext uri="{0D108BD9-81ED-4DB2-BD59-A6C34878D82A}">
                        <a16:rowId xmlns:a16="http://schemas.microsoft.com/office/drawing/2014/main" val="219737149"/>
                      </a:ext>
                    </a:extLst>
                  </a:tr>
                  <a:tr h="314983">
                    <a:tc>
                      <a:txBody>
                        <a:bodyPr/>
                        <a:lstStyle/>
                        <a:p>
                          <a:pPr algn="ctr"/>
                          <a:r>
                            <a:rPr kumimoji="1" lang="ja-JP" altLang="en-US" sz="1400" dirty="0"/>
                            <a:t>３</a:t>
                          </a:r>
                        </a:p>
                      </a:txBody>
                      <a:tcPr anchor="ctr">
                        <a:solidFill>
                          <a:schemeClr val="accent5">
                            <a:lumMod val="20000"/>
                            <a:lumOff val="80000"/>
                          </a:schemeClr>
                        </a:solidFill>
                      </a:tcPr>
                    </a:tc>
                    <a:tc>
                      <a:txBody>
                        <a:bodyPr/>
                        <a:lstStyle/>
                        <a:p>
                          <a:endParaRPr lang="ja-JP"/>
                        </a:p>
                      </a:txBody>
                      <a:tcPr>
                        <a:blipFill>
                          <a:blip r:embed="rId5"/>
                          <a:stretch>
                            <a:fillRect l="-7543" t="-429412" r="-59657" b="-223529"/>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nchor="c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dirty="0">
                              <a:solidFill>
                                <a:schemeClr val="tx1"/>
                              </a:solidFill>
                            </a:rPr>
                            <a:t>24.4</a:t>
                          </a:r>
                        </a:p>
                      </a:txBody>
                      <a:tcPr anchor="c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dirty="0">
                              <a:solidFill>
                                <a:schemeClr val="tx1"/>
                              </a:solidFill>
                            </a:rPr>
                            <a:t>26.3</a:t>
                          </a:r>
                        </a:p>
                      </a:txBody>
                      <a:tcPr anchor="ctr">
                        <a:solidFill>
                          <a:schemeClr val="accent5">
                            <a:lumMod val="20000"/>
                            <a:lumOff val="80000"/>
                          </a:schemeClr>
                        </a:solidFill>
                      </a:tcPr>
                    </a:tc>
                    <a:tc>
                      <a:txBody>
                        <a:bodyPr/>
                        <a:lstStyle/>
                        <a:p>
                          <a:pPr algn="ctr"/>
                          <a:endParaRPr kumimoji="1" lang="ja-JP" altLang="en-US" sz="1400" dirty="0"/>
                        </a:p>
                      </a:txBody>
                      <a:tcPr anchor="ctr">
                        <a:solidFill>
                          <a:schemeClr val="accent5">
                            <a:lumMod val="20000"/>
                            <a:lumOff val="80000"/>
                          </a:schemeClr>
                        </a:solidFill>
                      </a:tcPr>
                    </a:tc>
                    <a:tc>
                      <a:txBody>
                        <a:bodyPr/>
                        <a:lstStyle/>
                        <a:p>
                          <a:pPr algn="ctr"/>
                          <a:endParaRPr kumimoji="1" lang="ja-JP" altLang="en-US" sz="1400" dirty="0"/>
                        </a:p>
                      </a:txBody>
                      <a:tcPr anchor="ctr">
                        <a:solidFill>
                          <a:schemeClr val="accent5">
                            <a:lumMod val="20000"/>
                            <a:lumOff val="80000"/>
                          </a:schemeClr>
                        </a:solidFill>
                      </a:tcPr>
                    </a:tc>
                    <a:extLst>
                      <a:ext uri="{0D108BD9-81ED-4DB2-BD59-A6C34878D82A}">
                        <a16:rowId xmlns:a16="http://schemas.microsoft.com/office/drawing/2014/main" val="1580398011"/>
                      </a:ext>
                    </a:extLst>
                  </a:tr>
                  <a:tr h="314983">
                    <a:tc>
                      <a:txBody>
                        <a:bodyPr/>
                        <a:lstStyle/>
                        <a:p>
                          <a:pPr algn="ctr"/>
                          <a:r>
                            <a:rPr kumimoji="1" lang="en-US" altLang="ja-JP" sz="1400" dirty="0"/>
                            <a:t>99</a:t>
                          </a:r>
                          <a:endParaRPr kumimoji="1" lang="ja-JP" altLang="en-US" sz="1400" dirty="0"/>
                        </a:p>
                      </a:txBody>
                      <a:tcPr anchor="ctr"/>
                    </a:tc>
                    <a:tc>
                      <a:txBody>
                        <a:bodyPr/>
                        <a:lstStyle/>
                        <a:p>
                          <a:pPr algn="just"/>
                          <a:r>
                            <a:rPr kumimoji="1" lang="ja-JP" altLang="en-US" sz="1400" dirty="0"/>
                            <a:t>上記以外の解答</a:t>
                          </a:r>
                        </a:p>
                      </a:txBody>
                      <a:tcPr/>
                    </a:tc>
                    <a:tc>
                      <a:txBody>
                        <a:bodyPr/>
                        <a:lstStyle/>
                        <a:p>
                          <a:pPr algn="ctr"/>
                          <a:endParaRPr kumimoji="1" lang="ja-JP" altLang="en-US" sz="14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dirty="0">
                              <a:solidFill>
                                <a:schemeClr val="tx1"/>
                              </a:solidFill>
                            </a:rPr>
                            <a:t>20.6</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dirty="0">
                              <a:solidFill>
                                <a:schemeClr val="tx1"/>
                              </a:solidFill>
                            </a:rPr>
                            <a:t>21.0</a:t>
                          </a:r>
                        </a:p>
                      </a:txBody>
                      <a:tcPr anchor="ctr"/>
                    </a:tc>
                    <a:tc>
                      <a:txBody>
                        <a:bodyPr/>
                        <a:lstStyle/>
                        <a:p>
                          <a:pPr algn="ctr"/>
                          <a:endParaRPr kumimoji="1" lang="ja-JP" altLang="en-US" sz="1400" dirty="0"/>
                        </a:p>
                      </a:txBody>
                      <a:tcPr anchor="ctr"/>
                    </a:tc>
                    <a:tc>
                      <a:txBody>
                        <a:bodyPr/>
                        <a:lstStyle/>
                        <a:p>
                          <a:pPr algn="ctr"/>
                          <a:endParaRPr kumimoji="1" lang="ja-JP" altLang="en-US" sz="1400" dirty="0"/>
                        </a:p>
                      </a:txBody>
                      <a:tcPr anchor="ctr"/>
                    </a:tc>
                    <a:extLst>
                      <a:ext uri="{0D108BD9-81ED-4DB2-BD59-A6C34878D82A}">
                        <a16:rowId xmlns:a16="http://schemas.microsoft.com/office/drawing/2014/main" val="2540675280"/>
                      </a:ext>
                    </a:extLst>
                  </a:tr>
                  <a:tr h="314983">
                    <a:tc>
                      <a:txBody>
                        <a:bodyPr/>
                        <a:lstStyle/>
                        <a:p>
                          <a:pPr algn="ctr"/>
                          <a:r>
                            <a:rPr kumimoji="1" lang="ja-JP" altLang="en-US" sz="1400" dirty="0"/>
                            <a:t>０</a:t>
                          </a:r>
                        </a:p>
                      </a:txBody>
                      <a:tcPr anchor="ctr"/>
                    </a:tc>
                    <a:tc>
                      <a:txBody>
                        <a:bodyPr/>
                        <a:lstStyle/>
                        <a:p>
                          <a:pPr algn="just"/>
                          <a:r>
                            <a:rPr kumimoji="1" lang="ja-JP" altLang="en-US" sz="1400" dirty="0"/>
                            <a:t>無解答</a:t>
                          </a:r>
                        </a:p>
                      </a:txBody>
                      <a:tcPr/>
                    </a:tc>
                    <a:tc>
                      <a:txBody>
                        <a:bodyPr/>
                        <a:lstStyle/>
                        <a:p>
                          <a:pPr algn="ctr"/>
                          <a:endParaRPr kumimoji="1" lang="ja-JP" altLang="en-US" sz="1400" dirty="0"/>
                        </a:p>
                      </a:txBody>
                      <a:tcPr anchor="ctr"/>
                    </a:tc>
                    <a:tc>
                      <a:txBody>
                        <a:bodyPr/>
                        <a:lstStyle/>
                        <a:p>
                          <a:pPr algn="ctr"/>
                          <a:r>
                            <a:rPr kumimoji="1" lang="en-US" altLang="ja-JP" sz="1400" dirty="0">
                              <a:solidFill>
                                <a:schemeClr val="tx1"/>
                              </a:solidFill>
                            </a:rPr>
                            <a:t>2.8</a:t>
                          </a:r>
                          <a:endParaRPr kumimoji="1" lang="ja-JP" altLang="en-US" sz="1400" dirty="0">
                            <a:solidFill>
                              <a:schemeClr val="tx1"/>
                            </a:solidFill>
                          </a:endParaRPr>
                        </a:p>
                      </a:txBody>
                      <a:tcPr anchor="ctr"/>
                    </a:tc>
                    <a:tc>
                      <a:txBody>
                        <a:bodyPr/>
                        <a:lstStyle/>
                        <a:p>
                          <a:pPr algn="ctr"/>
                          <a:r>
                            <a:rPr kumimoji="1" lang="en-US" altLang="ja-JP" sz="1400" dirty="0">
                              <a:solidFill>
                                <a:schemeClr val="tx1"/>
                              </a:solidFill>
                            </a:rPr>
                            <a:t>2.5</a:t>
                          </a:r>
                          <a:endParaRPr kumimoji="1" lang="ja-JP" altLang="en-US" sz="1400" dirty="0">
                            <a:solidFill>
                              <a:schemeClr val="tx1"/>
                            </a:solidFill>
                          </a:endParaRPr>
                        </a:p>
                      </a:txBody>
                      <a:tcPr anchor="ctr"/>
                    </a:tc>
                    <a:tc>
                      <a:txBody>
                        <a:bodyPr/>
                        <a:lstStyle/>
                        <a:p>
                          <a:pPr algn="ctr"/>
                          <a:endParaRPr kumimoji="1" lang="ja-JP" altLang="en-US" sz="1400" dirty="0"/>
                        </a:p>
                      </a:txBody>
                      <a:tcPr anchor="ctr"/>
                    </a:tc>
                    <a:tc>
                      <a:txBody>
                        <a:bodyPr/>
                        <a:lstStyle/>
                        <a:p>
                          <a:pPr algn="ctr"/>
                          <a:endParaRPr kumimoji="1" lang="ja-JP" altLang="en-US" sz="1400" dirty="0"/>
                        </a:p>
                      </a:txBody>
                      <a:tcPr anchor="ctr"/>
                    </a:tc>
                    <a:extLst>
                      <a:ext uri="{0D108BD9-81ED-4DB2-BD59-A6C34878D82A}">
                        <a16:rowId xmlns:a16="http://schemas.microsoft.com/office/drawing/2014/main" val="333400974"/>
                      </a:ext>
                    </a:extLst>
                  </a:tr>
                </a:tbl>
              </a:graphicData>
            </a:graphic>
          </p:graphicFrame>
        </mc:Fallback>
      </mc:AlternateContent>
      <p:sp>
        <p:nvSpPr>
          <p:cNvPr id="17" name="四角形: 角を丸くする 16">
            <a:extLst>
              <a:ext uri="{FF2B5EF4-FFF2-40B4-BE49-F238E27FC236}">
                <a16:creationId xmlns:a16="http://schemas.microsoft.com/office/drawing/2014/main" id="{A716FB9D-6707-EFEF-DCFE-0412FF5B1DF2}"/>
              </a:ext>
            </a:extLst>
          </p:cNvPr>
          <p:cNvSpPr/>
          <p:nvPr/>
        </p:nvSpPr>
        <p:spPr>
          <a:xfrm>
            <a:off x="107504" y="4151945"/>
            <a:ext cx="1332147" cy="423440"/>
          </a:xfrm>
          <a:prstGeom prst="roundRect">
            <a:avLst>
              <a:gd name="adj" fmla="val 25472"/>
            </a:avLst>
          </a:prstGeom>
          <a:solidFill>
            <a:schemeClr val="tx2"/>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400"/>
              </a:lnSpc>
            </a:pPr>
            <a:r>
              <a:rPr lang="ja-JP" altLang="en-US" sz="1400" b="1" dirty="0">
                <a:solidFill>
                  <a:schemeClr val="bg1"/>
                </a:solidFill>
                <a:latin typeface="メイリオ" panose="020B0604030504040204" pitchFamily="50" charset="-128"/>
                <a:ea typeface="メイリオ" panose="020B0604030504040204" pitchFamily="50" charset="-128"/>
              </a:rPr>
              <a:t>反応率の</a:t>
            </a:r>
            <a:endParaRPr lang="en-US" altLang="ja-JP" sz="1400" b="1" dirty="0">
              <a:solidFill>
                <a:schemeClr val="bg1"/>
              </a:solidFill>
              <a:latin typeface="メイリオ" panose="020B0604030504040204" pitchFamily="50" charset="-128"/>
              <a:ea typeface="メイリオ" panose="020B0604030504040204" pitchFamily="50" charset="-128"/>
            </a:endParaRPr>
          </a:p>
          <a:p>
            <a:pPr algn="ctr">
              <a:lnSpc>
                <a:spcPts val="1400"/>
              </a:lnSpc>
            </a:pPr>
            <a:r>
              <a:rPr lang="ja-JP" altLang="en-US" sz="1400" b="1" dirty="0">
                <a:solidFill>
                  <a:schemeClr val="bg1"/>
                </a:solidFill>
                <a:latin typeface="メイリオ" panose="020B0604030504040204" pitchFamily="50" charset="-128"/>
                <a:ea typeface="メイリオ" panose="020B0604030504040204" pitchFamily="50" charset="-128"/>
              </a:rPr>
              <a:t>高い誤答</a:t>
            </a:r>
            <a:endParaRPr kumimoji="1" lang="ja-JP" altLang="en-US" sz="1400" b="1" dirty="0">
              <a:solidFill>
                <a:schemeClr val="bg1"/>
              </a:solidFill>
              <a:latin typeface="メイリオ" panose="020B0604030504040204" pitchFamily="50" charset="-128"/>
              <a:ea typeface="メイリオ" panose="020B0604030504040204" pitchFamily="50" charset="-128"/>
            </a:endParaRPr>
          </a:p>
        </p:txBody>
      </p:sp>
      <p:sp>
        <p:nvSpPr>
          <p:cNvPr id="19" name="四角形: 角を丸くする 18">
            <a:extLst>
              <a:ext uri="{FF2B5EF4-FFF2-40B4-BE49-F238E27FC236}">
                <a16:creationId xmlns:a16="http://schemas.microsoft.com/office/drawing/2014/main" id="{DE910389-69A6-86F1-F739-97524432A8A3}"/>
              </a:ext>
            </a:extLst>
          </p:cNvPr>
          <p:cNvSpPr/>
          <p:nvPr/>
        </p:nvSpPr>
        <p:spPr>
          <a:xfrm>
            <a:off x="2188466" y="3719896"/>
            <a:ext cx="6840760" cy="2005637"/>
          </a:xfrm>
          <a:prstGeom prst="roundRect">
            <a:avLst>
              <a:gd name="adj" fmla="val 9049"/>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just">
              <a:lnSpc>
                <a:spcPts val="2000"/>
              </a:lnSpc>
            </a:pPr>
            <a:r>
              <a:rPr lang="ja-JP" altLang="en-US" b="1" dirty="0">
                <a:solidFill>
                  <a:schemeClr val="tx2"/>
                </a:solidFill>
                <a:latin typeface="メイリオ" panose="020B0604030504040204" pitchFamily="50" charset="-128"/>
                <a:ea typeface="メイリオ" panose="020B0604030504040204" pitchFamily="50" charset="-128"/>
              </a:rPr>
              <a:t>　平行四辺形の性質と混同し、対角が等しければ、平行四辺形となるから対辺が平行になると捉えてしまっていることが考えられます。平行線の性質や平行線になるための条件がどのような場面で活用できるか実感を伴って理解できるようにすることが大切です。</a:t>
            </a:r>
            <a:endParaRPr lang="en-US" altLang="ja-JP" b="1" dirty="0">
              <a:solidFill>
                <a:schemeClr val="tx2"/>
              </a:solidFill>
              <a:latin typeface="メイリオ" panose="020B0604030504040204" pitchFamily="50" charset="-128"/>
              <a:ea typeface="メイリオ" panose="020B0604030504040204" pitchFamily="50" charset="-128"/>
            </a:endParaRPr>
          </a:p>
        </p:txBody>
      </p:sp>
      <p:sp>
        <p:nvSpPr>
          <p:cNvPr id="23" name="四角形: 角を丸くする 22">
            <a:extLst>
              <a:ext uri="{FF2B5EF4-FFF2-40B4-BE49-F238E27FC236}">
                <a16:creationId xmlns:a16="http://schemas.microsoft.com/office/drawing/2014/main" id="{ED13D0DF-E0D7-6A5E-D303-0D1CE4E0BE02}"/>
              </a:ext>
            </a:extLst>
          </p:cNvPr>
          <p:cNvSpPr/>
          <p:nvPr/>
        </p:nvSpPr>
        <p:spPr>
          <a:xfrm>
            <a:off x="2195736" y="3717032"/>
            <a:ext cx="6840760" cy="414832"/>
          </a:xfrm>
          <a:prstGeom prst="roundRect">
            <a:avLst>
              <a:gd name="adj" fmla="val 25472"/>
            </a:avLst>
          </a:prstGeom>
          <a:solidFill>
            <a:schemeClr val="tx2"/>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2600"/>
              </a:lnSpc>
            </a:pPr>
            <a:r>
              <a:rPr lang="ja-JP" altLang="en-US" b="1" dirty="0">
                <a:solidFill>
                  <a:schemeClr val="bg1"/>
                </a:solidFill>
                <a:latin typeface="メイリオ" panose="020B0604030504040204" pitchFamily="50" charset="-128"/>
                <a:ea typeface="メイリオ" panose="020B0604030504040204" pitchFamily="50" charset="-128"/>
              </a:rPr>
              <a:t>こんなところにつまずいていませんか？</a:t>
            </a:r>
            <a:endParaRPr kumimoji="1" lang="ja-JP" altLang="en-US" b="1" dirty="0">
              <a:solidFill>
                <a:schemeClr val="bg1"/>
              </a:solidFill>
              <a:latin typeface="メイリオ" panose="020B0604030504040204" pitchFamily="50" charset="-128"/>
              <a:ea typeface="メイリオ" panose="020B0604030504040204" pitchFamily="50" charset="-128"/>
            </a:endParaRPr>
          </a:p>
        </p:txBody>
      </p:sp>
      <p:sp>
        <p:nvSpPr>
          <p:cNvPr id="2" name="タイトル 1">
            <a:extLst>
              <a:ext uri="{FF2B5EF4-FFF2-40B4-BE49-F238E27FC236}">
                <a16:creationId xmlns:a16="http://schemas.microsoft.com/office/drawing/2014/main" id="{41F654A7-41E9-4361-5DF9-BAF42A6D37DE}"/>
              </a:ext>
            </a:extLst>
          </p:cNvPr>
          <p:cNvSpPr txBox="1">
            <a:spLocks/>
          </p:cNvSpPr>
          <p:nvPr/>
        </p:nvSpPr>
        <p:spPr>
          <a:xfrm>
            <a:off x="107504" y="44624"/>
            <a:ext cx="8928992" cy="622460"/>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28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数学 ３　平行線になるための条件解答類型分析シート</a:t>
            </a:r>
          </a:p>
        </p:txBody>
      </p:sp>
      <p:sp>
        <p:nvSpPr>
          <p:cNvPr id="12" name="矢印: 右 11">
            <a:extLst>
              <a:ext uri="{FF2B5EF4-FFF2-40B4-BE49-F238E27FC236}">
                <a16:creationId xmlns:a16="http://schemas.microsoft.com/office/drawing/2014/main" id="{BB226C81-371C-1449-2115-1883611C8E83}"/>
              </a:ext>
            </a:extLst>
          </p:cNvPr>
          <p:cNvSpPr/>
          <p:nvPr/>
        </p:nvSpPr>
        <p:spPr>
          <a:xfrm>
            <a:off x="1526881" y="4648668"/>
            <a:ext cx="594063" cy="590729"/>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8DD90FFE-28EB-1898-3C33-F4039B8CE64D}"/>
              </a:ext>
            </a:extLst>
          </p:cNvPr>
          <p:cNvSpPr txBox="1"/>
          <p:nvPr/>
        </p:nvSpPr>
        <p:spPr>
          <a:xfrm>
            <a:off x="80038" y="4667034"/>
            <a:ext cx="936104" cy="276999"/>
          </a:xfrm>
          <a:prstGeom prst="rect">
            <a:avLst/>
          </a:prstGeom>
          <a:noFill/>
        </p:spPr>
        <p:txBody>
          <a:bodyPr wrap="square" rtlCol="0">
            <a:spAutoFit/>
          </a:bodyPr>
          <a:lstStyle/>
          <a:p>
            <a:pPr algn="ctr"/>
            <a:r>
              <a:rPr lang="ja-JP" altLang="en-US" sz="1200" b="1" dirty="0">
                <a:solidFill>
                  <a:schemeClr val="tx2"/>
                </a:solidFill>
                <a:latin typeface="メイリオ" panose="020B0604030504040204" pitchFamily="50" charset="-128"/>
                <a:ea typeface="メイリオ" panose="020B0604030504040204" pitchFamily="50" charset="-128"/>
              </a:rPr>
              <a:t>類型番号</a:t>
            </a:r>
          </a:p>
        </p:txBody>
      </p:sp>
      <p:sp>
        <p:nvSpPr>
          <p:cNvPr id="3" name="吹き出し: 角を丸めた四角形 2">
            <a:extLst>
              <a:ext uri="{FF2B5EF4-FFF2-40B4-BE49-F238E27FC236}">
                <a16:creationId xmlns:a16="http://schemas.microsoft.com/office/drawing/2014/main" id="{757B0196-78F4-CCEC-F7C4-637917F87D48}"/>
              </a:ext>
            </a:extLst>
          </p:cNvPr>
          <p:cNvSpPr/>
          <p:nvPr/>
        </p:nvSpPr>
        <p:spPr>
          <a:xfrm>
            <a:off x="2339752" y="5991946"/>
            <a:ext cx="5472608" cy="578932"/>
          </a:xfrm>
          <a:prstGeom prst="wedgeRoundRectCallout">
            <a:avLst>
              <a:gd name="adj1" fmla="val 54132"/>
              <a:gd name="adj2" fmla="val 11239"/>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nSpc>
                <a:spcPts val="1600"/>
              </a:lnSpc>
            </a:pPr>
            <a:r>
              <a:rPr lang="ja-JP" altLang="en-US" sz="1600" dirty="0">
                <a:solidFill>
                  <a:schemeClr val="tx1"/>
                </a:solidFill>
                <a:latin typeface="メイリオ" panose="020B0604030504040204" pitchFamily="50" charset="-128"/>
                <a:ea typeface="メイリオ" panose="020B0604030504040204" pitchFamily="50" charset="-128"/>
              </a:rPr>
              <a:t>自校の反応率は、全国や広島県と比べてどうでしょうか。</a:t>
            </a:r>
            <a:endParaRPr lang="en-US" altLang="ja-JP" sz="1600" dirty="0">
              <a:solidFill>
                <a:schemeClr val="tx1"/>
              </a:solidFill>
              <a:latin typeface="メイリオ" panose="020B0604030504040204" pitchFamily="50" charset="-128"/>
              <a:ea typeface="メイリオ" panose="020B0604030504040204" pitchFamily="50" charset="-128"/>
            </a:endParaRPr>
          </a:p>
          <a:p>
            <a:pPr>
              <a:lnSpc>
                <a:spcPts val="1600"/>
              </a:lnSpc>
            </a:pPr>
            <a:r>
              <a:rPr lang="ja-JP" altLang="en-US" sz="1600" dirty="0">
                <a:solidFill>
                  <a:schemeClr val="tx1"/>
                </a:solidFill>
                <a:latin typeface="メイリオ" panose="020B0604030504040204" pitchFamily="50" charset="-128"/>
                <a:ea typeface="メイリオ" panose="020B0604030504040204" pitchFamily="50" charset="-128"/>
              </a:rPr>
              <a:t>特徴的な傾向があれば、その要因も考えてみましょう。</a:t>
            </a:r>
          </a:p>
        </p:txBody>
      </p:sp>
      <p:sp>
        <p:nvSpPr>
          <p:cNvPr id="5" name="吹き出し: 角を丸めた四角形 4">
            <a:extLst>
              <a:ext uri="{FF2B5EF4-FFF2-40B4-BE49-F238E27FC236}">
                <a16:creationId xmlns:a16="http://schemas.microsoft.com/office/drawing/2014/main" id="{36F75333-2B25-9D34-8284-3B82843622C6}"/>
              </a:ext>
            </a:extLst>
          </p:cNvPr>
          <p:cNvSpPr/>
          <p:nvPr/>
        </p:nvSpPr>
        <p:spPr>
          <a:xfrm>
            <a:off x="7020272" y="813958"/>
            <a:ext cx="1879128" cy="414832"/>
          </a:xfrm>
          <a:prstGeom prst="wedgeRoundRectCallout">
            <a:avLst>
              <a:gd name="adj1" fmla="val 24981"/>
              <a:gd name="adj2" fmla="val 99594"/>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lnSpc>
                <a:spcPts val="1700"/>
              </a:lnSpc>
            </a:pPr>
            <a:r>
              <a:rPr lang="ja-JP" altLang="en-US" sz="1200" dirty="0">
                <a:solidFill>
                  <a:schemeClr val="tx1"/>
                </a:solidFill>
                <a:latin typeface="メイリオ" panose="020B0604030504040204" pitchFamily="50" charset="-128"/>
                <a:ea typeface="メイリオ" panose="020B0604030504040204" pitchFamily="50" charset="-128"/>
              </a:rPr>
              <a:t>自校の反応率と人数を</a:t>
            </a:r>
            <a:endParaRPr lang="en-US" altLang="ja-JP" sz="1200" dirty="0">
              <a:solidFill>
                <a:schemeClr val="tx1"/>
              </a:solidFill>
              <a:latin typeface="メイリオ" panose="020B0604030504040204" pitchFamily="50" charset="-128"/>
              <a:ea typeface="メイリオ" panose="020B0604030504040204" pitchFamily="50" charset="-128"/>
            </a:endParaRPr>
          </a:p>
          <a:p>
            <a:pPr algn="ctr">
              <a:lnSpc>
                <a:spcPts val="1100"/>
              </a:lnSpc>
            </a:pPr>
            <a:r>
              <a:rPr lang="ja-JP" altLang="en-US" sz="1200" dirty="0">
                <a:solidFill>
                  <a:schemeClr val="tx1"/>
                </a:solidFill>
                <a:latin typeface="メイリオ" panose="020B0604030504040204" pitchFamily="50" charset="-128"/>
                <a:ea typeface="メイリオ" panose="020B0604030504040204" pitchFamily="50" charset="-128"/>
              </a:rPr>
              <a:t>入力してみましょう。</a:t>
            </a:r>
          </a:p>
        </p:txBody>
      </p:sp>
      <p:pic>
        <p:nvPicPr>
          <p:cNvPr id="6" name="Picture 6" descr="女性教師のイラスト（職業）">
            <a:extLst>
              <a:ext uri="{FF2B5EF4-FFF2-40B4-BE49-F238E27FC236}">
                <a16:creationId xmlns:a16="http://schemas.microsoft.com/office/drawing/2014/main" id="{630EAB1B-B64D-E076-6019-D73BF2E99273}"/>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a:off x="8096256" y="5843267"/>
            <a:ext cx="803144" cy="709493"/>
          </a:xfrm>
          <a:prstGeom prst="rect">
            <a:avLst/>
          </a:prstGeom>
          <a:noFill/>
          <a:extLst>
            <a:ext uri="{909E8E84-426E-40DD-AFC4-6F175D3DCCD1}">
              <a14:hiddenFill xmlns:a14="http://schemas.microsoft.com/office/drawing/2010/main">
                <a:solidFill>
                  <a:srgbClr val="FFFFFF"/>
                </a:solidFill>
              </a14:hiddenFill>
            </a:ext>
          </a:extLst>
        </p:spPr>
      </p:pic>
      <p:sp>
        <p:nvSpPr>
          <p:cNvPr id="4" name="正方形/長方形 3">
            <a:extLst>
              <a:ext uri="{FF2B5EF4-FFF2-40B4-BE49-F238E27FC236}">
                <a16:creationId xmlns:a16="http://schemas.microsoft.com/office/drawing/2014/main" id="{FD06D866-424D-8B63-8BE9-44240D4B7AD8}"/>
              </a:ext>
            </a:extLst>
          </p:cNvPr>
          <p:cNvSpPr/>
          <p:nvPr/>
        </p:nvSpPr>
        <p:spPr>
          <a:xfrm>
            <a:off x="1027311" y="139830"/>
            <a:ext cx="432048" cy="432048"/>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269830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C0EEA1-85F6-5727-31D4-B5D4E421EEC9}"/>
            </a:ext>
          </a:extLst>
        </p:cNvPr>
        <p:cNvGrpSpPr/>
        <p:nvPr/>
      </p:nvGrpSpPr>
      <p:grpSpPr>
        <a:xfrm>
          <a:off x="0" y="0"/>
          <a:ext cx="0" cy="0"/>
          <a:chOff x="0" y="0"/>
          <a:chExt cx="0" cy="0"/>
        </a:xfrm>
      </p:grpSpPr>
      <p:sp>
        <p:nvSpPr>
          <p:cNvPr id="6" name="タイトル 1">
            <a:extLst>
              <a:ext uri="{FF2B5EF4-FFF2-40B4-BE49-F238E27FC236}">
                <a16:creationId xmlns:a16="http://schemas.microsoft.com/office/drawing/2014/main" id="{CFA5B422-4052-0CD1-13DF-7EB46E5E452C}"/>
              </a:ext>
            </a:extLst>
          </p:cNvPr>
          <p:cNvSpPr txBox="1">
            <a:spLocks/>
          </p:cNvSpPr>
          <p:nvPr/>
        </p:nvSpPr>
        <p:spPr>
          <a:xfrm>
            <a:off x="107504" y="44624"/>
            <a:ext cx="8928992" cy="622460"/>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28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数学 ３　平行線になるための条件　授業展開例</a:t>
            </a:r>
          </a:p>
        </p:txBody>
      </p:sp>
      <p:sp>
        <p:nvSpPr>
          <p:cNvPr id="4" name="四角形: 角を丸くする 3">
            <a:extLst>
              <a:ext uri="{FF2B5EF4-FFF2-40B4-BE49-F238E27FC236}">
                <a16:creationId xmlns:a16="http://schemas.microsoft.com/office/drawing/2014/main" id="{1CB2E0E2-3D05-8B23-8BD9-227F11545F95}"/>
              </a:ext>
            </a:extLst>
          </p:cNvPr>
          <p:cNvSpPr/>
          <p:nvPr/>
        </p:nvSpPr>
        <p:spPr>
          <a:xfrm>
            <a:off x="285355" y="764704"/>
            <a:ext cx="8573292" cy="1800200"/>
          </a:xfrm>
          <a:prstGeom prst="roundRect">
            <a:avLst>
              <a:gd name="adj" fmla="val 9081"/>
            </a:avLst>
          </a:prstGeom>
          <a:solidFill>
            <a:schemeClr val="accent5">
              <a:lumMod val="20000"/>
              <a:lumOff val="8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3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pPr>
              <a:lnSpc>
                <a:spcPts val="31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r>
              <a:rPr lang="ja-JP" altLang="en-US" sz="1800" b="1" dirty="0">
                <a:solidFill>
                  <a:srgbClr val="002060"/>
                </a:solidFill>
                <a:latin typeface="メイリオ" panose="020B0604030504040204" pitchFamily="50" charset="-128"/>
                <a:ea typeface="メイリオ" panose="020B0604030504040204" pitchFamily="50" charset="-128"/>
              </a:rPr>
              <a:t>　</a:t>
            </a:r>
            <a:r>
              <a:rPr lang="ja-JP" altLang="en-US" sz="1700" b="1" dirty="0">
                <a:solidFill>
                  <a:srgbClr val="002060"/>
                </a:solidFill>
                <a:latin typeface="メイリオ" panose="020B0604030504040204" pitchFamily="50" charset="-128"/>
                <a:ea typeface="メイリオ" panose="020B0604030504040204" pitchFamily="50" charset="-128"/>
              </a:rPr>
              <a:t>対角線を１本引いた四角形の中の角が等しくなるための条件について</a:t>
            </a:r>
            <a:endParaRPr lang="en-US" altLang="ja-JP" sz="1700" b="1" dirty="0">
              <a:solidFill>
                <a:srgbClr val="002060"/>
              </a:solidFill>
              <a:latin typeface="メイリオ" panose="020B0604030504040204" pitchFamily="50" charset="-128"/>
              <a:ea typeface="メイリオ" panose="020B0604030504040204" pitchFamily="50" charset="-128"/>
            </a:endParaRPr>
          </a:p>
          <a:p>
            <a:r>
              <a:rPr lang="ja-JP" altLang="en-US" sz="1700" b="1" dirty="0">
                <a:solidFill>
                  <a:srgbClr val="002060"/>
                </a:solidFill>
                <a:latin typeface="メイリオ" panose="020B0604030504040204" pitchFamily="50" charset="-128"/>
                <a:ea typeface="メイリオ" panose="020B0604030504040204" pitchFamily="50" charset="-128"/>
              </a:rPr>
              <a:t>話し合うという学習を通して、平行線の性質や平行線になるための条件</a:t>
            </a:r>
            <a:endParaRPr lang="en-US" altLang="ja-JP" sz="1700" b="1" dirty="0">
              <a:solidFill>
                <a:srgbClr val="002060"/>
              </a:solidFill>
              <a:latin typeface="メイリオ" panose="020B0604030504040204" pitchFamily="50" charset="-128"/>
              <a:ea typeface="メイリオ" panose="020B0604030504040204" pitchFamily="50" charset="-128"/>
            </a:endParaRPr>
          </a:p>
          <a:p>
            <a:r>
              <a:rPr lang="ja-JP" altLang="en-US" sz="1700" b="1" dirty="0">
                <a:solidFill>
                  <a:srgbClr val="002060"/>
                </a:solidFill>
                <a:latin typeface="メイリオ" panose="020B0604030504040204" pitchFamily="50" charset="-128"/>
                <a:ea typeface="メイリオ" panose="020B0604030504040204" pitchFamily="50" charset="-128"/>
              </a:rPr>
              <a:t>を活用して図形を考察するなど、既習事項を活用する活動を取り入れま</a:t>
            </a:r>
            <a:endParaRPr lang="en-US" altLang="ja-JP" sz="1700" b="1" dirty="0">
              <a:solidFill>
                <a:srgbClr val="002060"/>
              </a:solidFill>
              <a:latin typeface="メイリオ" panose="020B0604030504040204" pitchFamily="50" charset="-128"/>
              <a:ea typeface="メイリオ" panose="020B0604030504040204" pitchFamily="50" charset="-128"/>
            </a:endParaRPr>
          </a:p>
          <a:p>
            <a:r>
              <a:rPr lang="ja-JP" altLang="en-US" sz="1700" b="1" dirty="0">
                <a:solidFill>
                  <a:srgbClr val="002060"/>
                </a:solidFill>
                <a:latin typeface="メイリオ" panose="020B0604030504040204" pitchFamily="50" charset="-128"/>
                <a:ea typeface="メイリオ" panose="020B0604030504040204" pitchFamily="50" charset="-128"/>
              </a:rPr>
              <a:t>しょう。その際、生徒がデジタル機器を活用して図を操作し、統合的・</a:t>
            </a:r>
            <a:endParaRPr lang="en-US" altLang="ja-JP" sz="1700" b="1" dirty="0">
              <a:solidFill>
                <a:srgbClr val="002060"/>
              </a:solidFill>
              <a:latin typeface="メイリオ" panose="020B0604030504040204" pitchFamily="50" charset="-128"/>
              <a:ea typeface="メイリオ" panose="020B0604030504040204" pitchFamily="50" charset="-128"/>
            </a:endParaRPr>
          </a:p>
          <a:p>
            <a:r>
              <a:rPr lang="ja-JP" altLang="en-US" sz="1700" b="1" dirty="0">
                <a:solidFill>
                  <a:srgbClr val="002060"/>
                </a:solidFill>
                <a:latin typeface="メイリオ" panose="020B0604030504040204" pitchFamily="50" charset="-128"/>
                <a:ea typeface="メイリオ" panose="020B0604030504040204" pitchFamily="50" charset="-128"/>
              </a:rPr>
              <a:t>発展的に学習し、実感を伴って図形の性質の理解を深めさせましょう。</a:t>
            </a:r>
            <a:endParaRPr lang="ja-JP" altLang="en-US" sz="1700" b="1" dirty="0"/>
          </a:p>
        </p:txBody>
      </p:sp>
      <p:sp>
        <p:nvSpPr>
          <p:cNvPr id="2" name="四角形: 角を丸くする 1">
            <a:extLst>
              <a:ext uri="{FF2B5EF4-FFF2-40B4-BE49-F238E27FC236}">
                <a16:creationId xmlns:a16="http://schemas.microsoft.com/office/drawing/2014/main" id="{E891BC49-7D84-1552-56A8-0E964C4482A1}"/>
              </a:ext>
            </a:extLst>
          </p:cNvPr>
          <p:cNvSpPr/>
          <p:nvPr/>
        </p:nvSpPr>
        <p:spPr>
          <a:xfrm>
            <a:off x="292333" y="782898"/>
            <a:ext cx="3775611" cy="294241"/>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b="1" dirty="0">
                <a:solidFill>
                  <a:schemeClr val="bg1"/>
                </a:solidFill>
                <a:latin typeface="メイリオ" panose="020B0604030504040204" pitchFamily="50" charset="-128"/>
                <a:ea typeface="メイリオ" panose="020B0604030504040204" pitchFamily="50" charset="-128"/>
              </a:rPr>
              <a:t>こんな授業を！授業改善のヒント</a:t>
            </a:r>
          </a:p>
        </p:txBody>
      </p:sp>
      <p:pic>
        <p:nvPicPr>
          <p:cNvPr id="28" name="Picture 2" descr="先生の男の子のイラスト（将来の夢）">
            <a:extLst>
              <a:ext uri="{FF2B5EF4-FFF2-40B4-BE49-F238E27FC236}">
                <a16:creationId xmlns:a16="http://schemas.microsoft.com/office/drawing/2014/main" id="{91075D9F-DD76-1EF3-7AFD-2D8E95D6AF5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465" y="3243869"/>
            <a:ext cx="648072" cy="648072"/>
          </a:xfrm>
          <a:prstGeom prst="rect">
            <a:avLst/>
          </a:prstGeom>
          <a:noFill/>
          <a:extLst>
            <a:ext uri="{909E8E84-426E-40DD-AFC4-6F175D3DCCD1}">
              <a14:hiddenFill xmlns:a14="http://schemas.microsoft.com/office/drawing/2010/main">
                <a:solidFill>
                  <a:srgbClr val="FFFFFF"/>
                </a:solidFill>
              </a14:hiddenFill>
            </a:ext>
          </a:extLst>
        </p:spPr>
      </p:pic>
      <p:pic>
        <p:nvPicPr>
          <p:cNvPr id="5" name="図 4">
            <a:extLst>
              <a:ext uri="{FF2B5EF4-FFF2-40B4-BE49-F238E27FC236}">
                <a16:creationId xmlns:a16="http://schemas.microsoft.com/office/drawing/2014/main" id="{26AE757C-38F4-AC36-A6CB-BF1046E68D7E}"/>
              </a:ext>
            </a:extLst>
          </p:cNvPr>
          <p:cNvPicPr>
            <a:picLocks noChangeAspect="1"/>
          </p:cNvPicPr>
          <p:nvPr/>
        </p:nvPicPr>
        <p:blipFill>
          <a:blip r:embed="rId4"/>
          <a:stretch>
            <a:fillRect/>
          </a:stretch>
        </p:blipFill>
        <p:spPr>
          <a:xfrm>
            <a:off x="523570" y="3543716"/>
            <a:ext cx="1668853" cy="1423248"/>
          </a:xfrm>
          <a:prstGeom prst="rect">
            <a:avLst/>
          </a:prstGeom>
        </p:spPr>
      </p:pic>
      <p:sp>
        <p:nvSpPr>
          <p:cNvPr id="10" name="吹き出し: 角を丸めた四角形 9">
            <a:extLst>
              <a:ext uri="{FF2B5EF4-FFF2-40B4-BE49-F238E27FC236}">
                <a16:creationId xmlns:a16="http://schemas.microsoft.com/office/drawing/2014/main" id="{43D6AE4A-60E6-D0D1-FC4F-09CD3D387BA8}"/>
              </a:ext>
            </a:extLst>
          </p:cNvPr>
          <p:cNvSpPr/>
          <p:nvPr/>
        </p:nvSpPr>
        <p:spPr>
          <a:xfrm>
            <a:off x="820304" y="2771566"/>
            <a:ext cx="4048550" cy="772108"/>
          </a:xfrm>
          <a:prstGeom prst="wedgeRoundRectCallout">
            <a:avLst>
              <a:gd name="adj1" fmla="val -54515"/>
              <a:gd name="adj2" fmla="val 47152"/>
              <a:gd name="adj3" fmla="val 16667"/>
            </a:avLst>
          </a:prstGeom>
          <a:solidFill>
            <a:schemeClr val="accent3">
              <a:lumMod val="20000"/>
              <a:lumOff val="80000"/>
            </a:schemeClr>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just">
              <a:lnSpc>
                <a:spcPts val="1400"/>
              </a:lnSpc>
            </a:pPr>
            <a:r>
              <a:rPr lang="ja-JP" altLang="en-US" sz="1200" dirty="0">
                <a:latin typeface="メイリオ" panose="020B0604030504040204" pitchFamily="50" charset="-128"/>
                <a:ea typeface="メイリオ" panose="020B0604030504040204" pitchFamily="50" charset="-128"/>
              </a:rPr>
              <a:t>次の図は、四角形</a:t>
            </a:r>
            <a:r>
              <a:rPr lang="en-US" altLang="ja-JP" sz="1200" dirty="0">
                <a:latin typeface="メイリオ" panose="020B0604030504040204" pitchFamily="50" charset="-128"/>
                <a:ea typeface="メイリオ" panose="020B0604030504040204" pitchFamily="50" charset="-128"/>
              </a:rPr>
              <a:t>PQRS</a:t>
            </a:r>
            <a:r>
              <a:rPr lang="ja-JP" altLang="en-US" sz="1200" dirty="0">
                <a:latin typeface="メイリオ" panose="020B0604030504040204" pitchFamily="50" charset="-128"/>
                <a:ea typeface="メイリオ" panose="020B0604030504040204" pitchFamily="50" charset="-128"/>
              </a:rPr>
              <a:t>に対角線</a:t>
            </a:r>
            <a:r>
              <a:rPr lang="en-US" altLang="ja-JP" sz="1200" dirty="0">
                <a:latin typeface="メイリオ" panose="020B0604030504040204" pitchFamily="50" charset="-128"/>
                <a:ea typeface="メイリオ" panose="020B0604030504040204" pitchFamily="50" charset="-128"/>
              </a:rPr>
              <a:t>PR</a:t>
            </a:r>
            <a:r>
              <a:rPr lang="ja-JP" altLang="en-US" sz="1200" dirty="0">
                <a:latin typeface="メイリオ" panose="020B0604030504040204" pitchFamily="50" charset="-128"/>
                <a:ea typeface="メイリオ" panose="020B0604030504040204" pitchFamily="50" charset="-128"/>
              </a:rPr>
              <a:t>を引いて、角を表しています。この角の中から２つの角を選んで、その角の大きさが等しくなる条件についてタブレット上で操作しながら調べてみよう。</a:t>
            </a:r>
            <a:endParaRPr lang="en-US" altLang="ja-JP" sz="1200" dirty="0">
              <a:latin typeface="メイリオ" panose="020B0604030504040204" pitchFamily="50" charset="-128"/>
              <a:ea typeface="メイリオ" panose="020B0604030504040204" pitchFamily="50" charset="-128"/>
            </a:endParaRPr>
          </a:p>
        </p:txBody>
      </p:sp>
      <mc:AlternateContent xmlns:mc="http://schemas.openxmlformats.org/markup-compatibility/2006" xmlns:a14="http://schemas.microsoft.com/office/drawing/2010/main">
        <mc:Choice Requires="a14">
          <p:sp>
            <p:nvSpPr>
              <p:cNvPr id="15" name="吹き出し: 角を丸めた四角形 14">
                <a:extLst>
                  <a:ext uri="{FF2B5EF4-FFF2-40B4-BE49-F238E27FC236}">
                    <a16:creationId xmlns:a16="http://schemas.microsoft.com/office/drawing/2014/main" id="{99311A2A-D232-013F-D3AA-2EB90F1A073A}"/>
                  </a:ext>
                </a:extLst>
              </p:cNvPr>
              <p:cNvSpPr/>
              <p:nvPr/>
            </p:nvSpPr>
            <p:spPr>
              <a:xfrm>
                <a:off x="2154541" y="3653629"/>
                <a:ext cx="2097181" cy="648072"/>
              </a:xfrm>
              <a:prstGeom prst="wedgeRoundRectCallout">
                <a:avLst>
                  <a:gd name="adj1" fmla="val 55706"/>
                  <a:gd name="adj2" fmla="val 21478"/>
                  <a:gd name="adj3" fmla="val 16667"/>
                </a:avLst>
              </a:prstGeom>
              <a:solidFill>
                <a:schemeClr val="accent6">
                  <a:lumMod val="20000"/>
                  <a:lumOff val="80000"/>
                </a:schemeClr>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just">
                  <a:lnSpc>
                    <a:spcPts val="1400"/>
                  </a:lnSpc>
                </a:pPr>
                <a:r>
                  <a:rPr lang="ja-JP" altLang="en-US" sz="1100" dirty="0">
                    <a:latin typeface="メイリオ" panose="020B0604030504040204" pitchFamily="50" charset="-128"/>
                    <a:ea typeface="メイリオ" panose="020B0604030504040204" pitchFamily="50" charset="-128"/>
                  </a:rPr>
                  <a:t>∠</a:t>
                </a:r>
                <a14:m>
                  <m:oMath xmlns:m="http://schemas.openxmlformats.org/officeDocument/2006/math">
                    <m:r>
                      <a:rPr lang="en-US" altLang="ja-JP" sz="1100" b="0" i="1" smtClean="0">
                        <a:latin typeface="Cambria Math" panose="02040503050406030204" pitchFamily="18" charset="0"/>
                        <a:ea typeface="メイリオ" panose="020B0604030504040204" pitchFamily="50" charset="-128"/>
                      </a:rPr>
                      <m:t>𝑒</m:t>
                    </m:r>
                  </m:oMath>
                </a14:m>
                <a:r>
                  <a:rPr lang="ja-JP" altLang="en-US" sz="1100" dirty="0">
                    <a:latin typeface="メイリオ" panose="020B0604030504040204" pitchFamily="50" charset="-128"/>
                    <a:ea typeface="メイリオ" panose="020B0604030504040204" pitchFamily="50" charset="-128"/>
                  </a:rPr>
                  <a:t>と∠</a:t>
                </a:r>
                <a14:m>
                  <m:oMath xmlns:m="http://schemas.openxmlformats.org/officeDocument/2006/math">
                    <m:r>
                      <m:rPr>
                        <m:sty m:val="p"/>
                      </m:rPr>
                      <a:rPr lang="en-US" altLang="ja-JP" sz="1100" b="0" i="0" smtClean="0">
                        <a:latin typeface="Cambria Math" panose="02040503050406030204" pitchFamily="18" charset="0"/>
                        <a:ea typeface="メイリオ" panose="020B0604030504040204" pitchFamily="50" charset="-128"/>
                      </a:rPr>
                      <m:t>b</m:t>
                    </m:r>
                  </m:oMath>
                </a14:m>
                <a:r>
                  <a:rPr lang="ja-JP" altLang="en-US" sz="1100" dirty="0">
                    <a:latin typeface="メイリオ" panose="020B0604030504040204" pitchFamily="50" charset="-128"/>
                    <a:ea typeface="メイリオ" panose="020B0604030504040204" pitchFamily="50" charset="-128"/>
                  </a:rPr>
                  <a:t>が等しいといえる条件って何だろう。対角だから等しいって言えると思うけど。</a:t>
                </a:r>
                <a:endParaRPr lang="en-US" altLang="ja-JP" sz="1100" dirty="0">
                  <a:latin typeface="メイリオ" panose="020B0604030504040204" pitchFamily="50" charset="-128"/>
                  <a:ea typeface="メイリオ" panose="020B0604030504040204" pitchFamily="50" charset="-128"/>
                </a:endParaRPr>
              </a:p>
            </p:txBody>
          </p:sp>
        </mc:Choice>
        <mc:Fallback xmlns="">
          <p:sp>
            <p:nvSpPr>
              <p:cNvPr id="15" name="吹き出し: 角を丸めた四角形 14">
                <a:extLst>
                  <a:ext uri="{FF2B5EF4-FFF2-40B4-BE49-F238E27FC236}">
                    <a16:creationId xmlns:a16="http://schemas.microsoft.com/office/drawing/2014/main" id="{99311A2A-D232-013F-D3AA-2EB90F1A073A}"/>
                  </a:ext>
                </a:extLst>
              </p:cNvPr>
              <p:cNvSpPr>
                <a:spLocks noRot="1" noChangeAspect="1" noMove="1" noResize="1" noEditPoints="1" noAdjustHandles="1" noChangeArrowheads="1" noChangeShapeType="1" noTextEdit="1"/>
              </p:cNvSpPr>
              <p:nvPr/>
            </p:nvSpPr>
            <p:spPr>
              <a:xfrm>
                <a:off x="2154541" y="3653629"/>
                <a:ext cx="2097181" cy="648072"/>
              </a:xfrm>
              <a:prstGeom prst="wedgeRoundRectCallout">
                <a:avLst>
                  <a:gd name="adj1" fmla="val 55706"/>
                  <a:gd name="adj2" fmla="val 21478"/>
                  <a:gd name="adj3" fmla="val 16667"/>
                </a:avLst>
              </a:prstGeom>
              <a:blipFill>
                <a:blip r:embed="rId7"/>
                <a:stretch>
                  <a:fillRect b="-2752"/>
                </a:stretch>
              </a:blipFill>
              <a:ln w="9525">
                <a:solidFill>
                  <a:schemeClr val="tx1"/>
                </a:solidFill>
              </a:ln>
            </p:spPr>
            <p:txBody>
              <a:bodyPr/>
              <a:lstStyle/>
              <a:p>
                <a:r>
                  <a:rPr lang="ja-JP" altLang="en-US">
                    <a:noFill/>
                  </a:rPr>
                  <a:t> </a:t>
                </a:r>
              </a:p>
            </p:txBody>
          </p:sp>
        </mc:Fallback>
      </mc:AlternateContent>
      <p:sp>
        <p:nvSpPr>
          <p:cNvPr id="20" name="吹き出し: 角を丸めた四角形 19">
            <a:extLst>
              <a:ext uri="{FF2B5EF4-FFF2-40B4-BE49-F238E27FC236}">
                <a16:creationId xmlns:a16="http://schemas.microsoft.com/office/drawing/2014/main" id="{A3281794-AB20-AAB0-7293-A52D19A9A1C3}"/>
              </a:ext>
            </a:extLst>
          </p:cNvPr>
          <p:cNvSpPr/>
          <p:nvPr/>
        </p:nvSpPr>
        <p:spPr>
          <a:xfrm>
            <a:off x="5143214" y="5864330"/>
            <a:ext cx="3240360" cy="501505"/>
          </a:xfrm>
          <a:prstGeom prst="wedgeRoundRectCallout">
            <a:avLst>
              <a:gd name="adj1" fmla="val 55706"/>
              <a:gd name="adj2" fmla="val 21478"/>
              <a:gd name="adj3" fmla="val 16667"/>
            </a:avLst>
          </a:prstGeom>
          <a:solidFill>
            <a:schemeClr val="accent6">
              <a:lumMod val="20000"/>
              <a:lumOff val="80000"/>
            </a:schemeClr>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just">
              <a:lnSpc>
                <a:spcPts val="1400"/>
              </a:lnSpc>
            </a:pPr>
            <a:r>
              <a:rPr lang="en-US" altLang="ja-JP" sz="1100" dirty="0">
                <a:latin typeface="メイリオ" panose="020B0604030504040204" pitchFamily="50" charset="-128"/>
                <a:ea typeface="メイリオ" panose="020B0604030504040204" pitchFamily="50" charset="-128"/>
              </a:rPr>
              <a:t>PS</a:t>
            </a:r>
            <a:r>
              <a:rPr lang="ja-JP" altLang="en-US" sz="1100" dirty="0">
                <a:latin typeface="メイリオ" panose="020B0604030504040204" pitchFamily="50" charset="-128"/>
                <a:ea typeface="メイリオ" panose="020B0604030504040204" pitchFamily="50" charset="-128"/>
              </a:rPr>
              <a:t>と</a:t>
            </a:r>
            <a:r>
              <a:rPr lang="en-US" altLang="ja-JP" sz="1100" dirty="0">
                <a:latin typeface="メイリオ" panose="020B0604030504040204" pitchFamily="50" charset="-128"/>
                <a:ea typeface="メイリオ" panose="020B0604030504040204" pitchFamily="50" charset="-128"/>
              </a:rPr>
              <a:t>QR</a:t>
            </a:r>
            <a:r>
              <a:rPr lang="ja-JP" altLang="en-US" sz="1100" dirty="0">
                <a:latin typeface="メイリオ" panose="020B0604030504040204" pitchFamily="50" charset="-128"/>
                <a:ea typeface="メイリオ" panose="020B0604030504040204" pitchFamily="50" charset="-128"/>
              </a:rPr>
              <a:t>が平行っていうことは、昨日学習した平行線の性質も使えるのかな？</a:t>
            </a:r>
            <a:endParaRPr lang="en-US" altLang="ja-JP" sz="1100" dirty="0">
              <a:latin typeface="メイリオ" panose="020B0604030504040204" pitchFamily="50" charset="-128"/>
              <a:ea typeface="メイリオ" panose="020B0604030504040204" pitchFamily="50" charset="-128"/>
            </a:endParaRPr>
          </a:p>
        </p:txBody>
      </p:sp>
      <mc:AlternateContent xmlns:mc="http://schemas.openxmlformats.org/markup-compatibility/2006" xmlns:a14="http://schemas.microsoft.com/office/drawing/2010/main">
        <mc:Choice Requires="a14">
          <p:sp>
            <p:nvSpPr>
              <p:cNvPr id="22" name="吹き出し: 角を丸めた四角形 21">
                <a:extLst>
                  <a:ext uri="{FF2B5EF4-FFF2-40B4-BE49-F238E27FC236}">
                    <a16:creationId xmlns:a16="http://schemas.microsoft.com/office/drawing/2014/main" id="{E4A6EE23-F3C8-BF29-686E-4044B2F39F14}"/>
                  </a:ext>
                </a:extLst>
              </p:cNvPr>
              <p:cNvSpPr/>
              <p:nvPr/>
            </p:nvSpPr>
            <p:spPr>
              <a:xfrm>
                <a:off x="2546734" y="5177914"/>
                <a:ext cx="1939892" cy="757985"/>
              </a:xfrm>
              <a:prstGeom prst="wedgeRoundRectCallout">
                <a:avLst>
                  <a:gd name="adj1" fmla="val 55706"/>
                  <a:gd name="adj2" fmla="val 34116"/>
                  <a:gd name="adj3" fmla="val 16667"/>
                </a:avLst>
              </a:prstGeom>
              <a:solidFill>
                <a:schemeClr val="accent6">
                  <a:lumMod val="20000"/>
                  <a:lumOff val="80000"/>
                </a:schemeClr>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just">
                  <a:lnSpc>
                    <a:spcPts val="1400"/>
                  </a:lnSpc>
                </a:pPr>
                <a:r>
                  <a:rPr lang="ja-JP" altLang="en-US" sz="1100" dirty="0">
                    <a:latin typeface="メイリオ" panose="020B0604030504040204" pitchFamily="50" charset="-128"/>
                    <a:ea typeface="メイリオ" panose="020B0604030504040204" pitchFamily="50" charset="-128"/>
                  </a:rPr>
                  <a:t>じゃあタブレットの図で、 ∠</a:t>
                </a:r>
                <a14:m>
                  <m:oMath xmlns:m="http://schemas.openxmlformats.org/officeDocument/2006/math">
                    <m:r>
                      <a:rPr lang="en-US" altLang="ja-JP" sz="1100" i="1">
                        <a:latin typeface="Cambria Math" panose="02040503050406030204" pitchFamily="18" charset="0"/>
                        <a:ea typeface="メイリオ" panose="020B0604030504040204" pitchFamily="50" charset="-128"/>
                      </a:rPr>
                      <m:t>𝑒</m:t>
                    </m:r>
                  </m:oMath>
                </a14:m>
                <a:r>
                  <a:rPr lang="ja-JP" altLang="en-US" sz="1100" dirty="0">
                    <a:latin typeface="メイリオ" panose="020B0604030504040204" pitchFamily="50" charset="-128"/>
                    <a:ea typeface="メイリオ" panose="020B0604030504040204" pitchFamily="50" charset="-128"/>
                  </a:rPr>
                  <a:t>と∠</a:t>
                </a:r>
                <a14:m>
                  <m:oMath xmlns:m="http://schemas.openxmlformats.org/officeDocument/2006/math">
                    <m:r>
                      <m:rPr>
                        <m:sty m:val="p"/>
                      </m:rPr>
                      <a:rPr lang="en-US" altLang="ja-JP" sz="1100">
                        <a:latin typeface="Cambria Math" panose="02040503050406030204" pitchFamily="18" charset="0"/>
                        <a:ea typeface="メイリオ" panose="020B0604030504040204" pitchFamily="50" charset="-128"/>
                      </a:rPr>
                      <m:t>b</m:t>
                    </m:r>
                  </m:oMath>
                </a14:m>
                <a:r>
                  <a:rPr lang="ja-JP" altLang="en-US" sz="1100" dirty="0">
                    <a:latin typeface="メイリオ" panose="020B0604030504040204" pitchFamily="50" charset="-128"/>
                    <a:ea typeface="メイリオ" panose="020B0604030504040204" pitchFamily="50" charset="-128"/>
                  </a:rPr>
                  <a:t>の大きさを等しくしてみよう。</a:t>
                </a:r>
                <a:endParaRPr lang="en-US" altLang="ja-JP" sz="1100" dirty="0">
                  <a:latin typeface="メイリオ" panose="020B0604030504040204" pitchFamily="50" charset="-128"/>
                  <a:ea typeface="メイリオ" panose="020B0604030504040204" pitchFamily="50" charset="-128"/>
                </a:endParaRPr>
              </a:p>
            </p:txBody>
          </p:sp>
        </mc:Choice>
        <mc:Fallback xmlns="">
          <p:sp>
            <p:nvSpPr>
              <p:cNvPr id="22" name="吹き出し: 角を丸めた四角形 21">
                <a:extLst>
                  <a:ext uri="{FF2B5EF4-FFF2-40B4-BE49-F238E27FC236}">
                    <a16:creationId xmlns:a16="http://schemas.microsoft.com/office/drawing/2014/main" id="{E4A6EE23-F3C8-BF29-686E-4044B2F39F14}"/>
                  </a:ext>
                </a:extLst>
              </p:cNvPr>
              <p:cNvSpPr>
                <a:spLocks noRot="1" noChangeAspect="1" noMove="1" noResize="1" noEditPoints="1" noAdjustHandles="1" noChangeArrowheads="1" noChangeShapeType="1" noTextEdit="1"/>
              </p:cNvSpPr>
              <p:nvPr/>
            </p:nvSpPr>
            <p:spPr>
              <a:xfrm>
                <a:off x="2546734" y="5177914"/>
                <a:ext cx="1939892" cy="757985"/>
              </a:xfrm>
              <a:prstGeom prst="wedgeRoundRectCallout">
                <a:avLst>
                  <a:gd name="adj1" fmla="val 55706"/>
                  <a:gd name="adj2" fmla="val 34116"/>
                  <a:gd name="adj3" fmla="val 16667"/>
                </a:avLst>
              </a:prstGeom>
              <a:blipFill>
                <a:blip r:embed="rId8"/>
                <a:stretch>
                  <a:fillRect/>
                </a:stretch>
              </a:blipFill>
              <a:ln w="9525">
                <a:solidFill>
                  <a:schemeClr val="tx1"/>
                </a:solidFill>
              </a:ln>
            </p:spPr>
            <p:txBody>
              <a:bodyPr/>
              <a:lstStyle/>
              <a:p>
                <a:r>
                  <a:rPr lang="ja-JP" altLang="en-US">
                    <a:noFill/>
                  </a:rPr>
                  <a:t> </a:t>
                </a:r>
              </a:p>
            </p:txBody>
          </p:sp>
        </mc:Fallback>
      </mc:AlternateContent>
      <p:pic>
        <p:nvPicPr>
          <p:cNvPr id="50" name="Picture 6" descr="セーラー服を着た女子学生のイラスト（冬服・学生服）">
            <a:extLst>
              <a:ext uri="{FF2B5EF4-FFF2-40B4-BE49-F238E27FC236}">
                <a16:creationId xmlns:a16="http://schemas.microsoft.com/office/drawing/2014/main" id="{394BA623-ACCB-4739-0BD1-20367BF38A37}"/>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a:stretch/>
        </p:blipFill>
        <p:spPr bwMode="auto">
          <a:xfrm>
            <a:off x="2172945" y="4440878"/>
            <a:ext cx="433568" cy="510609"/>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6" descr="セーラー服を着た女子学生のイラスト（冬服・学生服）">
            <a:extLst>
              <a:ext uri="{FF2B5EF4-FFF2-40B4-BE49-F238E27FC236}">
                <a16:creationId xmlns:a16="http://schemas.microsoft.com/office/drawing/2014/main" id="{080E2019-3054-80CC-5CF8-28B02D55781F}"/>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a:stretch/>
        </p:blipFill>
        <p:spPr bwMode="auto">
          <a:xfrm>
            <a:off x="5088565" y="4966964"/>
            <a:ext cx="433568" cy="510609"/>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4" descr="学ランを着た男子学生のイラスト（冬服・学生服）">
            <a:extLst>
              <a:ext uri="{FF2B5EF4-FFF2-40B4-BE49-F238E27FC236}">
                <a16:creationId xmlns:a16="http://schemas.microsoft.com/office/drawing/2014/main" id="{CD232460-736A-C139-CC35-6996A4187975}"/>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a:stretch/>
        </p:blipFill>
        <p:spPr bwMode="auto">
          <a:xfrm>
            <a:off x="4251722" y="3640174"/>
            <a:ext cx="730002" cy="561756"/>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学ランを着た男子学生のイラスト（冬服・学生服）">
            <a:extLst>
              <a:ext uri="{FF2B5EF4-FFF2-40B4-BE49-F238E27FC236}">
                <a16:creationId xmlns:a16="http://schemas.microsoft.com/office/drawing/2014/main" id="{68D72F2A-2F54-D998-7765-FA6A920C6A8D}"/>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a:stretch/>
        </p:blipFill>
        <p:spPr bwMode="auto">
          <a:xfrm>
            <a:off x="8493646" y="5837455"/>
            <a:ext cx="730002" cy="561756"/>
          </a:xfrm>
          <a:prstGeom prst="rect">
            <a:avLst/>
          </a:prstGeom>
          <a:noFill/>
          <a:extLst>
            <a:ext uri="{909E8E84-426E-40DD-AFC4-6F175D3DCCD1}">
              <a14:hiddenFill xmlns:a14="http://schemas.microsoft.com/office/drawing/2010/main">
                <a:solidFill>
                  <a:srgbClr val="FFFFFF"/>
                </a:solidFill>
              </a14:hiddenFill>
            </a:ext>
          </a:extLst>
        </p:spPr>
      </p:pic>
      <p:sp>
        <p:nvSpPr>
          <p:cNvPr id="25" name="吹き出し: 角を丸めた四角形 24">
            <a:extLst>
              <a:ext uri="{FF2B5EF4-FFF2-40B4-BE49-F238E27FC236}">
                <a16:creationId xmlns:a16="http://schemas.microsoft.com/office/drawing/2014/main" id="{484B26A6-F5A7-5E84-D176-DCE62997A33E}"/>
              </a:ext>
            </a:extLst>
          </p:cNvPr>
          <p:cNvSpPr/>
          <p:nvPr/>
        </p:nvSpPr>
        <p:spPr>
          <a:xfrm>
            <a:off x="2742296" y="4422214"/>
            <a:ext cx="2097181" cy="510610"/>
          </a:xfrm>
          <a:prstGeom prst="wedgeRoundRectCallout">
            <a:avLst>
              <a:gd name="adj1" fmla="val -55610"/>
              <a:gd name="adj2" fmla="val 25548"/>
              <a:gd name="adj3" fmla="val 16667"/>
            </a:avLst>
          </a:prstGeom>
          <a:solidFill>
            <a:schemeClr val="accent6">
              <a:lumMod val="20000"/>
              <a:lumOff val="80000"/>
            </a:schemeClr>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just">
              <a:lnSpc>
                <a:spcPts val="1400"/>
              </a:lnSpc>
            </a:pPr>
            <a:r>
              <a:rPr lang="ja-JP" altLang="en-US" sz="1100" dirty="0">
                <a:latin typeface="メイリオ" panose="020B0604030504040204" pitchFamily="50" charset="-128"/>
                <a:ea typeface="メイリオ" panose="020B0604030504040204" pitchFamily="50" charset="-128"/>
              </a:rPr>
              <a:t>四角形の対角はいつでも等しいとは限らないよね。</a:t>
            </a:r>
          </a:p>
        </p:txBody>
      </p:sp>
      <p:sp>
        <p:nvSpPr>
          <p:cNvPr id="1029" name="四角形: 角を丸くする 1028">
            <a:extLst>
              <a:ext uri="{FF2B5EF4-FFF2-40B4-BE49-F238E27FC236}">
                <a16:creationId xmlns:a16="http://schemas.microsoft.com/office/drawing/2014/main" id="{557A3DA7-0693-57C4-5656-2CD88EAA5B43}"/>
              </a:ext>
            </a:extLst>
          </p:cNvPr>
          <p:cNvSpPr/>
          <p:nvPr/>
        </p:nvSpPr>
        <p:spPr>
          <a:xfrm>
            <a:off x="7452320" y="968135"/>
            <a:ext cx="1367391" cy="1503348"/>
          </a:xfrm>
          <a:prstGeom prst="roundRect">
            <a:avLst>
              <a:gd name="adj" fmla="val 17743"/>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tIns="0" bIns="0" rtlCol="0" anchor="b"/>
          <a:lstStyle/>
          <a:p>
            <a:pPr algn="ctr">
              <a:lnSpc>
                <a:spcPts val="1300"/>
              </a:lnSpc>
            </a:pPr>
            <a:r>
              <a:rPr lang="ja-JP" altLang="en-US" sz="1200" b="1" dirty="0">
                <a:solidFill>
                  <a:schemeClr val="tx1"/>
                </a:solidFill>
              </a:rPr>
              <a:t>　　　　　　　　　　</a:t>
            </a:r>
            <a:endParaRPr lang="en-US" altLang="ja-JP" sz="1200" b="1" dirty="0">
              <a:solidFill>
                <a:schemeClr val="tx1"/>
              </a:solidFill>
            </a:endParaRPr>
          </a:p>
          <a:p>
            <a:pPr algn="ctr">
              <a:lnSpc>
                <a:spcPts val="1300"/>
              </a:lnSpc>
            </a:pPr>
            <a:r>
              <a:rPr lang="ja-JP" altLang="en-US" sz="1200" b="1" dirty="0">
                <a:solidFill>
                  <a:schemeClr val="tx1"/>
                </a:solidFill>
              </a:rPr>
              <a:t>図形を操作して実感を伴った</a:t>
            </a:r>
            <a:endParaRPr lang="en-US" altLang="ja-JP" sz="1200" b="1" dirty="0">
              <a:solidFill>
                <a:schemeClr val="tx1"/>
              </a:solidFill>
            </a:endParaRPr>
          </a:p>
          <a:p>
            <a:pPr algn="ctr">
              <a:lnSpc>
                <a:spcPts val="1300"/>
              </a:lnSpc>
            </a:pPr>
            <a:r>
              <a:rPr lang="ja-JP" altLang="en-US" sz="1200" b="1" dirty="0">
                <a:solidFill>
                  <a:schemeClr val="tx1"/>
                </a:solidFill>
              </a:rPr>
              <a:t>理解へつなげる</a:t>
            </a:r>
            <a:endParaRPr kumimoji="1" lang="ja-JP" altLang="en-US" sz="1200" b="1" dirty="0">
              <a:solidFill>
                <a:schemeClr val="tx1"/>
              </a:solidFill>
            </a:endParaRPr>
          </a:p>
        </p:txBody>
      </p:sp>
      <p:pic>
        <p:nvPicPr>
          <p:cNvPr id="1031" name="図 1030">
            <a:extLst>
              <a:ext uri="{FF2B5EF4-FFF2-40B4-BE49-F238E27FC236}">
                <a16:creationId xmlns:a16="http://schemas.microsoft.com/office/drawing/2014/main" id="{F1573DF2-ADBD-D196-95EB-4ABC5384729B}"/>
              </a:ext>
            </a:extLst>
          </p:cNvPr>
          <p:cNvPicPr>
            <a:picLocks noChangeAspect="1"/>
          </p:cNvPicPr>
          <p:nvPr/>
        </p:nvPicPr>
        <p:blipFill>
          <a:blip r:embed="rId11"/>
          <a:stretch>
            <a:fillRect/>
          </a:stretch>
        </p:blipFill>
        <p:spPr>
          <a:xfrm>
            <a:off x="7553036" y="1126783"/>
            <a:ext cx="1165957" cy="735570"/>
          </a:xfrm>
          <a:prstGeom prst="rect">
            <a:avLst/>
          </a:prstGeom>
        </p:spPr>
      </p:pic>
      <p:sp>
        <p:nvSpPr>
          <p:cNvPr id="17" name="正方形/長方形 16">
            <a:extLst>
              <a:ext uri="{FF2B5EF4-FFF2-40B4-BE49-F238E27FC236}">
                <a16:creationId xmlns:a16="http://schemas.microsoft.com/office/drawing/2014/main" id="{D41AB7AC-A796-9616-F1E4-513F5C73064B}"/>
              </a:ext>
            </a:extLst>
          </p:cNvPr>
          <p:cNvSpPr/>
          <p:nvPr/>
        </p:nvSpPr>
        <p:spPr>
          <a:xfrm>
            <a:off x="1547664" y="125729"/>
            <a:ext cx="432048" cy="432048"/>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吹き出し: 角を丸めた四角形 6">
            <a:extLst>
              <a:ext uri="{FF2B5EF4-FFF2-40B4-BE49-F238E27FC236}">
                <a16:creationId xmlns:a16="http://schemas.microsoft.com/office/drawing/2014/main" id="{421F1940-37C5-A483-612C-66E3EE515564}"/>
              </a:ext>
            </a:extLst>
          </p:cNvPr>
          <p:cNvSpPr/>
          <p:nvPr/>
        </p:nvSpPr>
        <p:spPr>
          <a:xfrm>
            <a:off x="2560923" y="6093296"/>
            <a:ext cx="2040188" cy="389653"/>
          </a:xfrm>
          <a:prstGeom prst="wedgeRoundRectCallout">
            <a:avLst>
              <a:gd name="adj1" fmla="val 53572"/>
              <a:gd name="adj2" fmla="val -41101"/>
              <a:gd name="adj3" fmla="val 16667"/>
            </a:avLst>
          </a:prstGeom>
          <a:solidFill>
            <a:schemeClr val="accent6">
              <a:lumMod val="20000"/>
              <a:lumOff val="80000"/>
            </a:schemeClr>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just">
              <a:lnSpc>
                <a:spcPts val="1400"/>
              </a:lnSpc>
            </a:pPr>
            <a:r>
              <a:rPr lang="ja-JP" altLang="en-US" sz="1100" dirty="0">
                <a:latin typeface="メイリオ" panose="020B0604030504040204" pitchFamily="50" charset="-128"/>
                <a:ea typeface="メイリオ" panose="020B0604030504040204" pitchFamily="50" charset="-128"/>
              </a:rPr>
              <a:t>平行四辺形みたいになったよ。</a:t>
            </a:r>
            <a:endParaRPr lang="en-US" altLang="ja-JP" sz="1100" dirty="0">
              <a:latin typeface="メイリオ" panose="020B0604030504040204" pitchFamily="50" charset="-128"/>
              <a:ea typeface="メイリオ" panose="020B0604030504040204" pitchFamily="50" charset="-128"/>
            </a:endParaRPr>
          </a:p>
        </p:txBody>
      </p:sp>
      <p:pic>
        <p:nvPicPr>
          <p:cNvPr id="8" name="Picture 4" descr="学ランを着た男子学生のイラスト（冬服・学生服）">
            <a:extLst>
              <a:ext uri="{FF2B5EF4-FFF2-40B4-BE49-F238E27FC236}">
                <a16:creationId xmlns:a16="http://schemas.microsoft.com/office/drawing/2014/main" id="{89A0684E-50DD-F041-50F7-F7F3797054C6}"/>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a:stretch/>
        </p:blipFill>
        <p:spPr bwMode="auto">
          <a:xfrm>
            <a:off x="4447713" y="5490654"/>
            <a:ext cx="730002" cy="56175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3" name="吹き出し: 角を丸めた四角形 12">
                <a:extLst>
                  <a:ext uri="{FF2B5EF4-FFF2-40B4-BE49-F238E27FC236}">
                    <a16:creationId xmlns:a16="http://schemas.microsoft.com/office/drawing/2014/main" id="{B3B85BC1-2FEC-F46C-5D9B-D8D96E87160B}"/>
                  </a:ext>
                </a:extLst>
              </p:cNvPr>
              <p:cNvSpPr/>
              <p:nvPr/>
            </p:nvSpPr>
            <p:spPr>
              <a:xfrm>
                <a:off x="5675268" y="4532470"/>
                <a:ext cx="3240360" cy="1179882"/>
              </a:xfrm>
              <a:prstGeom prst="wedgeRoundRectCallout">
                <a:avLst>
                  <a:gd name="adj1" fmla="val -54391"/>
                  <a:gd name="adj2" fmla="val 25799"/>
                  <a:gd name="adj3" fmla="val 16667"/>
                </a:avLst>
              </a:prstGeom>
              <a:solidFill>
                <a:schemeClr val="accent6">
                  <a:lumMod val="20000"/>
                  <a:lumOff val="80000"/>
                </a:schemeClr>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just">
                  <a:lnSpc>
                    <a:spcPts val="1400"/>
                  </a:lnSpc>
                </a:pPr>
                <a:r>
                  <a:rPr lang="ja-JP" altLang="en-US" sz="1100" dirty="0">
                    <a:latin typeface="メイリオ" panose="020B0604030504040204" pitchFamily="50" charset="-128"/>
                    <a:ea typeface="メイリオ" panose="020B0604030504040204" pitchFamily="50" charset="-128"/>
                  </a:rPr>
                  <a:t>対辺が２組とも平行だから平行四辺形と言えるね。平行四辺形だったら対角は等しくなるね。小学校でも習ったね。</a:t>
                </a:r>
                <a:endParaRPr lang="en-US" altLang="ja-JP" sz="1100" dirty="0">
                  <a:latin typeface="メイリオ" panose="020B0604030504040204" pitchFamily="50" charset="-128"/>
                  <a:ea typeface="メイリオ" panose="020B0604030504040204" pitchFamily="50" charset="-128"/>
                </a:endParaRPr>
              </a:p>
              <a:p>
                <a:pPr algn="just">
                  <a:lnSpc>
                    <a:spcPts val="1400"/>
                  </a:lnSpc>
                </a:pPr>
                <a:r>
                  <a:rPr lang="ja-JP" altLang="en-US" sz="1100" dirty="0">
                    <a:latin typeface="メイリオ" panose="020B0604030504040204" pitchFamily="50" charset="-128"/>
                    <a:ea typeface="メイリオ" panose="020B0604030504040204" pitchFamily="50" charset="-128"/>
                  </a:rPr>
                  <a:t>平行四辺形という条件だったら∠</a:t>
                </a:r>
                <a14:m>
                  <m:oMath xmlns:m="http://schemas.openxmlformats.org/officeDocument/2006/math">
                    <m:r>
                      <a:rPr lang="en-US" altLang="ja-JP" sz="1100" i="1">
                        <a:latin typeface="Cambria Math" panose="02040503050406030204" pitchFamily="18" charset="0"/>
                        <a:ea typeface="メイリオ" panose="020B0604030504040204" pitchFamily="50" charset="-128"/>
                      </a:rPr>
                      <m:t>𝑒</m:t>
                    </m:r>
                  </m:oMath>
                </a14:m>
                <a:r>
                  <a:rPr lang="ja-JP" altLang="en-US" sz="1100" dirty="0">
                    <a:latin typeface="メイリオ" panose="020B0604030504040204" pitchFamily="50" charset="-128"/>
                    <a:ea typeface="メイリオ" panose="020B0604030504040204" pitchFamily="50" charset="-128"/>
                  </a:rPr>
                  <a:t>と∠</a:t>
                </a:r>
                <a14:m>
                  <m:oMath xmlns:m="http://schemas.openxmlformats.org/officeDocument/2006/math">
                    <m:r>
                      <m:rPr>
                        <m:sty m:val="p"/>
                      </m:rPr>
                      <a:rPr lang="en-US" altLang="ja-JP" sz="1100">
                        <a:latin typeface="Cambria Math" panose="02040503050406030204" pitchFamily="18" charset="0"/>
                        <a:ea typeface="メイリオ" panose="020B0604030504040204" pitchFamily="50" charset="-128"/>
                      </a:rPr>
                      <m:t>b</m:t>
                    </m:r>
                  </m:oMath>
                </a14:m>
                <a:r>
                  <a:rPr lang="ja-JP" altLang="en-US" sz="1100" dirty="0">
                    <a:latin typeface="メイリオ" panose="020B0604030504040204" pitchFamily="50" charset="-128"/>
                    <a:ea typeface="メイリオ" panose="020B0604030504040204" pitchFamily="50" charset="-128"/>
                  </a:rPr>
                  <a:t> が等しい角といえるね。</a:t>
                </a:r>
                <a:endParaRPr lang="en-US" altLang="ja-JP" sz="1100" dirty="0">
                  <a:latin typeface="メイリオ" panose="020B0604030504040204" pitchFamily="50" charset="-128"/>
                  <a:ea typeface="メイリオ" panose="020B0604030504040204" pitchFamily="50" charset="-128"/>
                </a:endParaRPr>
              </a:p>
            </p:txBody>
          </p:sp>
        </mc:Choice>
        <mc:Fallback xmlns="">
          <p:sp>
            <p:nvSpPr>
              <p:cNvPr id="13" name="吹き出し: 角を丸めた四角形 12">
                <a:extLst>
                  <a:ext uri="{FF2B5EF4-FFF2-40B4-BE49-F238E27FC236}">
                    <a16:creationId xmlns:a16="http://schemas.microsoft.com/office/drawing/2014/main" id="{B3B85BC1-2FEC-F46C-5D9B-D8D96E87160B}"/>
                  </a:ext>
                </a:extLst>
              </p:cNvPr>
              <p:cNvSpPr>
                <a:spLocks noRot="1" noChangeAspect="1" noMove="1" noResize="1" noEditPoints="1" noAdjustHandles="1" noChangeArrowheads="1" noChangeShapeType="1" noTextEdit="1"/>
              </p:cNvSpPr>
              <p:nvPr/>
            </p:nvSpPr>
            <p:spPr>
              <a:xfrm>
                <a:off x="5675268" y="4532470"/>
                <a:ext cx="3240360" cy="1179882"/>
              </a:xfrm>
              <a:prstGeom prst="wedgeRoundRectCallout">
                <a:avLst>
                  <a:gd name="adj1" fmla="val -54391"/>
                  <a:gd name="adj2" fmla="val 25799"/>
                  <a:gd name="adj3" fmla="val 16667"/>
                </a:avLst>
              </a:prstGeom>
              <a:blipFill>
                <a:blip r:embed="rId12"/>
                <a:stretch>
                  <a:fillRect/>
                </a:stretch>
              </a:blipFill>
              <a:ln w="9525">
                <a:solidFill>
                  <a:schemeClr val="tx1"/>
                </a:solidFill>
              </a:ln>
            </p:spPr>
            <p:txBody>
              <a:bodyPr/>
              <a:lstStyle/>
              <a:p>
                <a:r>
                  <a:rPr lang="ja-JP" altLang="en-US">
                    <a:noFill/>
                  </a:rPr>
                  <a:t> </a:t>
                </a:r>
              </a:p>
            </p:txBody>
          </p:sp>
        </mc:Fallback>
      </mc:AlternateContent>
      <p:grpSp>
        <p:nvGrpSpPr>
          <p:cNvPr id="61" name="グループ化 60">
            <a:extLst>
              <a:ext uri="{FF2B5EF4-FFF2-40B4-BE49-F238E27FC236}">
                <a16:creationId xmlns:a16="http://schemas.microsoft.com/office/drawing/2014/main" id="{E7B8FF86-1F99-BDD8-ECAC-9086715A9696}"/>
              </a:ext>
            </a:extLst>
          </p:cNvPr>
          <p:cNvGrpSpPr/>
          <p:nvPr/>
        </p:nvGrpSpPr>
        <p:grpSpPr>
          <a:xfrm>
            <a:off x="5732957" y="2972719"/>
            <a:ext cx="2028169" cy="1449931"/>
            <a:chOff x="4837235" y="1291947"/>
            <a:chExt cx="6192114" cy="4382112"/>
          </a:xfrm>
        </p:grpSpPr>
        <p:pic>
          <p:nvPicPr>
            <p:cNvPr id="48" name="図 47">
              <a:extLst>
                <a:ext uri="{FF2B5EF4-FFF2-40B4-BE49-F238E27FC236}">
                  <a16:creationId xmlns:a16="http://schemas.microsoft.com/office/drawing/2014/main" id="{69D6F0F9-508D-8466-97A0-5726E90EF0F2}"/>
                </a:ext>
              </a:extLst>
            </p:cNvPr>
            <p:cNvPicPr>
              <a:picLocks noChangeAspect="1"/>
            </p:cNvPicPr>
            <p:nvPr/>
          </p:nvPicPr>
          <p:blipFill>
            <a:blip r:embed="rId13"/>
            <a:stretch>
              <a:fillRect/>
            </a:stretch>
          </p:blipFill>
          <p:spPr>
            <a:xfrm>
              <a:off x="4837235" y="1291947"/>
              <a:ext cx="6192114" cy="4382112"/>
            </a:xfrm>
            <a:prstGeom prst="rect">
              <a:avLst/>
            </a:prstGeom>
          </p:spPr>
        </p:pic>
        <p:cxnSp>
          <p:nvCxnSpPr>
            <p:cNvPr id="26" name="直線コネクタ 25">
              <a:extLst>
                <a:ext uri="{FF2B5EF4-FFF2-40B4-BE49-F238E27FC236}">
                  <a16:creationId xmlns:a16="http://schemas.microsoft.com/office/drawing/2014/main" id="{F8B1DC99-7FA0-FE66-F7CC-4F6C76C90B88}"/>
                </a:ext>
              </a:extLst>
            </p:cNvPr>
            <p:cNvCxnSpPr>
              <a:cxnSpLocks/>
            </p:cNvCxnSpPr>
            <p:nvPr/>
          </p:nvCxnSpPr>
          <p:spPr>
            <a:xfrm>
              <a:off x="8117077" y="1719809"/>
              <a:ext cx="264227" cy="289732"/>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9" name="直線コネクタ 28">
              <a:extLst>
                <a:ext uri="{FF2B5EF4-FFF2-40B4-BE49-F238E27FC236}">
                  <a16:creationId xmlns:a16="http://schemas.microsoft.com/office/drawing/2014/main" id="{27DB2753-84CD-C260-5CBE-106CA909CDAF}"/>
                </a:ext>
              </a:extLst>
            </p:cNvPr>
            <p:cNvCxnSpPr>
              <a:cxnSpLocks/>
            </p:cNvCxnSpPr>
            <p:nvPr/>
          </p:nvCxnSpPr>
          <p:spPr>
            <a:xfrm flipV="1">
              <a:off x="8148906" y="2009541"/>
              <a:ext cx="264227" cy="289732"/>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2" name="直線コネクタ 31">
              <a:extLst>
                <a:ext uri="{FF2B5EF4-FFF2-40B4-BE49-F238E27FC236}">
                  <a16:creationId xmlns:a16="http://schemas.microsoft.com/office/drawing/2014/main" id="{23A3CB5C-8484-AA0D-795F-F44214D360DE}"/>
                </a:ext>
              </a:extLst>
            </p:cNvPr>
            <p:cNvCxnSpPr>
              <a:cxnSpLocks/>
            </p:cNvCxnSpPr>
            <p:nvPr/>
          </p:nvCxnSpPr>
          <p:spPr>
            <a:xfrm>
              <a:off x="9972600" y="3479992"/>
              <a:ext cx="6799" cy="381187"/>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4" name="直線コネクタ 33">
              <a:extLst>
                <a:ext uri="{FF2B5EF4-FFF2-40B4-BE49-F238E27FC236}">
                  <a16:creationId xmlns:a16="http://schemas.microsoft.com/office/drawing/2014/main" id="{D5EB0F57-9CA5-83ED-2845-563BF893AC92}"/>
                </a:ext>
              </a:extLst>
            </p:cNvPr>
            <p:cNvCxnSpPr>
              <a:cxnSpLocks/>
            </p:cNvCxnSpPr>
            <p:nvPr/>
          </p:nvCxnSpPr>
          <p:spPr>
            <a:xfrm>
              <a:off x="5865825" y="3428451"/>
              <a:ext cx="6799" cy="381187"/>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6" name="直線コネクタ 35">
              <a:extLst>
                <a:ext uri="{FF2B5EF4-FFF2-40B4-BE49-F238E27FC236}">
                  <a16:creationId xmlns:a16="http://schemas.microsoft.com/office/drawing/2014/main" id="{64BD9512-3E01-C36E-8578-50961883B36B}"/>
                </a:ext>
              </a:extLst>
            </p:cNvPr>
            <p:cNvCxnSpPr>
              <a:cxnSpLocks/>
            </p:cNvCxnSpPr>
            <p:nvPr/>
          </p:nvCxnSpPr>
          <p:spPr>
            <a:xfrm flipH="1">
              <a:off x="9680954" y="3516266"/>
              <a:ext cx="282598" cy="188937"/>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9" name="直線コネクタ 38">
              <a:extLst>
                <a:ext uri="{FF2B5EF4-FFF2-40B4-BE49-F238E27FC236}">
                  <a16:creationId xmlns:a16="http://schemas.microsoft.com/office/drawing/2014/main" id="{F64C89C2-D5DC-F86D-14D5-8FB2CEEEF032}"/>
                </a:ext>
              </a:extLst>
            </p:cNvPr>
            <p:cNvCxnSpPr>
              <a:cxnSpLocks/>
            </p:cNvCxnSpPr>
            <p:nvPr/>
          </p:nvCxnSpPr>
          <p:spPr>
            <a:xfrm flipH="1">
              <a:off x="5610345" y="3430107"/>
              <a:ext cx="282598" cy="188937"/>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0" name="直線コネクタ 29">
              <a:extLst>
                <a:ext uri="{FF2B5EF4-FFF2-40B4-BE49-F238E27FC236}">
                  <a16:creationId xmlns:a16="http://schemas.microsoft.com/office/drawing/2014/main" id="{86153A16-DDBC-A632-9962-86666088B7A9}"/>
                </a:ext>
              </a:extLst>
            </p:cNvPr>
            <p:cNvCxnSpPr>
              <a:cxnSpLocks/>
            </p:cNvCxnSpPr>
            <p:nvPr/>
          </p:nvCxnSpPr>
          <p:spPr>
            <a:xfrm flipV="1">
              <a:off x="6900007" y="4965877"/>
              <a:ext cx="264227" cy="289732"/>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1" name="直線コネクタ 30">
              <a:extLst>
                <a:ext uri="{FF2B5EF4-FFF2-40B4-BE49-F238E27FC236}">
                  <a16:creationId xmlns:a16="http://schemas.microsoft.com/office/drawing/2014/main" id="{C8115CA6-3F8C-0765-6F08-09DD3BCB41D9}"/>
                </a:ext>
              </a:extLst>
            </p:cNvPr>
            <p:cNvCxnSpPr>
              <a:cxnSpLocks/>
            </p:cNvCxnSpPr>
            <p:nvPr/>
          </p:nvCxnSpPr>
          <p:spPr>
            <a:xfrm>
              <a:off x="6923199" y="4691771"/>
              <a:ext cx="264227" cy="289732"/>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grpSp>
      <p:pic>
        <p:nvPicPr>
          <p:cNvPr id="12" name="図 11" descr="図形, 正方形&#10;&#10;AI 生成コンテンツは誤りを含む可能性があります。">
            <a:extLst>
              <a:ext uri="{FF2B5EF4-FFF2-40B4-BE49-F238E27FC236}">
                <a16:creationId xmlns:a16="http://schemas.microsoft.com/office/drawing/2014/main" id="{4DC76821-26B6-04FE-FA97-6FCECB0C15AA}"/>
              </a:ext>
            </a:extLst>
          </p:cNvPr>
          <p:cNvPicPr>
            <a:picLocks noChangeAspect="1"/>
          </p:cNvPicPr>
          <p:nvPr/>
        </p:nvPicPr>
        <p:blipFill>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6200000">
            <a:off x="466268" y="4725975"/>
            <a:ext cx="1691787" cy="2416839"/>
          </a:xfrm>
          <a:prstGeom prst="rect">
            <a:avLst/>
          </a:prstGeom>
        </p:spPr>
      </p:pic>
      <p:pic>
        <p:nvPicPr>
          <p:cNvPr id="14" name="図 13" descr="図形, 正方形&#10;&#10;AI 生成コンテンツは誤りを含む可能性があります。">
            <a:extLst>
              <a:ext uri="{FF2B5EF4-FFF2-40B4-BE49-F238E27FC236}">
                <a16:creationId xmlns:a16="http://schemas.microsoft.com/office/drawing/2014/main" id="{66A6C0C1-15BC-E4FE-16A0-A0CF5565BF2D}"/>
              </a:ext>
            </a:extLst>
          </p:cNvPr>
          <p:cNvPicPr>
            <a:picLocks noChangeAspect="1"/>
          </p:cNvPicPr>
          <p:nvPr/>
        </p:nvPicPr>
        <p:blipFill>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6200000">
            <a:off x="5875624" y="2366469"/>
            <a:ext cx="1742834" cy="2489763"/>
          </a:xfrm>
          <a:prstGeom prst="rect">
            <a:avLst/>
          </a:prstGeom>
        </p:spPr>
      </p:pic>
      <p:pic>
        <p:nvPicPr>
          <p:cNvPr id="46" name="図 45">
            <a:extLst>
              <a:ext uri="{FF2B5EF4-FFF2-40B4-BE49-F238E27FC236}">
                <a16:creationId xmlns:a16="http://schemas.microsoft.com/office/drawing/2014/main" id="{DA0BED7D-8CA5-DD1F-BDAC-D36150CE3B7B}"/>
              </a:ext>
            </a:extLst>
          </p:cNvPr>
          <p:cNvPicPr>
            <a:picLocks noChangeAspect="1"/>
          </p:cNvPicPr>
          <p:nvPr/>
        </p:nvPicPr>
        <p:blipFill>
          <a:blip r:embed="rId16"/>
          <a:stretch>
            <a:fillRect/>
          </a:stretch>
        </p:blipFill>
        <p:spPr>
          <a:xfrm>
            <a:off x="393554" y="5200713"/>
            <a:ext cx="1805042" cy="1468648"/>
          </a:xfrm>
          <a:prstGeom prst="rect">
            <a:avLst/>
          </a:prstGeom>
        </p:spPr>
      </p:pic>
    </p:spTree>
    <p:extLst>
      <p:ext uri="{BB962C8B-B14F-4D97-AF65-F5344CB8AC3E}">
        <p14:creationId xmlns:p14="http://schemas.microsoft.com/office/powerpoint/2010/main" val="24676139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3C078-9E50-9B78-4398-C1D5EC7DCC0D}"/>
            </a:ext>
          </a:extLst>
        </p:cNvPr>
        <p:cNvGrpSpPr/>
        <p:nvPr/>
      </p:nvGrpSpPr>
      <p:grpSpPr>
        <a:xfrm>
          <a:off x="0" y="0"/>
          <a:ext cx="0" cy="0"/>
          <a:chOff x="0" y="0"/>
          <a:chExt cx="0" cy="0"/>
        </a:xfrm>
      </p:grpSpPr>
      <p:sp>
        <p:nvSpPr>
          <p:cNvPr id="6" name="タイトル 1">
            <a:extLst>
              <a:ext uri="{FF2B5EF4-FFF2-40B4-BE49-F238E27FC236}">
                <a16:creationId xmlns:a16="http://schemas.microsoft.com/office/drawing/2014/main" id="{9F7D342E-E134-14C5-D58E-9EE72159FF8A}"/>
              </a:ext>
            </a:extLst>
          </p:cNvPr>
          <p:cNvSpPr txBox="1">
            <a:spLocks/>
          </p:cNvSpPr>
          <p:nvPr/>
        </p:nvSpPr>
        <p:spPr>
          <a:xfrm>
            <a:off x="107504" y="44624"/>
            <a:ext cx="8928992" cy="622460"/>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28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数学 ３　平行線になるための条件　授業展開例</a:t>
            </a:r>
          </a:p>
        </p:txBody>
      </p:sp>
      <p:sp>
        <p:nvSpPr>
          <p:cNvPr id="4" name="四角形: 角を丸くする 3">
            <a:extLst>
              <a:ext uri="{FF2B5EF4-FFF2-40B4-BE49-F238E27FC236}">
                <a16:creationId xmlns:a16="http://schemas.microsoft.com/office/drawing/2014/main" id="{7EF86622-930A-05AE-0CF5-91F4C792637B}"/>
              </a:ext>
            </a:extLst>
          </p:cNvPr>
          <p:cNvSpPr/>
          <p:nvPr/>
        </p:nvSpPr>
        <p:spPr>
          <a:xfrm>
            <a:off x="285355" y="764704"/>
            <a:ext cx="8573292" cy="1800200"/>
          </a:xfrm>
          <a:prstGeom prst="roundRect">
            <a:avLst>
              <a:gd name="adj" fmla="val 9081"/>
            </a:avLst>
          </a:prstGeom>
          <a:solidFill>
            <a:schemeClr val="accent5">
              <a:lumMod val="20000"/>
              <a:lumOff val="8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3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pPr>
              <a:lnSpc>
                <a:spcPts val="31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r>
              <a:rPr lang="ja-JP" altLang="en-US" sz="1800" b="1" dirty="0">
                <a:solidFill>
                  <a:srgbClr val="002060"/>
                </a:solidFill>
                <a:latin typeface="メイリオ" panose="020B0604030504040204" pitchFamily="50" charset="-128"/>
                <a:ea typeface="メイリオ" panose="020B0604030504040204" pitchFamily="50" charset="-128"/>
              </a:rPr>
              <a:t>　</a:t>
            </a:r>
            <a:r>
              <a:rPr lang="ja-JP" altLang="en-US" sz="1700" b="1" dirty="0">
                <a:solidFill>
                  <a:srgbClr val="002060"/>
                </a:solidFill>
                <a:latin typeface="メイリオ" panose="020B0604030504040204" pitchFamily="50" charset="-128"/>
                <a:ea typeface="メイリオ" panose="020B0604030504040204" pitchFamily="50" charset="-128"/>
              </a:rPr>
              <a:t>対角線を１本引いた四角形の中の角が等しくなるための条件について</a:t>
            </a:r>
            <a:endParaRPr lang="en-US" altLang="ja-JP" sz="1700" b="1" dirty="0">
              <a:solidFill>
                <a:srgbClr val="002060"/>
              </a:solidFill>
              <a:latin typeface="メイリオ" panose="020B0604030504040204" pitchFamily="50" charset="-128"/>
              <a:ea typeface="メイリオ" panose="020B0604030504040204" pitchFamily="50" charset="-128"/>
            </a:endParaRPr>
          </a:p>
          <a:p>
            <a:r>
              <a:rPr lang="ja-JP" altLang="en-US" sz="1700" b="1" dirty="0">
                <a:solidFill>
                  <a:srgbClr val="002060"/>
                </a:solidFill>
                <a:latin typeface="メイリオ" panose="020B0604030504040204" pitchFamily="50" charset="-128"/>
                <a:ea typeface="メイリオ" panose="020B0604030504040204" pitchFamily="50" charset="-128"/>
              </a:rPr>
              <a:t>話し合うという学習を通して、平行線の性質や平行線になるための条件</a:t>
            </a:r>
            <a:endParaRPr lang="en-US" altLang="ja-JP" sz="1700" b="1" dirty="0">
              <a:solidFill>
                <a:srgbClr val="002060"/>
              </a:solidFill>
              <a:latin typeface="メイリオ" panose="020B0604030504040204" pitchFamily="50" charset="-128"/>
              <a:ea typeface="メイリオ" panose="020B0604030504040204" pitchFamily="50" charset="-128"/>
            </a:endParaRPr>
          </a:p>
          <a:p>
            <a:r>
              <a:rPr lang="ja-JP" altLang="en-US" sz="1700" b="1" dirty="0">
                <a:solidFill>
                  <a:srgbClr val="002060"/>
                </a:solidFill>
                <a:latin typeface="メイリオ" panose="020B0604030504040204" pitchFamily="50" charset="-128"/>
                <a:ea typeface="メイリオ" panose="020B0604030504040204" pitchFamily="50" charset="-128"/>
              </a:rPr>
              <a:t>を活用して図形を考察するなど、既習事項を活用する活動を取り入れま</a:t>
            </a:r>
            <a:endParaRPr lang="en-US" altLang="ja-JP" sz="1700" b="1" dirty="0">
              <a:solidFill>
                <a:srgbClr val="002060"/>
              </a:solidFill>
              <a:latin typeface="メイリオ" panose="020B0604030504040204" pitchFamily="50" charset="-128"/>
              <a:ea typeface="メイリオ" panose="020B0604030504040204" pitchFamily="50" charset="-128"/>
            </a:endParaRPr>
          </a:p>
          <a:p>
            <a:r>
              <a:rPr lang="ja-JP" altLang="en-US" sz="1700" b="1" dirty="0">
                <a:solidFill>
                  <a:srgbClr val="002060"/>
                </a:solidFill>
                <a:latin typeface="メイリオ" panose="020B0604030504040204" pitchFamily="50" charset="-128"/>
                <a:ea typeface="メイリオ" panose="020B0604030504040204" pitchFamily="50" charset="-128"/>
              </a:rPr>
              <a:t>しょう。その際、生徒がデジタル機器を活用して図を操作し、統合的・</a:t>
            </a:r>
            <a:endParaRPr lang="en-US" altLang="ja-JP" sz="1700" b="1" dirty="0">
              <a:solidFill>
                <a:srgbClr val="002060"/>
              </a:solidFill>
              <a:latin typeface="メイリオ" panose="020B0604030504040204" pitchFamily="50" charset="-128"/>
              <a:ea typeface="メイリオ" panose="020B0604030504040204" pitchFamily="50" charset="-128"/>
            </a:endParaRPr>
          </a:p>
          <a:p>
            <a:r>
              <a:rPr lang="ja-JP" altLang="en-US" sz="1700" b="1" dirty="0">
                <a:solidFill>
                  <a:srgbClr val="002060"/>
                </a:solidFill>
                <a:latin typeface="メイリオ" panose="020B0604030504040204" pitchFamily="50" charset="-128"/>
                <a:ea typeface="メイリオ" panose="020B0604030504040204" pitchFamily="50" charset="-128"/>
              </a:rPr>
              <a:t>発展的に学習し、実感を伴って図形の性質の理解を深めさせましょう。</a:t>
            </a:r>
            <a:endParaRPr lang="ja-JP" altLang="en-US" sz="1700" b="1" dirty="0"/>
          </a:p>
        </p:txBody>
      </p:sp>
      <p:sp>
        <p:nvSpPr>
          <p:cNvPr id="2" name="四角形: 角を丸くする 1">
            <a:extLst>
              <a:ext uri="{FF2B5EF4-FFF2-40B4-BE49-F238E27FC236}">
                <a16:creationId xmlns:a16="http://schemas.microsoft.com/office/drawing/2014/main" id="{01AF0A8F-EBCF-4F35-3DF5-CE95508C65F0}"/>
              </a:ext>
            </a:extLst>
          </p:cNvPr>
          <p:cNvSpPr/>
          <p:nvPr/>
        </p:nvSpPr>
        <p:spPr>
          <a:xfrm>
            <a:off x="292333" y="782898"/>
            <a:ext cx="3775611" cy="294241"/>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b="1" dirty="0">
                <a:solidFill>
                  <a:schemeClr val="bg1"/>
                </a:solidFill>
                <a:latin typeface="メイリオ" panose="020B0604030504040204" pitchFamily="50" charset="-128"/>
                <a:ea typeface="メイリオ" panose="020B0604030504040204" pitchFamily="50" charset="-128"/>
              </a:rPr>
              <a:t>こんな授業を！授業改善のヒント</a:t>
            </a:r>
          </a:p>
        </p:txBody>
      </p:sp>
      <p:pic>
        <p:nvPicPr>
          <p:cNvPr id="28" name="Picture 2" descr="先生の男の子のイラスト（将来の夢）">
            <a:extLst>
              <a:ext uri="{FF2B5EF4-FFF2-40B4-BE49-F238E27FC236}">
                <a16:creationId xmlns:a16="http://schemas.microsoft.com/office/drawing/2014/main" id="{D6AE72C0-5145-E858-D261-636240F1AC5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669" y="4645157"/>
            <a:ext cx="648072" cy="648072"/>
          </a:xfrm>
          <a:prstGeom prst="rect">
            <a:avLst/>
          </a:prstGeom>
          <a:noFill/>
          <a:extLst>
            <a:ext uri="{909E8E84-426E-40DD-AFC4-6F175D3DCCD1}">
              <a14:hiddenFill xmlns:a14="http://schemas.microsoft.com/office/drawing/2010/main">
                <a:solidFill>
                  <a:srgbClr val="FFFFFF"/>
                </a:solidFill>
              </a14:hiddenFill>
            </a:ext>
          </a:extLst>
        </p:spPr>
      </p:pic>
      <p:sp>
        <p:nvSpPr>
          <p:cNvPr id="10" name="吹き出し: 角を丸めた四角形 9">
            <a:extLst>
              <a:ext uri="{FF2B5EF4-FFF2-40B4-BE49-F238E27FC236}">
                <a16:creationId xmlns:a16="http://schemas.microsoft.com/office/drawing/2014/main" id="{D9DACBE5-EFC3-BF59-35A1-34C59387F01B}"/>
              </a:ext>
            </a:extLst>
          </p:cNvPr>
          <p:cNvSpPr/>
          <p:nvPr/>
        </p:nvSpPr>
        <p:spPr>
          <a:xfrm>
            <a:off x="948245" y="4604991"/>
            <a:ext cx="3488754" cy="560713"/>
          </a:xfrm>
          <a:prstGeom prst="wedgeRoundRectCallout">
            <a:avLst>
              <a:gd name="adj1" fmla="val -54515"/>
              <a:gd name="adj2" fmla="val 47152"/>
              <a:gd name="adj3" fmla="val 16667"/>
            </a:avLst>
          </a:prstGeom>
          <a:solidFill>
            <a:schemeClr val="accent3">
              <a:lumMod val="20000"/>
              <a:lumOff val="80000"/>
            </a:schemeClr>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just">
              <a:lnSpc>
                <a:spcPts val="1400"/>
              </a:lnSpc>
            </a:pPr>
            <a:r>
              <a:rPr lang="ja-JP" altLang="en-US" sz="1200" dirty="0">
                <a:latin typeface="メイリオ" panose="020B0604030504040204" pitchFamily="50" charset="-128"/>
                <a:ea typeface="メイリオ" panose="020B0604030504040204" pitchFamily="50" charset="-128"/>
              </a:rPr>
              <a:t>先ほどの四角形の中に平行線の錯角を見つけてみましょう。</a:t>
            </a:r>
            <a:endParaRPr lang="en-US" altLang="ja-JP" sz="1200" dirty="0">
              <a:latin typeface="メイリオ" panose="020B0604030504040204" pitchFamily="50" charset="-128"/>
              <a:ea typeface="メイリオ" panose="020B0604030504040204" pitchFamily="50" charset="-128"/>
            </a:endParaRPr>
          </a:p>
        </p:txBody>
      </p:sp>
      <p:sp>
        <p:nvSpPr>
          <p:cNvPr id="15" name="吹き出し: 角を丸めた四角形 14">
            <a:extLst>
              <a:ext uri="{FF2B5EF4-FFF2-40B4-BE49-F238E27FC236}">
                <a16:creationId xmlns:a16="http://schemas.microsoft.com/office/drawing/2014/main" id="{7F101B2A-1173-9319-62CB-C6E76D9C7B89}"/>
              </a:ext>
            </a:extLst>
          </p:cNvPr>
          <p:cNvSpPr/>
          <p:nvPr/>
        </p:nvSpPr>
        <p:spPr>
          <a:xfrm>
            <a:off x="948246" y="3412234"/>
            <a:ext cx="3472446" cy="1087646"/>
          </a:xfrm>
          <a:prstGeom prst="wedgeRoundRectCallout">
            <a:avLst>
              <a:gd name="adj1" fmla="val -55124"/>
              <a:gd name="adj2" fmla="val 29768"/>
              <a:gd name="adj3" fmla="val 16667"/>
            </a:avLst>
          </a:prstGeom>
          <a:solidFill>
            <a:schemeClr val="accent6">
              <a:lumMod val="20000"/>
              <a:lumOff val="80000"/>
            </a:schemeClr>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just">
              <a:lnSpc>
                <a:spcPts val="1400"/>
              </a:lnSpc>
            </a:pPr>
            <a:r>
              <a:rPr lang="ja-JP" altLang="en-US" sz="1100" dirty="0">
                <a:latin typeface="メイリオ" panose="020B0604030504040204" pitchFamily="50" charset="-128"/>
                <a:ea typeface="メイリオ" panose="020B0604030504040204" pitchFamily="50" charset="-128"/>
              </a:rPr>
              <a:t>えっ？</a:t>
            </a:r>
            <a:endParaRPr lang="en-US" altLang="ja-JP" sz="1100" dirty="0">
              <a:latin typeface="メイリオ" panose="020B0604030504040204" pitchFamily="50" charset="-128"/>
              <a:ea typeface="メイリオ" panose="020B0604030504040204" pitchFamily="50" charset="-128"/>
            </a:endParaRPr>
          </a:p>
          <a:p>
            <a:pPr algn="just">
              <a:lnSpc>
                <a:spcPts val="1400"/>
              </a:lnSpc>
            </a:pPr>
            <a:r>
              <a:rPr lang="ja-JP" altLang="en-US" sz="1100" dirty="0">
                <a:latin typeface="メイリオ" panose="020B0604030504040204" pitchFamily="50" charset="-128"/>
                <a:ea typeface="メイリオ" panose="020B0604030504040204" pitchFamily="50" charset="-128"/>
              </a:rPr>
              <a:t>でも平行線の錯角は</a:t>
            </a:r>
            <a:endParaRPr lang="en-US" altLang="ja-JP" sz="1100" dirty="0">
              <a:latin typeface="メイリオ" panose="020B0604030504040204" pitchFamily="50" charset="-128"/>
              <a:ea typeface="メイリオ" panose="020B0604030504040204" pitchFamily="50" charset="-128"/>
            </a:endParaRPr>
          </a:p>
          <a:p>
            <a:pPr algn="just">
              <a:lnSpc>
                <a:spcPts val="1400"/>
              </a:lnSpc>
            </a:pPr>
            <a:r>
              <a:rPr lang="ja-JP" altLang="en-US" sz="1100" dirty="0">
                <a:latin typeface="メイリオ" panose="020B0604030504040204" pitchFamily="50" charset="-128"/>
                <a:ea typeface="メイリオ" panose="020B0604030504040204" pitchFamily="50" charset="-128"/>
              </a:rPr>
              <a:t>こんな図だったけど</a:t>
            </a:r>
            <a:r>
              <a:rPr lang="en-US" altLang="ja-JP" sz="1100" dirty="0">
                <a:latin typeface="メイリオ" panose="020B0604030504040204" pitchFamily="50" charset="-128"/>
                <a:ea typeface="メイリオ" panose="020B0604030504040204" pitchFamily="50" charset="-128"/>
              </a:rPr>
              <a:t>…</a:t>
            </a:r>
          </a:p>
          <a:p>
            <a:pPr algn="just">
              <a:lnSpc>
                <a:spcPts val="1400"/>
              </a:lnSpc>
            </a:pPr>
            <a:r>
              <a:rPr lang="ja-JP" altLang="en-US" sz="1100" dirty="0">
                <a:latin typeface="メイリオ" panose="020B0604030504040204" pitchFamily="50" charset="-128"/>
                <a:ea typeface="メイリオ" panose="020B0604030504040204" pitchFamily="50" charset="-128"/>
              </a:rPr>
              <a:t>この四角形の中にないよ。</a:t>
            </a:r>
            <a:endParaRPr lang="en-US" altLang="ja-JP" sz="1100" dirty="0">
              <a:latin typeface="メイリオ" panose="020B0604030504040204" pitchFamily="50" charset="-128"/>
              <a:ea typeface="メイリオ" panose="020B0604030504040204" pitchFamily="50" charset="-128"/>
            </a:endParaRPr>
          </a:p>
        </p:txBody>
      </p:sp>
      <p:sp>
        <p:nvSpPr>
          <p:cNvPr id="20" name="吹き出し: 角を丸めた四角形 19">
            <a:extLst>
              <a:ext uri="{FF2B5EF4-FFF2-40B4-BE49-F238E27FC236}">
                <a16:creationId xmlns:a16="http://schemas.microsoft.com/office/drawing/2014/main" id="{C0727600-AFF0-8547-E5E3-4F270181E0EE}"/>
              </a:ext>
            </a:extLst>
          </p:cNvPr>
          <p:cNvSpPr/>
          <p:nvPr/>
        </p:nvSpPr>
        <p:spPr>
          <a:xfrm>
            <a:off x="5403288" y="2662840"/>
            <a:ext cx="2871667" cy="422424"/>
          </a:xfrm>
          <a:prstGeom prst="wedgeRoundRectCallout">
            <a:avLst>
              <a:gd name="adj1" fmla="val 55706"/>
              <a:gd name="adj2" fmla="val 21478"/>
              <a:gd name="adj3" fmla="val 16667"/>
            </a:avLst>
          </a:prstGeom>
          <a:solidFill>
            <a:schemeClr val="accent6">
              <a:lumMod val="20000"/>
              <a:lumOff val="80000"/>
            </a:schemeClr>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just">
              <a:lnSpc>
                <a:spcPts val="1400"/>
              </a:lnSpc>
            </a:pPr>
            <a:r>
              <a:rPr lang="ja-JP" altLang="en-US" sz="1100" dirty="0">
                <a:latin typeface="メイリオ" panose="020B0604030504040204" pitchFamily="50" charset="-128"/>
                <a:ea typeface="メイリオ" panose="020B0604030504040204" pitchFamily="50" charset="-128"/>
              </a:rPr>
              <a:t>平行線は辺の長さより長くしてもいいよ。</a:t>
            </a:r>
            <a:endParaRPr lang="en-US" altLang="ja-JP" sz="1100" dirty="0">
              <a:latin typeface="メイリオ" panose="020B0604030504040204" pitchFamily="50" charset="-128"/>
              <a:ea typeface="メイリオ" panose="020B0604030504040204" pitchFamily="50" charset="-128"/>
            </a:endParaRPr>
          </a:p>
        </p:txBody>
      </p:sp>
      <p:pic>
        <p:nvPicPr>
          <p:cNvPr id="50" name="Picture 6" descr="セーラー服を着た女子学生のイラスト（冬服・学生服）">
            <a:extLst>
              <a:ext uri="{FF2B5EF4-FFF2-40B4-BE49-F238E27FC236}">
                <a16:creationId xmlns:a16="http://schemas.microsoft.com/office/drawing/2014/main" id="{64C224AC-43C1-01A4-46E1-CD4C75E32BEA}"/>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3905637" y="2833552"/>
            <a:ext cx="433568" cy="510609"/>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6" descr="セーラー服を着た女子学生のイラスト（冬服・学生服）">
            <a:extLst>
              <a:ext uri="{FF2B5EF4-FFF2-40B4-BE49-F238E27FC236}">
                <a16:creationId xmlns:a16="http://schemas.microsoft.com/office/drawing/2014/main" id="{D6D5D443-4C2E-2A67-F664-0AE9AC5EC87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8602927" y="4456188"/>
            <a:ext cx="433568" cy="510609"/>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6" descr="セーラー服を着た女子学生のイラスト（冬服・学生服）">
            <a:extLst>
              <a:ext uri="{FF2B5EF4-FFF2-40B4-BE49-F238E27FC236}">
                <a16:creationId xmlns:a16="http://schemas.microsoft.com/office/drawing/2014/main" id="{510A87A1-90F7-F634-D551-A41275CECE6F}"/>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8497334" y="2696844"/>
            <a:ext cx="433568" cy="510609"/>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4" descr="学ランを着た男子学生のイラスト（冬服・学生服）">
            <a:extLst>
              <a:ext uri="{FF2B5EF4-FFF2-40B4-BE49-F238E27FC236}">
                <a16:creationId xmlns:a16="http://schemas.microsoft.com/office/drawing/2014/main" id="{8ACD68F9-44D5-26B3-D2A6-22BDDB8FEF27}"/>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137669" y="3846328"/>
            <a:ext cx="730002" cy="561756"/>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学ランを着た男子学生のイラスト（冬服・学生服）">
            <a:extLst>
              <a:ext uri="{FF2B5EF4-FFF2-40B4-BE49-F238E27FC236}">
                <a16:creationId xmlns:a16="http://schemas.microsoft.com/office/drawing/2014/main" id="{C9EF55A3-97C9-AA5B-DE88-1A31C0282C7B}"/>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6578484" y="3412234"/>
            <a:ext cx="730002" cy="561756"/>
          </a:xfrm>
          <a:prstGeom prst="rect">
            <a:avLst/>
          </a:prstGeom>
          <a:noFill/>
          <a:extLst>
            <a:ext uri="{909E8E84-426E-40DD-AFC4-6F175D3DCCD1}">
              <a14:hiddenFill xmlns:a14="http://schemas.microsoft.com/office/drawing/2010/main">
                <a:solidFill>
                  <a:srgbClr val="FFFFFF"/>
                </a:solidFill>
              </a14:hiddenFill>
            </a:ext>
          </a:extLst>
        </p:spPr>
      </p:pic>
      <p:sp>
        <p:nvSpPr>
          <p:cNvPr id="25" name="四角形: 角を丸くする 24">
            <a:extLst>
              <a:ext uri="{FF2B5EF4-FFF2-40B4-BE49-F238E27FC236}">
                <a16:creationId xmlns:a16="http://schemas.microsoft.com/office/drawing/2014/main" id="{3E41675F-A781-D7F3-CC80-B8B06061F4BB}"/>
              </a:ext>
            </a:extLst>
          </p:cNvPr>
          <p:cNvSpPr/>
          <p:nvPr/>
        </p:nvSpPr>
        <p:spPr>
          <a:xfrm>
            <a:off x="5317180" y="5929969"/>
            <a:ext cx="3709381" cy="832801"/>
          </a:xfrm>
          <a:prstGeom prst="roundRect">
            <a:avLst/>
          </a:prstGeom>
          <a:solidFill>
            <a:schemeClr val="accent2">
              <a:lumMod val="20000"/>
              <a:lumOff val="80000"/>
            </a:schemeClr>
          </a:solidFill>
          <a:ln/>
        </p:spPr>
        <p:style>
          <a:lnRef idx="2">
            <a:schemeClr val="accent2"/>
          </a:lnRef>
          <a:fillRef idx="1">
            <a:schemeClr val="lt1"/>
          </a:fillRef>
          <a:effectRef idx="0">
            <a:schemeClr val="accent2"/>
          </a:effectRef>
          <a:fontRef idx="minor">
            <a:schemeClr val="dk1"/>
          </a:fontRef>
        </p:style>
        <p:txBody>
          <a:bodyPr rtlCol="0" anchor="b"/>
          <a:lstStyle/>
          <a:p>
            <a:pPr algn="just">
              <a:lnSpc>
                <a:spcPts val="1400"/>
              </a:lnSpc>
            </a:pPr>
            <a:r>
              <a:rPr lang="ja-JP" altLang="en-US" sz="1200" b="1" dirty="0">
                <a:latin typeface="メイリオ" panose="020B0604030504040204" pitchFamily="50" charset="-128"/>
                <a:ea typeface="メイリオ" panose="020B0604030504040204" pitchFamily="50" charset="-128"/>
              </a:rPr>
              <a:t>　図の中から、平行線の錯角を見つけることができない生徒には、平行線の錯角の図を重ねるよう促し、実感を伴って理解できるようにしましょう。</a:t>
            </a:r>
          </a:p>
        </p:txBody>
      </p:sp>
      <p:sp>
        <p:nvSpPr>
          <p:cNvPr id="1029" name="四角形: 角を丸くする 1028">
            <a:extLst>
              <a:ext uri="{FF2B5EF4-FFF2-40B4-BE49-F238E27FC236}">
                <a16:creationId xmlns:a16="http://schemas.microsoft.com/office/drawing/2014/main" id="{10E7B6A5-A7E8-5346-8207-0558C28E278C}"/>
              </a:ext>
            </a:extLst>
          </p:cNvPr>
          <p:cNvSpPr/>
          <p:nvPr/>
        </p:nvSpPr>
        <p:spPr>
          <a:xfrm>
            <a:off x="7452320" y="968135"/>
            <a:ext cx="1367391" cy="1503348"/>
          </a:xfrm>
          <a:prstGeom prst="roundRect">
            <a:avLst>
              <a:gd name="adj" fmla="val 17743"/>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tIns="0" bIns="0" rtlCol="0" anchor="b"/>
          <a:lstStyle/>
          <a:p>
            <a:pPr algn="ctr">
              <a:lnSpc>
                <a:spcPts val="1300"/>
              </a:lnSpc>
            </a:pPr>
            <a:r>
              <a:rPr lang="ja-JP" altLang="en-US" sz="1200" b="1" dirty="0">
                <a:solidFill>
                  <a:schemeClr val="tx1"/>
                </a:solidFill>
              </a:rPr>
              <a:t>　　　　　　　　　　</a:t>
            </a:r>
            <a:endParaRPr lang="en-US" altLang="ja-JP" sz="1200" b="1" dirty="0">
              <a:solidFill>
                <a:schemeClr val="tx1"/>
              </a:solidFill>
            </a:endParaRPr>
          </a:p>
          <a:p>
            <a:pPr algn="ctr">
              <a:lnSpc>
                <a:spcPts val="1300"/>
              </a:lnSpc>
            </a:pPr>
            <a:r>
              <a:rPr lang="ja-JP" altLang="en-US" sz="1200" b="1" dirty="0">
                <a:solidFill>
                  <a:schemeClr val="tx1"/>
                </a:solidFill>
              </a:rPr>
              <a:t>図形を操作して実感を伴った</a:t>
            </a:r>
            <a:endParaRPr lang="en-US" altLang="ja-JP" sz="1200" b="1" dirty="0">
              <a:solidFill>
                <a:schemeClr val="tx1"/>
              </a:solidFill>
            </a:endParaRPr>
          </a:p>
          <a:p>
            <a:pPr algn="ctr">
              <a:lnSpc>
                <a:spcPts val="1300"/>
              </a:lnSpc>
            </a:pPr>
            <a:r>
              <a:rPr lang="ja-JP" altLang="en-US" sz="1200" b="1" dirty="0">
                <a:solidFill>
                  <a:schemeClr val="tx1"/>
                </a:solidFill>
              </a:rPr>
              <a:t>理解へつなげる</a:t>
            </a:r>
            <a:endParaRPr kumimoji="1" lang="ja-JP" altLang="en-US" sz="1200" b="1" dirty="0">
              <a:solidFill>
                <a:schemeClr val="tx1"/>
              </a:solidFill>
            </a:endParaRPr>
          </a:p>
        </p:txBody>
      </p:sp>
      <p:pic>
        <p:nvPicPr>
          <p:cNvPr id="1031" name="図 1030">
            <a:extLst>
              <a:ext uri="{FF2B5EF4-FFF2-40B4-BE49-F238E27FC236}">
                <a16:creationId xmlns:a16="http://schemas.microsoft.com/office/drawing/2014/main" id="{4100C695-CA60-BE93-D29C-BE4E47E7EBD8}"/>
              </a:ext>
            </a:extLst>
          </p:cNvPr>
          <p:cNvPicPr>
            <a:picLocks noChangeAspect="1"/>
          </p:cNvPicPr>
          <p:nvPr/>
        </p:nvPicPr>
        <p:blipFill>
          <a:blip r:embed="rId6"/>
          <a:stretch>
            <a:fillRect/>
          </a:stretch>
        </p:blipFill>
        <p:spPr>
          <a:xfrm>
            <a:off x="7553036" y="1126783"/>
            <a:ext cx="1165957" cy="735570"/>
          </a:xfrm>
          <a:prstGeom prst="rect">
            <a:avLst/>
          </a:prstGeom>
        </p:spPr>
      </p:pic>
      <mc:AlternateContent xmlns:mc="http://schemas.openxmlformats.org/markup-compatibility/2006" xmlns:a14="http://schemas.microsoft.com/office/drawing/2010/main">
        <mc:Choice Requires="a14">
          <p:sp>
            <p:nvSpPr>
              <p:cNvPr id="19" name="吹き出し: 角を丸めた四角形 18">
                <a:extLst>
                  <a:ext uri="{FF2B5EF4-FFF2-40B4-BE49-F238E27FC236}">
                    <a16:creationId xmlns:a16="http://schemas.microsoft.com/office/drawing/2014/main" id="{CBA734B3-8C96-92D7-96AD-171122F8AA8F}"/>
                  </a:ext>
                </a:extLst>
              </p:cNvPr>
              <p:cNvSpPr/>
              <p:nvPr/>
            </p:nvSpPr>
            <p:spPr>
              <a:xfrm>
                <a:off x="6792918" y="4090945"/>
                <a:ext cx="1595506" cy="875852"/>
              </a:xfrm>
              <a:prstGeom prst="wedgeRoundRectCallout">
                <a:avLst>
                  <a:gd name="adj1" fmla="val 55706"/>
                  <a:gd name="adj2" fmla="val 21478"/>
                  <a:gd name="adj3" fmla="val 16667"/>
                </a:avLst>
              </a:prstGeom>
              <a:solidFill>
                <a:schemeClr val="accent6">
                  <a:lumMod val="20000"/>
                  <a:lumOff val="80000"/>
                </a:schemeClr>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just">
                  <a:lnSpc>
                    <a:spcPts val="1400"/>
                  </a:lnSpc>
                </a:pPr>
                <a:r>
                  <a:rPr lang="ja-JP" altLang="en-US" sz="1100" dirty="0">
                    <a:latin typeface="メイリオ" panose="020B0604030504040204" pitchFamily="50" charset="-128"/>
                    <a:ea typeface="メイリオ" panose="020B0604030504040204" pitchFamily="50" charset="-128"/>
                  </a:rPr>
                  <a:t>これで、</a:t>
                </a:r>
                <a:r>
                  <a:rPr lang="en-US" altLang="ja-JP" sz="1100" dirty="0">
                    <a:latin typeface="メイリオ" panose="020B0604030504040204" pitchFamily="50" charset="-128"/>
                    <a:ea typeface="メイリオ" panose="020B0604030504040204" pitchFamily="50" charset="-128"/>
                  </a:rPr>
                  <a:t>PS//QR</a:t>
                </a:r>
                <a:r>
                  <a:rPr lang="ja-JP" altLang="en-US" sz="1100" dirty="0">
                    <a:latin typeface="メイリオ" panose="020B0604030504040204" pitchFamily="50" charset="-128"/>
                    <a:ea typeface="メイリオ" panose="020B0604030504040204" pitchFamily="50" charset="-128"/>
                  </a:rPr>
                  <a:t>という条件で∠</a:t>
                </a:r>
                <a14:m>
                  <m:oMath xmlns:m="http://schemas.openxmlformats.org/officeDocument/2006/math">
                    <m:r>
                      <a:rPr lang="en-US" altLang="ja-JP" sz="1100" i="1">
                        <a:latin typeface="Cambria Math" panose="02040503050406030204" pitchFamily="18" charset="0"/>
                        <a:ea typeface="メイリオ" panose="020B0604030504040204" pitchFamily="50" charset="-128"/>
                      </a:rPr>
                      <m:t>𝑓</m:t>
                    </m:r>
                  </m:oMath>
                </a14:m>
                <a:r>
                  <a:rPr lang="ja-JP" altLang="en-US" sz="1100" dirty="0">
                    <a:latin typeface="メイリオ" panose="020B0604030504040204" pitchFamily="50" charset="-128"/>
                    <a:ea typeface="メイリオ" panose="020B0604030504040204" pitchFamily="50" charset="-128"/>
                  </a:rPr>
                  <a:t>と∠</a:t>
                </a:r>
                <a14:m>
                  <m:oMath xmlns:m="http://schemas.openxmlformats.org/officeDocument/2006/math">
                    <m:r>
                      <m:rPr>
                        <m:sty m:val="p"/>
                      </m:rPr>
                      <a:rPr lang="en-US" altLang="ja-JP" sz="1100">
                        <a:latin typeface="Cambria Math" panose="02040503050406030204" pitchFamily="18" charset="0"/>
                        <a:ea typeface="メイリオ" panose="020B0604030504040204" pitchFamily="50" charset="-128"/>
                      </a:rPr>
                      <m:t>c</m:t>
                    </m:r>
                  </m:oMath>
                </a14:m>
                <a:r>
                  <a:rPr lang="ja-JP" altLang="en-US" sz="1100" dirty="0">
                    <a:latin typeface="メイリオ" panose="020B0604030504040204" pitchFamily="50" charset="-128"/>
                    <a:ea typeface="メイリオ" panose="020B0604030504040204" pitchFamily="50" charset="-128"/>
                  </a:rPr>
                  <a:t>が等しくなるということがいえたね。</a:t>
                </a:r>
                <a:endParaRPr lang="en-US" altLang="ja-JP" sz="1100" dirty="0">
                  <a:latin typeface="メイリオ" panose="020B0604030504040204" pitchFamily="50" charset="-128"/>
                  <a:ea typeface="メイリオ" panose="020B0604030504040204" pitchFamily="50" charset="-128"/>
                </a:endParaRPr>
              </a:p>
            </p:txBody>
          </p:sp>
        </mc:Choice>
        <mc:Fallback xmlns="">
          <p:sp>
            <p:nvSpPr>
              <p:cNvPr id="19" name="吹き出し: 角を丸めた四角形 18">
                <a:extLst>
                  <a:ext uri="{FF2B5EF4-FFF2-40B4-BE49-F238E27FC236}">
                    <a16:creationId xmlns:a16="http://schemas.microsoft.com/office/drawing/2014/main" id="{CBA734B3-8C96-92D7-96AD-171122F8AA8F}"/>
                  </a:ext>
                </a:extLst>
              </p:cNvPr>
              <p:cNvSpPr>
                <a:spLocks noRot="1" noChangeAspect="1" noMove="1" noResize="1" noEditPoints="1" noAdjustHandles="1" noChangeArrowheads="1" noChangeShapeType="1" noTextEdit="1"/>
              </p:cNvSpPr>
              <p:nvPr/>
            </p:nvSpPr>
            <p:spPr>
              <a:xfrm>
                <a:off x="6792918" y="4090945"/>
                <a:ext cx="1595506" cy="875852"/>
              </a:xfrm>
              <a:prstGeom prst="wedgeRoundRectCallout">
                <a:avLst>
                  <a:gd name="adj1" fmla="val 55706"/>
                  <a:gd name="adj2" fmla="val 21478"/>
                  <a:gd name="adj3" fmla="val 16667"/>
                </a:avLst>
              </a:prstGeom>
              <a:blipFill>
                <a:blip r:embed="rId9"/>
                <a:stretch>
                  <a:fillRect/>
                </a:stretch>
              </a:blipFill>
              <a:ln w="9525">
                <a:solidFill>
                  <a:schemeClr val="tx1"/>
                </a:solidFill>
              </a:ln>
            </p:spPr>
            <p:txBody>
              <a:bodyPr/>
              <a:lstStyle/>
              <a:p>
                <a:r>
                  <a:rPr lang="ja-JP" altLang="en-US">
                    <a:noFill/>
                  </a:rPr>
                  <a:t> </a:t>
                </a:r>
              </a:p>
            </p:txBody>
          </p:sp>
        </mc:Fallback>
      </mc:AlternateContent>
      <p:sp>
        <p:nvSpPr>
          <p:cNvPr id="17" name="正方形/長方形 16">
            <a:extLst>
              <a:ext uri="{FF2B5EF4-FFF2-40B4-BE49-F238E27FC236}">
                <a16:creationId xmlns:a16="http://schemas.microsoft.com/office/drawing/2014/main" id="{39D2AC4B-0B3C-A74F-62B5-17323AA95656}"/>
              </a:ext>
            </a:extLst>
          </p:cNvPr>
          <p:cNvSpPr/>
          <p:nvPr/>
        </p:nvSpPr>
        <p:spPr>
          <a:xfrm>
            <a:off x="1547664" y="125729"/>
            <a:ext cx="432048" cy="432048"/>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7" name="吹き出し: 角を丸めた四角形 6">
                <a:extLst>
                  <a:ext uri="{FF2B5EF4-FFF2-40B4-BE49-F238E27FC236}">
                    <a16:creationId xmlns:a16="http://schemas.microsoft.com/office/drawing/2014/main" id="{F75057AC-35CD-5626-B68F-105715FC9E2E}"/>
                  </a:ext>
                </a:extLst>
              </p:cNvPr>
              <p:cNvSpPr/>
              <p:nvPr/>
            </p:nvSpPr>
            <p:spPr>
              <a:xfrm>
                <a:off x="429882" y="2747588"/>
                <a:ext cx="3240360" cy="501505"/>
              </a:xfrm>
              <a:prstGeom prst="wedgeRoundRectCallout">
                <a:avLst>
                  <a:gd name="adj1" fmla="val 55706"/>
                  <a:gd name="adj2" fmla="val 21478"/>
                  <a:gd name="adj3" fmla="val 16667"/>
                </a:avLst>
              </a:prstGeom>
              <a:solidFill>
                <a:schemeClr val="accent6">
                  <a:lumMod val="20000"/>
                  <a:lumOff val="80000"/>
                </a:schemeClr>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just">
                  <a:lnSpc>
                    <a:spcPts val="1400"/>
                  </a:lnSpc>
                </a:pPr>
                <a:r>
                  <a:rPr lang="ja-JP" altLang="en-US" sz="1100" dirty="0">
                    <a:latin typeface="メイリオ" panose="020B0604030504040204" pitchFamily="50" charset="-128"/>
                    <a:ea typeface="メイリオ" panose="020B0604030504040204" pitchFamily="50" charset="-128"/>
                  </a:rPr>
                  <a:t>確かに、平行線の錯角は等しくなるから、 ∠</a:t>
                </a:r>
                <a14:m>
                  <m:oMath xmlns:m="http://schemas.openxmlformats.org/officeDocument/2006/math">
                    <m:r>
                      <m:rPr>
                        <m:sty m:val="p"/>
                      </m:rPr>
                      <a:rPr lang="en-US" altLang="ja-JP" sz="1100" b="0" i="0" smtClean="0">
                        <a:latin typeface="Cambria Math" panose="02040503050406030204" pitchFamily="18" charset="0"/>
                        <a:ea typeface="メイリオ" panose="020B0604030504040204" pitchFamily="50" charset="-128"/>
                      </a:rPr>
                      <m:t>f</m:t>
                    </m:r>
                  </m:oMath>
                </a14:m>
                <a:r>
                  <a:rPr lang="ja-JP" altLang="en-US" sz="1100" dirty="0">
                    <a:latin typeface="メイリオ" panose="020B0604030504040204" pitchFamily="50" charset="-128"/>
                    <a:ea typeface="メイリオ" panose="020B0604030504040204" pitchFamily="50" charset="-128"/>
                  </a:rPr>
                  <a:t>と∠</a:t>
                </a:r>
                <a14:m>
                  <m:oMath xmlns:m="http://schemas.openxmlformats.org/officeDocument/2006/math">
                    <m:r>
                      <m:rPr>
                        <m:sty m:val="p"/>
                      </m:rPr>
                      <a:rPr lang="en-US" altLang="ja-JP" sz="1100" b="0" i="0" smtClean="0">
                        <a:latin typeface="Cambria Math" panose="02040503050406030204" pitchFamily="18" charset="0"/>
                        <a:ea typeface="メイリオ" panose="020B0604030504040204" pitchFamily="50" charset="-128"/>
                      </a:rPr>
                      <m:t>c</m:t>
                    </m:r>
                  </m:oMath>
                </a14:m>
                <a:r>
                  <a:rPr lang="ja-JP" altLang="en-US" sz="1100" dirty="0">
                    <a:latin typeface="メイリオ" panose="020B0604030504040204" pitchFamily="50" charset="-128"/>
                    <a:ea typeface="メイリオ" panose="020B0604030504040204" pitchFamily="50" charset="-128"/>
                  </a:rPr>
                  <a:t> も等しいって言えるね。</a:t>
                </a:r>
                <a:endParaRPr lang="en-US" altLang="ja-JP" sz="1100" dirty="0">
                  <a:latin typeface="メイリオ" panose="020B0604030504040204" pitchFamily="50" charset="-128"/>
                  <a:ea typeface="メイリオ" panose="020B0604030504040204" pitchFamily="50" charset="-128"/>
                </a:endParaRPr>
              </a:p>
            </p:txBody>
          </p:sp>
        </mc:Choice>
        <mc:Fallback xmlns="">
          <p:sp>
            <p:nvSpPr>
              <p:cNvPr id="7" name="吹き出し: 角を丸めた四角形 6">
                <a:extLst>
                  <a:ext uri="{FF2B5EF4-FFF2-40B4-BE49-F238E27FC236}">
                    <a16:creationId xmlns:a16="http://schemas.microsoft.com/office/drawing/2014/main" id="{F75057AC-35CD-5626-B68F-105715FC9E2E}"/>
                  </a:ext>
                </a:extLst>
              </p:cNvPr>
              <p:cNvSpPr>
                <a:spLocks noRot="1" noChangeAspect="1" noMove="1" noResize="1" noEditPoints="1" noAdjustHandles="1" noChangeArrowheads="1" noChangeShapeType="1" noTextEdit="1"/>
              </p:cNvSpPr>
              <p:nvPr/>
            </p:nvSpPr>
            <p:spPr>
              <a:xfrm>
                <a:off x="429882" y="2747588"/>
                <a:ext cx="3240360" cy="501505"/>
              </a:xfrm>
              <a:prstGeom prst="wedgeRoundRectCallout">
                <a:avLst>
                  <a:gd name="adj1" fmla="val 55706"/>
                  <a:gd name="adj2" fmla="val 21478"/>
                  <a:gd name="adj3" fmla="val 16667"/>
                </a:avLst>
              </a:prstGeom>
              <a:blipFill>
                <a:blip r:embed="rId10"/>
                <a:stretch>
                  <a:fillRect b="-2381"/>
                </a:stretch>
              </a:blipFill>
              <a:ln w="9525">
                <a:solidFill>
                  <a:schemeClr val="tx1"/>
                </a:solidFill>
              </a:ln>
            </p:spPr>
            <p:txBody>
              <a:bodyPr/>
              <a:lstStyle/>
              <a:p>
                <a:r>
                  <a:rPr lang="ja-JP" altLang="en-US">
                    <a:noFill/>
                  </a:rPr>
                  <a:t> </a:t>
                </a:r>
              </a:p>
            </p:txBody>
          </p:sp>
        </mc:Fallback>
      </mc:AlternateContent>
      <p:pic>
        <p:nvPicPr>
          <p:cNvPr id="11" name="図 10">
            <a:extLst>
              <a:ext uri="{FF2B5EF4-FFF2-40B4-BE49-F238E27FC236}">
                <a16:creationId xmlns:a16="http://schemas.microsoft.com/office/drawing/2014/main" id="{3095E1B0-8464-5D5D-8A8F-2600BA95DD0F}"/>
              </a:ext>
            </a:extLst>
          </p:cNvPr>
          <p:cNvPicPr>
            <a:picLocks noChangeAspect="1"/>
          </p:cNvPicPr>
          <p:nvPr/>
        </p:nvPicPr>
        <p:blipFill>
          <a:blip r:embed="rId11"/>
          <a:stretch>
            <a:fillRect/>
          </a:stretch>
        </p:blipFill>
        <p:spPr>
          <a:xfrm>
            <a:off x="2987824" y="3484093"/>
            <a:ext cx="1352293" cy="972095"/>
          </a:xfrm>
          <a:prstGeom prst="rect">
            <a:avLst/>
          </a:prstGeom>
          <a:ln>
            <a:solidFill>
              <a:schemeClr val="tx1"/>
            </a:solidFill>
          </a:ln>
        </p:spPr>
      </p:pic>
      <p:sp>
        <p:nvSpPr>
          <p:cNvPr id="18" name="吹き出し: 角を丸めた四角形 17">
            <a:extLst>
              <a:ext uri="{FF2B5EF4-FFF2-40B4-BE49-F238E27FC236}">
                <a16:creationId xmlns:a16="http://schemas.microsoft.com/office/drawing/2014/main" id="{2ECE735C-D4EE-A4E2-7A07-C5ABD16FBE01}"/>
              </a:ext>
            </a:extLst>
          </p:cNvPr>
          <p:cNvSpPr/>
          <p:nvPr/>
        </p:nvSpPr>
        <p:spPr>
          <a:xfrm>
            <a:off x="2759298" y="6149184"/>
            <a:ext cx="1812702" cy="459614"/>
          </a:xfrm>
          <a:prstGeom prst="wedgeRoundRectCallout">
            <a:avLst>
              <a:gd name="adj1" fmla="val -55118"/>
              <a:gd name="adj2" fmla="val 15449"/>
              <a:gd name="adj3" fmla="val 16667"/>
            </a:avLst>
          </a:prstGeom>
          <a:solidFill>
            <a:schemeClr val="accent6">
              <a:lumMod val="20000"/>
              <a:lumOff val="80000"/>
            </a:schemeClr>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just">
              <a:lnSpc>
                <a:spcPts val="1400"/>
              </a:lnSpc>
            </a:pPr>
            <a:r>
              <a:rPr lang="ja-JP" altLang="en-US" sz="1100" dirty="0">
                <a:latin typeface="メイリオ" panose="020B0604030504040204" pitchFamily="50" charset="-128"/>
                <a:ea typeface="メイリオ" panose="020B0604030504040204" pitchFamily="50" charset="-128"/>
              </a:rPr>
              <a:t>でも「平行線の錯角」の図と違うけど</a:t>
            </a:r>
            <a:r>
              <a:rPr lang="en-US" altLang="ja-JP" sz="1100" dirty="0">
                <a:latin typeface="メイリオ" panose="020B0604030504040204" pitchFamily="50" charset="-128"/>
                <a:ea typeface="メイリオ" panose="020B0604030504040204" pitchFamily="50" charset="-128"/>
              </a:rPr>
              <a:t>…</a:t>
            </a:r>
          </a:p>
        </p:txBody>
      </p:sp>
      <p:pic>
        <p:nvPicPr>
          <p:cNvPr id="21" name="Picture 4" descr="学ランを着た男子学生のイラスト（冬服・学生服）">
            <a:extLst>
              <a:ext uri="{FF2B5EF4-FFF2-40B4-BE49-F238E27FC236}">
                <a16:creationId xmlns:a16="http://schemas.microsoft.com/office/drawing/2014/main" id="{18AAD1B8-2993-C67C-0E91-E81D015B5A69}"/>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2060328" y="6085184"/>
            <a:ext cx="730002" cy="561756"/>
          </a:xfrm>
          <a:prstGeom prst="rect">
            <a:avLst/>
          </a:prstGeom>
          <a:noFill/>
          <a:extLst>
            <a:ext uri="{909E8E84-426E-40DD-AFC4-6F175D3DCCD1}">
              <a14:hiddenFill xmlns:a14="http://schemas.microsoft.com/office/drawing/2010/main">
                <a:solidFill>
                  <a:srgbClr val="FFFFFF"/>
                </a:solidFill>
              </a14:hiddenFill>
            </a:ext>
          </a:extLst>
        </p:spPr>
      </p:pic>
      <p:sp>
        <p:nvSpPr>
          <p:cNvPr id="26" name="吹き出し: 角を丸めた四角形 25">
            <a:extLst>
              <a:ext uri="{FF2B5EF4-FFF2-40B4-BE49-F238E27FC236}">
                <a16:creationId xmlns:a16="http://schemas.microsoft.com/office/drawing/2014/main" id="{BFBE2285-683A-FFC5-A208-1EE5EB7CAE9A}"/>
              </a:ext>
            </a:extLst>
          </p:cNvPr>
          <p:cNvSpPr/>
          <p:nvPr/>
        </p:nvSpPr>
        <p:spPr>
          <a:xfrm>
            <a:off x="7229663" y="3334940"/>
            <a:ext cx="1812702" cy="593587"/>
          </a:xfrm>
          <a:prstGeom prst="wedgeRoundRectCallout">
            <a:avLst>
              <a:gd name="adj1" fmla="val -55500"/>
              <a:gd name="adj2" fmla="val 22645"/>
              <a:gd name="adj3" fmla="val 16667"/>
            </a:avLst>
          </a:prstGeom>
          <a:solidFill>
            <a:schemeClr val="accent6">
              <a:lumMod val="20000"/>
              <a:lumOff val="80000"/>
            </a:schemeClr>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just">
              <a:lnSpc>
                <a:spcPts val="1400"/>
              </a:lnSpc>
            </a:pPr>
            <a:r>
              <a:rPr lang="ja-JP" altLang="en-US" sz="1100" dirty="0">
                <a:latin typeface="メイリオ" panose="020B0604030504040204" pitchFamily="50" charset="-128"/>
                <a:ea typeface="メイリオ" panose="020B0604030504040204" pitchFamily="50" charset="-128"/>
              </a:rPr>
              <a:t>こうしたら、「平行線と錯角」の図を重ねることができた！</a:t>
            </a:r>
            <a:endParaRPr lang="en-US" altLang="ja-JP" sz="1100" dirty="0">
              <a:latin typeface="メイリオ" panose="020B0604030504040204" pitchFamily="50" charset="-128"/>
              <a:ea typeface="メイリオ" panose="020B0604030504040204" pitchFamily="50" charset="-128"/>
            </a:endParaRPr>
          </a:p>
        </p:txBody>
      </p:sp>
      <mc:AlternateContent xmlns:mc="http://schemas.openxmlformats.org/markup-compatibility/2006" xmlns:a14="http://schemas.microsoft.com/office/drawing/2010/main">
        <mc:Choice Requires="a14">
          <p:sp>
            <p:nvSpPr>
              <p:cNvPr id="30" name="吹き出し: 角を丸めた四角形 29">
                <a:extLst>
                  <a:ext uri="{FF2B5EF4-FFF2-40B4-BE49-F238E27FC236}">
                    <a16:creationId xmlns:a16="http://schemas.microsoft.com/office/drawing/2014/main" id="{24B3AFCD-6EF9-108B-DF2F-7231545E5986}"/>
                  </a:ext>
                </a:extLst>
              </p:cNvPr>
              <p:cNvSpPr/>
              <p:nvPr/>
            </p:nvSpPr>
            <p:spPr>
              <a:xfrm>
                <a:off x="5503992" y="5120728"/>
                <a:ext cx="3210126" cy="570144"/>
              </a:xfrm>
              <a:prstGeom prst="wedgeRoundRectCallout">
                <a:avLst>
                  <a:gd name="adj1" fmla="val -54515"/>
                  <a:gd name="adj2" fmla="val 47152"/>
                  <a:gd name="adj3" fmla="val 16667"/>
                </a:avLst>
              </a:prstGeom>
              <a:solidFill>
                <a:schemeClr val="accent3">
                  <a:lumMod val="20000"/>
                  <a:lumOff val="80000"/>
                </a:schemeClr>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just">
                  <a:lnSpc>
                    <a:spcPts val="1400"/>
                  </a:lnSpc>
                </a:pPr>
                <a:r>
                  <a:rPr lang="ja-JP" altLang="en-US" sz="1200" dirty="0">
                    <a:latin typeface="メイリオ" panose="020B0604030504040204" pitchFamily="50" charset="-128"/>
                    <a:ea typeface="メイリオ" panose="020B0604030504040204" pitchFamily="50" charset="-128"/>
                  </a:rPr>
                  <a:t>このまま∠</a:t>
                </a:r>
                <a14:m>
                  <m:oMath xmlns:m="http://schemas.openxmlformats.org/officeDocument/2006/math">
                    <m:r>
                      <m:rPr>
                        <m:sty m:val="p"/>
                      </m:rPr>
                      <a:rPr lang="en-US" altLang="ja-JP" sz="1200" b="0" i="0" smtClean="0">
                        <a:latin typeface="Cambria Math" panose="02040503050406030204" pitchFamily="18" charset="0"/>
                        <a:ea typeface="メイリオ" panose="020B0604030504040204" pitchFamily="50" charset="-128"/>
                      </a:rPr>
                      <m:t>b</m:t>
                    </m:r>
                  </m:oMath>
                </a14:m>
                <a:r>
                  <a:rPr lang="ja-JP" altLang="en-US" sz="1200" dirty="0">
                    <a:latin typeface="メイリオ" panose="020B0604030504040204" pitchFamily="50" charset="-128"/>
                    <a:ea typeface="メイリオ" panose="020B0604030504040204" pitchFamily="50" charset="-128"/>
                  </a:rPr>
                  <a:t>と∠</a:t>
                </a:r>
                <a14:m>
                  <m:oMath xmlns:m="http://schemas.openxmlformats.org/officeDocument/2006/math">
                    <m:r>
                      <m:rPr>
                        <m:sty m:val="p"/>
                      </m:rPr>
                      <a:rPr lang="en-US" altLang="ja-JP" sz="1200" b="0" i="0" smtClean="0">
                        <a:latin typeface="Cambria Math" panose="02040503050406030204" pitchFamily="18" charset="0"/>
                        <a:ea typeface="メイリオ" panose="020B0604030504040204" pitchFamily="50" charset="-128"/>
                      </a:rPr>
                      <m:t>e</m:t>
                    </m:r>
                  </m:oMath>
                </a14:m>
                <a:r>
                  <a:rPr lang="ja-JP" altLang="en-US" sz="1200" dirty="0">
                    <a:latin typeface="メイリオ" panose="020B0604030504040204" pitchFamily="50" charset="-128"/>
                    <a:ea typeface="メイリオ" panose="020B0604030504040204" pitchFamily="50" charset="-128"/>
                  </a:rPr>
                  <a:t> の大きさを変えてみて、他の角の大きさを調べてみよう。</a:t>
                </a:r>
                <a:endParaRPr lang="en-US" altLang="ja-JP" sz="1200" dirty="0">
                  <a:latin typeface="メイリオ" panose="020B0604030504040204" pitchFamily="50" charset="-128"/>
                  <a:ea typeface="メイリオ" panose="020B0604030504040204" pitchFamily="50" charset="-128"/>
                </a:endParaRPr>
              </a:p>
            </p:txBody>
          </p:sp>
        </mc:Choice>
        <mc:Fallback xmlns="">
          <p:sp>
            <p:nvSpPr>
              <p:cNvPr id="30" name="吹き出し: 角を丸めた四角形 29">
                <a:extLst>
                  <a:ext uri="{FF2B5EF4-FFF2-40B4-BE49-F238E27FC236}">
                    <a16:creationId xmlns:a16="http://schemas.microsoft.com/office/drawing/2014/main" id="{24B3AFCD-6EF9-108B-DF2F-7231545E5986}"/>
                  </a:ext>
                </a:extLst>
              </p:cNvPr>
              <p:cNvSpPr>
                <a:spLocks noRot="1" noChangeAspect="1" noMove="1" noResize="1" noEditPoints="1" noAdjustHandles="1" noChangeArrowheads="1" noChangeShapeType="1" noTextEdit="1"/>
              </p:cNvSpPr>
              <p:nvPr/>
            </p:nvSpPr>
            <p:spPr>
              <a:xfrm>
                <a:off x="5503992" y="5120728"/>
                <a:ext cx="3210126" cy="570144"/>
              </a:xfrm>
              <a:prstGeom prst="wedgeRoundRectCallout">
                <a:avLst>
                  <a:gd name="adj1" fmla="val -54515"/>
                  <a:gd name="adj2" fmla="val 47152"/>
                  <a:gd name="adj3" fmla="val 16667"/>
                </a:avLst>
              </a:prstGeom>
              <a:blipFill>
                <a:blip r:embed="rId12"/>
                <a:stretch>
                  <a:fillRect/>
                </a:stretch>
              </a:blipFill>
              <a:ln w="9525">
                <a:solidFill>
                  <a:schemeClr val="tx1"/>
                </a:solidFill>
              </a:ln>
            </p:spPr>
            <p:txBody>
              <a:bodyPr/>
              <a:lstStyle/>
              <a:p>
                <a:r>
                  <a:rPr lang="ja-JP" altLang="en-US">
                    <a:noFill/>
                  </a:rPr>
                  <a:t> </a:t>
                </a:r>
              </a:p>
            </p:txBody>
          </p:sp>
        </mc:Fallback>
      </mc:AlternateContent>
      <p:pic>
        <p:nvPicPr>
          <p:cNvPr id="31" name="Picture 2" descr="先生の男の子のイラスト（将来の夢）">
            <a:extLst>
              <a:ext uri="{FF2B5EF4-FFF2-40B4-BE49-F238E27FC236}">
                <a16:creationId xmlns:a16="http://schemas.microsoft.com/office/drawing/2014/main" id="{41B22B69-34FD-F78E-C589-A49C6172B0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95102" y="5236746"/>
            <a:ext cx="648072" cy="648072"/>
          </a:xfrm>
          <a:prstGeom prst="rect">
            <a:avLst/>
          </a:prstGeom>
          <a:noFill/>
          <a:extLst>
            <a:ext uri="{909E8E84-426E-40DD-AFC4-6F175D3DCCD1}">
              <a14:hiddenFill xmlns:a14="http://schemas.microsoft.com/office/drawing/2010/main">
                <a:solidFill>
                  <a:srgbClr val="FFFFFF"/>
                </a:solidFill>
              </a14:hiddenFill>
            </a:ext>
          </a:extLst>
        </p:spPr>
      </p:pic>
      <p:sp>
        <p:nvSpPr>
          <p:cNvPr id="12" name="吹き出し: 角を丸めた四角形 11">
            <a:extLst>
              <a:ext uri="{FF2B5EF4-FFF2-40B4-BE49-F238E27FC236}">
                <a16:creationId xmlns:a16="http://schemas.microsoft.com/office/drawing/2014/main" id="{93FB41B0-B51C-382E-5DAB-A98A77D51662}"/>
              </a:ext>
            </a:extLst>
          </p:cNvPr>
          <p:cNvSpPr/>
          <p:nvPr/>
        </p:nvSpPr>
        <p:spPr>
          <a:xfrm>
            <a:off x="2231557" y="5286222"/>
            <a:ext cx="1812702" cy="657759"/>
          </a:xfrm>
          <a:prstGeom prst="wedgeRoundRectCallout">
            <a:avLst>
              <a:gd name="adj1" fmla="val 55706"/>
              <a:gd name="adj2" fmla="val 21478"/>
              <a:gd name="adj3" fmla="val 16667"/>
            </a:avLst>
          </a:prstGeom>
          <a:solidFill>
            <a:schemeClr val="accent6">
              <a:lumMod val="20000"/>
              <a:lumOff val="80000"/>
            </a:schemeClr>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just">
              <a:lnSpc>
                <a:spcPts val="1400"/>
              </a:lnSpc>
            </a:pPr>
            <a:r>
              <a:rPr lang="ja-JP" altLang="en-US" sz="1100" dirty="0">
                <a:latin typeface="メイリオ" panose="020B0604030504040204" pitchFamily="50" charset="-128"/>
                <a:ea typeface="メイリオ" panose="020B0604030504040204" pitchFamily="50" charset="-128"/>
              </a:rPr>
              <a:t>この図のように、平行線の錯角を見つけることができたよ。</a:t>
            </a:r>
            <a:endParaRPr lang="en-US" altLang="ja-JP" sz="1100" dirty="0">
              <a:latin typeface="メイリオ" panose="020B0604030504040204" pitchFamily="50" charset="-128"/>
              <a:ea typeface="メイリオ" panose="020B0604030504040204" pitchFamily="50" charset="-128"/>
            </a:endParaRPr>
          </a:p>
        </p:txBody>
      </p:sp>
      <p:pic>
        <p:nvPicPr>
          <p:cNvPr id="13" name="Picture 6" descr="セーラー服を着た女子学生のイラスト（冬服・学生服）">
            <a:extLst>
              <a:ext uri="{FF2B5EF4-FFF2-40B4-BE49-F238E27FC236}">
                <a16:creationId xmlns:a16="http://schemas.microsoft.com/office/drawing/2014/main" id="{1CB54F24-CEC4-F7E7-46D9-0785A5E3E738}"/>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4182611" y="5419360"/>
            <a:ext cx="433568" cy="510609"/>
          </a:xfrm>
          <a:prstGeom prst="rect">
            <a:avLst/>
          </a:prstGeom>
          <a:noFill/>
          <a:extLst>
            <a:ext uri="{909E8E84-426E-40DD-AFC4-6F175D3DCCD1}">
              <a14:hiddenFill xmlns:a14="http://schemas.microsoft.com/office/drawing/2010/main">
                <a:solidFill>
                  <a:srgbClr val="FFFFFF"/>
                </a:solidFill>
              </a14:hiddenFill>
            </a:ext>
          </a:extLst>
        </p:spPr>
      </p:pic>
      <p:sp>
        <p:nvSpPr>
          <p:cNvPr id="23" name="四角形: 角を丸くする 22">
            <a:extLst>
              <a:ext uri="{FF2B5EF4-FFF2-40B4-BE49-F238E27FC236}">
                <a16:creationId xmlns:a16="http://schemas.microsoft.com/office/drawing/2014/main" id="{1FE96B49-E2D5-89B0-D6D9-17E485D1FA17}"/>
              </a:ext>
            </a:extLst>
          </p:cNvPr>
          <p:cNvSpPr/>
          <p:nvPr/>
        </p:nvSpPr>
        <p:spPr>
          <a:xfrm>
            <a:off x="5317180" y="5915663"/>
            <a:ext cx="1249188" cy="209493"/>
          </a:xfrm>
          <a:prstGeom prst="roundRect">
            <a:avLst>
              <a:gd name="adj" fmla="val 35062"/>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tIns="108000" bIns="72000" rtlCol="0" anchor="ctr"/>
          <a:lstStyle/>
          <a:p>
            <a:pPr algn="ctr"/>
            <a:r>
              <a:rPr kumimoji="1" lang="ja-JP" altLang="en-US" sz="1100" b="1" dirty="0">
                <a:latin typeface="メイリオ" panose="020B0604030504040204" pitchFamily="50" charset="-128"/>
                <a:ea typeface="メイリオ" panose="020B0604030504040204" pitchFamily="50" charset="-128"/>
              </a:rPr>
              <a:t>支援のポイント</a:t>
            </a:r>
          </a:p>
        </p:txBody>
      </p:sp>
      <p:pic>
        <p:nvPicPr>
          <p:cNvPr id="9" name="図 8">
            <a:extLst>
              <a:ext uri="{FF2B5EF4-FFF2-40B4-BE49-F238E27FC236}">
                <a16:creationId xmlns:a16="http://schemas.microsoft.com/office/drawing/2014/main" id="{A7B78890-F1B9-5988-4BAE-0308620678BF}"/>
              </a:ext>
            </a:extLst>
          </p:cNvPr>
          <p:cNvPicPr>
            <a:picLocks noChangeAspect="1"/>
          </p:cNvPicPr>
          <p:nvPr/>
        </p:nvPicPr>
        <p:blipFill>
          <a:blip r:embed="rId13"/>
          <a:stretch>
            <a:fillRect/>
          </a:stretch>
        </p:blipFill>
        <p:spPr>
          <a:xfrm>
            <a:off x="260859" y="5517232"/>
            <a:ext cx="1790861" cy="1237060"/>
          </a:xfrm>
          <a:prstGeom prst="rect">
            <a:avLst/>
          </a:prstGeom>
        </p:spPr>
      </p:pic>
      <p:pic>
        <p:nvPicPr>
          <p:cNvPr id="22" name="図 21">
            <a:extLst>
              <a:ext uri="{FF2B5EF4-FFF2-40B4-BE49-F238E27FC236}">
                <a16:creationId xmlns:a16="http://schemas.microsoft.com/office/drawing/2014/main" id="{35FD8557-E731-7F42-5069-2FD7F4D7AC69}"/>
              </a:ext>
            </a:extLst>
          </p:cNvPr>
          <p:cNvPicPr>
            <a:picLocks noChangeAspect="1"/>
          </p:cNvPicPr>
          <p:nvPr/>
        </p:nvPicPr>
        <p:blipFill>
          <a:blip r:embed="rId14"/>
          <a:stretch>
            <a:fillRect/>
          </a:stretch>
        </p:blipFill>
        <p:spPr>
          <a:xfrm>
            <a:off x="4653486" y="3267012"/>
            <a:ext cx="1932953" cy="1322428"/>
          </a:xfrm>
          <a:prstGeom prst="rect">
            <a:avLst/>
          </a:prstGeom>
        </p:spPr>
      </p:pic>
      <p:pic>
        <p:nvPicPr>
          <p:cNvPr id="8" name="図 7" descr="図形, 正方形&#10;&#10;AI 生成コンテンツは誤りを含む可能性があります。">
            <a:extLst>
              <a:ext uri="{FF2B5EF4-FFF2-40B4-BE49-F238E27FC236}">
                <a16:creationId xmlns:a16="http://schemas.microsoft.com/office/drawing/2014/main" id="{1A68CC48-B02E-9C54-B5BF-94D32DD970B7}"/>
              </a:ext>
            </a:extLst>
          </p:cNvPr>
          <p:cNvPicPr>
            <a:picLocks noChangeAspect="1"/>
          </p:cNvPicPr>
          <p:nvPr/>
        </p:nvPicPr>
        <p:blipFill>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6200000">
            <a:off x="4833938" y="2803561"/>
            <a:ext cx="1613279" cy="2304684"/>
          </a:xfrm>
          <a:prstGeom prst="rect">
            <a:avLst/>
          </a:prstGeom>
        </p:spPr>
      </p:pic>
      <p:pic>
        <p:nvPicPr>
          <p:cNvPr id="14" name="図 13" descr="図形, 正方形&#10;&#10;AI 生成コンテンツは誤りを含む可能性があります。">
            <a:extLst>
              <a:ext uri="{FF2B5EF4-FFF2-40B4-BE49-F238E27FC236}">
                <a16:creationId xmlns:a16="http://schemas.microsoft.com/office/drawing/2014/main" id="{7809617F-EFAF-1539-497C-4DC90DC5F14A}"/>
              </a:ext>
            </a:extLst>
          </p:cNvPr>
          <p:cNvPicPr>
            <a:picLocks noChangeAspect="1"/>
          </p:cNvPicPr>
          <p:nvPr/>
        </p:nvPicPr>
        <p:blipFill>
          <a:blip r:embed="rId1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6200000">
            <a:off x="371785" y="5001151"/>
            <a:ext cx="1531579" cy="2187970"/>
          </a:xfrm>
          <a:prstGeom prst="rect">
            <a:avLst/>
          </a:prstGeom>
        </p:spPr>
      </p:pic>
    </p:spTree>
    <p:extLst>
      <p:ext uri="{BB962C8B-B14F-4D97-AF65-F5344CB8AC3E}">
        <p14:creationId xmlns:p14="http://schemas.microsoft.com/office/powerpoint/2010/main" val="607401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91E45-A161-891F-AFE8-242F50D68C75}"/>
            </a:ext>
          </a:extLst>
        </p:cNvPr>
        <p:cNvGrpSpPr/>
        <p:nvPr/>
      </p:nvGrpSpPr>
      <p:grpSpPr>
        <a:xfrm>
          <a:off x="0" y="0"/>
          <a:ext cx="0" cy="0"/>
          <a:chOff x="0" y="0"/>
          <a:chExt cx="0" cy="0"/>
        </a:xfrm>
      </p:grpSpPr>
      <p:sp>
        <p:nvSpPr>
          <p:cNvPr id="6" name="タイトル 1">
            <a:extLst>
              <a:ext uri="{FF2B5EF4-FFF2-40B4-BE49-F238E27FC236}">
                <a16:creationId xmlns:a16="http://schemas.microsoft.com/office/drawing/2014/main" id="{BE0361B0-19F9-7239-C620-3771A976F1DB}"/>
              </a:ext>
            </a:extLst>
          </p:cNvPr>
          <p:cNvSpPr txBox="1">
            <a:spLocks/>
          </p:cNvSpPr>
          <p:nvPr/>
        </p:nvSpPr>
        <p:spPr>
          <a:xfrm>
            <a:off x="107504" y="121568"/>
            <a:ext cx="8928992" cy="468572"/>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数学 ９ （３）　</a:t>
            </a:r>
            <a:r>
              <a:rPr lang="ja-JP" altLang="en-US" b="1" spc="-15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データの傾向を読み取り、批判的に考察し判断すること（睡眠時間）</a:t>
            </a:r>
          </a:p>
        </p:txBody>
      </p:sp>
      <p:sp>
        <p:nvSpPr>
          <p:cNvPr id="5" name="テキスト ボックス 4">
            <a:extLst>
              <a:ext uri="{FF2B5EF4-FFF2-40B4-BE49-F238E27FC236}">
                <a16:creationId xmlns:a16="http://schemas.microsoft.com/office/drawing/2014/main" id="{A00F90CF-FDF7-2714-C31D-0A40C350E0FC}"/>
              </a:ext>
            </a:extLst>
          </p:cNvPr>
          <p:cNvSpPr txBox="1"/>
          <p:nvPr/>
        </p:nvSpPr>
        <p:spPr>
          <a:xfrm>
            <a:off x="-16973" y="632882"/>
            <a:ext cx="8905002" cy="707886"/>
          </a:xfrm>
          <a:prstGeom prst="rect">
            <a:avLst/>
          </a:prstGeom>
          <a:noFill/>
        </p:spPr>
        <p:txBody>
          <a:bodyPr wrap="none" rtlCol="0">
            <a:spAutoFit/>
          </a:bodyPr>
          <a:lstStyle/>
          <a:p>
            <a:r>
              <a:rPr kumimoji="1" lang="en-US" altLang="ja-JP" sz="2000" b="1" dirty="0">
                <a:latin typeface="メイリオ" panose="020B0604030504040204" pitchFamily="50" charset="-128"/>
                <a:ea typeface="メイリオ" panose="020B0604030504040204" pitchFamily="50" charset="-128"/>
              </a:rPr>
              <a:t>【</a:t>
            </a:r>
            <a:r>
              <a:rPr kumimoji="1" lang="ja-JP" altLang="en-US" sz="2000" b="1" dirty="0">
                <a:latin typeface="メイリオ" panose="020B0604030504040204" pitchFamily="50" charset="-128"/>
                <a:ea typeface="メイリオ" panose="020B0604030504040204" pitchFamily="50" charset="-128"/>
              </a:rPr>
              <a:t>出題の趣旨</a:t>
            </a:r>
            <a:r>
              <a:rPr kumimoji="1" lang="en-US" altLang="ja-JP" sz="2000" b="1" dirty="0">
                <a:latin typeface="メイリオ" panose="020B0604030504040204" pitchFamily="50" charset="-128"/>
                <a:ea typeface="メイリオ" panose="020B0604030504040204" pitchFamily="50" charset="-128"/>
              </a:rPr>
              <a:t>】</a:t>
            </a:r>
            <a:r>
              <a:rPr lang="ja-JP" altLang="en-US" sz="2000" b="1" dirty="0">
                <a:latin typeface="メイリオ" panose="020B0604030504040204" pitchFamily="50" charset="-128"/>
                <a:ea typeface="メイリオ" panose="020B0604030504040204" pitchFamily="50" charset="-128"/>
              </a:rPr>
              <a:t>データの傾向を的確に捉え、判断の理由を度数分布多角形の</a:t>
            </a:r>
            <a:endParaRPr lang="en-US" altLang="ja-JP" sz="2000" b="1" dirty="0">
              <a:latin typeface="メイリオ" panose="020B0604030504040204" pitchFamily="50" charset="-128"/>
              <a:ea typeface="メイリオ" panose="020B0604030504040204" pitchFamily="50" charset="-128"/>
            </a:endParaRPr>
          </a:p>
          <a:p>
            <a:r>
              <a:rPr lang="ja-JP" altLang="en-US" sz="2000" b="1" dirty="0">
                <a:latin typeface="メイリオ" panose="020B0604030504040204" pitchFamily="50" charset="-128"/>
                <a:ea typeface="メイリオ" panose="020B0604030504040204" pitchFamily="50" charset="-128"/>
              </a:rPr>
              <a:t>　　　　　　　特徴を基に説明することができるかどうかをみる</a:t>
            </a:r>
            <a:endParaRPr kumimoji="1" lang="ja-JP" altLang="en-US" sz="2000" b="1" spc="-150" dirty="0">
              <a:latin typeface="メイリオ" panose="020B0604030504040204" pitchFamily="50" charset="-128"/>
              <a:ea typeface="メイリオ" panose="020B0604030504040204" pitchFamily="50" charset="-128"/>
            </a:endParaRPr>
          </a:p>
        </p:txBody>
      </p:sp>
      <p:sp>
        <p:nvSpPr>
          <p:cNvPr id="22" name="テキスト ボックス 21">
            <a:extLst>
              <a:ext uri="{FF2B5EF4-FFF2-40B4-BE49-F238E27FC236}">
                <a16:creationId xmlns:a16="http://schemas.microsoft.com/office/drawing/2014/main" id="{075DC8CF-B7B1-B88E-D005-BC0289966111}"/>
              </a:ext>
            </a:extLst>
          </p:cNvPr>
          <p:cNvSpPr txBox="1"/>
          <p:nvPr/>
        </p:nvSpPr>
        <p:spPr>
          <a:xfrm>
            <a:off x="6325438" y="2743705"/>
            <a:ext cx="2736304" cy="3662541"/>
          </a:xfrm>
          <a:prstGeom prst="rect">
            <a:avLst/>
          </a:prstGeom>
          <a:noFill/>
        </p:spPr>
        <p:txBody>
          <a:bodyPr wrap="square" rtlCol="0">
            <a:spAutoFit/>
          </a:bodyPr>
          <a:lstStyle/>
          <a:p>
            <a:pPr algn="just">
              <a:lnSpc>
                <a:spcPts val="1500"/>
              </a:lnSpc>
            </a:pPr>
            <a:r>
              <a:rPr lang="en-US" altLang="ja-JP" sz="1400" b="1" dirty="0">
                <a:latin typeface="メイリオ" panose="020B0604030504040204" pitchFamily="50" charset="-128"/>
                <a:ea typeface="メイリオ" panose="020B0604030504040204" pitchFamily="50" charset="-128"/>
              </a:rPr>
              <a:t>【</a:t>
            </a:r>
            <a:r>
              <a:rPr lang="ja-JP" altLang="en-US" sz="1400" b="1" dirty="0">
                <a:latin typeface="メイリオ" panose="020B0604030504040204" pitchFamily="50" charset="-128"/>
                <a:ea typeface="メイリオ" panose="020B0604030504040204" pitchFamily="50" charset="-128"/>
              </a:rPr>
              <a:t>正答の条件</a:t>
            </a:r>
            <a:r>
              <a:rPr lang="en-US" altLang="ja-JP" sz="1400" b="1" dirty="0">
                <a:latin typeface="メイリオ" panose="020B0604030504040204" pitchFamily="50" charset="-128"/>
                <a:ea typeface="メイリオ" panose="020B0604030504040204" pitchFamily="50" charset="-128"/>
              </a:rPr>
              <a:t>】</a:t>
            </a:r>
          </a:p>
          <a:p>
            <a:pPr marL="271463" algn="just">
              <a:lnSpc>
                <a:spcPts val="1500"/>
              </a:lnSpc>
            </a:pPr>
            <a:r>
              <a:rPr lang="ja-JP" altLang="en-US" sz="1400" b="1" dirty="0">
                <a:latin typeface="メイリオ" panose="020B0604030504040204" pitchFamily="50" charset="-128"/>
                <a:ea typeface="メイリオ" panose="020B0604030504040204" pitchFamily="50" charset="-128"/>
              </a:rPr>
              <a:t>次の</a:t>
            </a:r>
            <a:r>
              <a:rPr lang="en-US" altLang="ja-JP" sz="1400" b="1" dirty="0">
                <a:latin typeface="メイリオ" panose="020B0604030504040204" pitchFamily="50" charset="-128"/>
                <a:ea typeface="メイリオ" panose="020B0604030504040204" pitchFamily="50" charset="-128"/>
              </a:rPr>
              <a:t>(a)</a:t>
            </a:r>
            <a:r>
              <a:rPr lang="ja-JP" altLang="en-US" sz="1400" b="1" dirty="0">
                <a:latin typeface="メイリオ" panose="020B0604030504040204" pitchFamily="50" charset="-128"/>
                <a:ea typeface="メイリオ" panose="020B0604030504040204" pitchFamily="50" charset="-128"/>
              </a:rPr>
              <a:t>、</a:t>
            </a:r>
            <a:r>
              <a:rPr lang="en-US" altLang="ja-JP" sz="1400" b="1" dirty="0">
                <a:latin typeface="メイリオ" panose="020B0604030504040204" pitchFamily="50" charset="-128"/>
                <a:ea typeface="メイリオ" panose="020B0604030504040204" pitchFamily="50" charset="-128"/>
              </a:rPr>
              <a:t>(b)</a:t>
            </a:r>
            <a:r>
              <a:rPr lang="ja-JP" altLang="en-US" sz="1400" b="1" dirty="0">
                <a:latin typeface="メイリオ" panose="020B0604030504040204" pitchFamily="50" charset="-128"/>
                <a:ea typeface="メイリオ" panose="020B0604030504040204" pitchFamily="50" charset="-128"/>
              </a:rPr>
              <a:t>について記述しているもの。</a:t>
            </a:r>
            <a:endParaRPr lang="en-US" altLang="ja-JP" sz="1400" b="1" dirty="0">
              <a:latin typeface="メイリオ" panose="020B0604030504040204" pitchFamily="50" charset="-128"/>
              <a:ea typeface="メイリオ" panose="020B0604030504040204" pitchFamily="50" charset="-128"/>
            </a:endParaRPr>
          </a:p>
          <a:p>
            <a:pPr marL="271463" algn="just">
              <a:lnSpc>
                <a:spcPts val="1500"/>
              </a:lnSpc>
            </a:pPr>
            <a:endParaRPr lang="ja-JP" altLang="en-US" sz="1400" b="1" dirty="0">
              <a:latin typeface="メイリオ" panose="020B0604030504040204" pitchFamily="50" charset="-128"/>
              <a:ea typeface="メイリオ" panose="020B0604030504040204" pitchFamily="50" charset="-128"/>
            </a:endParaRPr>
          </a:p>
          <a:p>
            <a:pPr marL="271463" algn="just"/>
            <a:r>
              <a:rPr lang="en-US" altLang="ja-JP" sz="1400" b="1" dirty="0">
                <a:latin typeface="メイリオ" panose="020B0604030504040204" pitchFamily="50" charset="-128"/>
                <a:ea typeface="メイリオ" panose="020B0604030504040204" pitchFamily="50" charset="-128"/>
              </a:rPr>
              <a:t>(a) </a:t>
            </a:r>
            <a:r>
              <a:rPr lang="ja-JP" altLang="en-US" sz="1400" b="1" dirty="0">
                <a:latin typeface="メイリオ" panose="020B0604030504040204" pitchFamily="50" charset="-128"/>
                <a:ea typeface="メイリオ" panose="020B0604030504040204" pitchFamily="50" charset="-128"/>
              </a:rPr>
              <a:t>就寝時刻が２３時より</a:t>
            </a:r>
            <a:endParaRPr lang="en-US" altLang="ja-JP" sz="1400" b="1" dirty="0">
              <a:latin typeface="メイリオ" panose="020B0604030504040204" pitchFamily="50" charset="-128"/>
              <a:ea typeface="メイリオ" panose="020B0604030504040204" pitchFamily="50" charset="-128"/>
            </a:endParaRPr>
          </a:p>
          <a:p>
            <a:pPr marL="271463" algn="just"/>
            <a:r>
              <a:rPr lang="ja-JP" altLang="en-US" sz="1400" b="1" dirty="0">
                <a:latin typeface="メイリオ" panose="020B0604030504040204" pitchFamily="50" charset="-128"/>
                <a:ea typeface="メイリオ" panose="020B0604030504040204" pitchFamily="50" charset="-128"/>
              </a:rPr>
              <a:t>　前の生徒の度数分布多角</a:t>
            </a:r>
            <a:endParaRPr lang="en-US" altLang="ja-JP" sz="1400" b="1" dirty="0">
              <a:latin typeface="メイリオ" panose="020B0604030504040204" pitchFamily="50" charset="-128"/>
              <a:ea typeface="メイリオ" panose="020B0604030504040204" pitchFamily="50" charset="-128"/>
            </a:endParaRPr>
          </a:p>
          <a:p>
            <a:pPr marL="271463" algn="just"/>
            <a:r>
              <a:rPr lang="ja-JP" altLang="en-US" sz="1400" b="1" dirty="0">
                <a:latin typeface="メイリオ" panose="020B0604030504040204" pitchFamily="50" charset="-128"/>
                <a:ea typeface="メイリオ" panose="020B0604030504040204" pitchFamily="50" charset="-128"/>
              </a:rPr>
              <a:t>　形と就寝時刻が２３時以</a:t>
            </a:r>
            <a:endParaRPr lang="en-US" altLang="ja-JP" sz="1400" b="1" dirty="0">
              <a:latin typeface="メイリオ" panose="020B0604030504040204" pitchFamily="50" charset="-128"/>
              <a:ea typeface="メイリオ" panose="020B0604030504040204" pitchFamily="50" charset="-128"/>
            </a:endParaRPr>
          </a:p>
          <a:p>
            <a:pPr marL="271463" algn="just"/>
            <a:r>
              <a:rPr lang="ja-JP" altLang="en-US" sz="1400" b="1" dirty="0">
                <a:latin typeface="メイリオ" panose="020B0604030504040204" pitchFamily="50" charset="-128"/>
                <a:ea typeface="メイリオ" panose="020B0604030504040204" pitchFamily="50" charset="-128"/>
              </a:rPr>
              <a:t>　降の生徒の度数分布多角</a:t>
            </a:r>
            <a:endParaRPr lang="en-US" altLang="ja-JP" sz="1400" b="1" dirty="0">
              <a:latin typeface="メイリオ" panose="020B0604030504040204" pitchFamily="50" charset="-128"/>
              <a:ea typeface="メイリオ" panose="020B0604030504040204" pitchFamily="50" charset="-128"/>
            </a:endParaRPr>
          </a:p>
          <a:p>
            <a:pPr marL="271463" algn="just"/>
            <a:r>
              <a:rPr lang="ja-JP" altLang="en-US" sz="1400" b="1" dirty="0">
                <a:latin typeface="メイリオ" panose="020B0604030504040204" pitchFamily="50" charset="-128"/>
                <a:ea typeface="メイリオ" panose="020B0604030504040204" pitchFamily="50" charset="-128"/>
              </a:rPr>
              <a:t>　形が同じような形である</a:t>
            </a:r>
            <a:endParaRPr lang="en-US" altLang="ja-JP" sz="1400" b="1" dirty="0">
              <a:latin typeface="メイリオ" panose="020B0604030504040204" pitchFamily="50" charset="-128"/>
              <a:ea typeface="メイリオ" panose="020B0604030504040204" pitchFamily="50" charset="-128"/>
            </a:endParaRPr>
          </a:p>
          <a:p>
            <a:pPr marL="271463" algn="just"/>
            <a:r>
              <a:rPr lang="ja-JP" altLang="en-US" sz="1400" b="1" dirty="0">
                <a:latin typeface="メイリオ" panose="020B0604030504040204" pitchFamily="50" charset="-128"/>
                <a:ea typeface="メイリオ" panose="020B0604030504040204" pitchFamily="50" charset="-128"/>
              </a:rPr>
              <a:t>　こと。</a:t>
            </a:r>
          </a:p>
          <a:p>
            <a:pPr marL="271463" algn="just"/>
            <a:endParaRPr lang="en-US" altLang="ja-JP" sz="1400" b="1" dirty="0">
              <a:latin typeface="メイリオ" panose="020B0604030504040204" pitchFamily="50" charset="-128"/>
              <a:ea typeface="メイリオ" panose="020B0604030504040204" pitchFamily="50" charset="-128"/>
            </a:endParaRPr>
          </a:p>
          <a:p>
            <a:pPr marL="271463" algn="just"/>
            <a:r>
              <a:rPr lang="en-US" altLang="ja-JP" sz="1400" b="1" dirty="0">
                <a:latin typeface="メイリオ" panose="020B0604030504040204" pitchFamily="50" charset="-128"/>
                <a:ea typeface="メイリオ" panose="020B0604030504040204" pitchFamily="50" charset="-128"/>
              </a:rPr>
              <a:t>(b) </a:t>
            </a:r>
            <a:r>
              <a:rPr lang="ja-JP" altLang="en-US" sz="1400" b="1" dirty="0">
                <a:latin typeface="メイリオ" panose="020B0604030504040204" pitchFamily="50" charset="-128"/>
                <a:ea typeface="メイリオ" panose="020B0604030504040204" pitchFamily="50" charset="-128"/>
              </a:rPr>
              <a:t>就寝時刻が２３時より</a:t>
            </a:r>
            <a:endParaRPr lang="en-US" altLang="ja-JP" sz="1400" b="1" dirty="0">
              <a:latin typeface="メイリオ" panose="020B0604030504040204" pitchFamily="50" charset="-128"/>
              <a:ea typeface="メイリオ" panose="020B0604030504040204" pitchFamily="50" charset="-128"/>
            </a:endParaRPr>
          </a:p>
          <a:p>
            <a:pPr marL="271463" algn="just"/>
            <a:r>
              <a:rPr lang="ja-JP" altLang="en-US" sz="1400" b="1" dirty="0">
                <a:latin typeface="メイリオ" panose="020B0604030504040204" pitchFamily="50" charset="-128"/>
                <a:ea typeface="メイリオ" panose="020B0604030504040204" pitchFamily="50" charset="-128"/>
              </a:rPr>
              <a:t>　前の生徒の度数分布多角</a:t>
            </a:r>
            <a:endParaRPr lang="en-US" altLang="ja-JP" sz="1400" b="1" dirty="0">
              <a:latin typeface="メイリオ" panose="020B0604030504040204" pitchFamily="50" charset="-128"/>
              <a:ea typeface="メイリオ" panose="020B0604030504040204" pitchFamily="50" charset="-128"/>
            </a:endParaRPr>
          </a:p>
          <a:p>
            <a:pPr marL="271463" algn="just"/>
            <a:r>
              <a:rPr lang="ja-JP" altLang="en-US" sz="1400" b="1" dirty="0">
                <a:latin typeface="メイリオ" panose="020B0604030504040204" pitchFamily="50" charset="-128"/>
                <a:ea typeface="メイリオ" panose="020B0604030504040204" pitchFamily="50" charset="-128"/>
              </a:rPr>
              <a:t>　形よりも就寝時刻が２３</a:t>
            </a:r>
            <a:endParaRPr lang="en-US" altLang="ja-JP" sz="1400" b="1" dirty="0">
              <a:latin typeface="メイリオ" panose="020B0604030504040204" pitchFamily="50" charset="-128"/>
              <a:ea typeface="メイリオ" panose="020B0604030504040204" pitchFamily="50" charset="-128"/>
            </a:endParaRPr>
          </a:p>
          <a:p>
            <a:pPr marL="271463" algn="just"/>
            <a:r>
              <a:rPr lang="ja-JP" altLang="en-US" sz="1400" b="1" dirty="0">
                <a:latin typeface="メイリオ" panose="020B0604030504040204" pitchFamily="50" charset="-128"/>
                <a:ea typeface="メイリオ" panose="020B0604030504040204" pitchFamily="50" charset="-128"/>
              </a:rPr>
              <a:t>　時以降の生徒の度数分布</a:t>
            </a:r>
            <a:endParaRPr lang="en-US" altLang="ja-JP" sz="1400" b="1" dirty="0">
              <a:latin typeface="メイリオ" panose="020B0604030504040204" pitchFamily="50" charset="-128"/>
              <a:ea typeface="メイリオ" panose="020B0604030504040204" pitchFamily="50" charset="-128"/>
            </a:endParaRPr>
          </a:p>
          <a:p>
            <a:pPr marL="271463" algn="just"/>
            <a:r>
              <a:rPr lang="ja-JP" altLang="en-US" sz="1400" b="1" dirty="0">
                <a:latin typeface="メイリオ" panose="020B0604030504040204" pitchFamily="50" charset="-128"/>
                <a:ea typeface="メイリオ" panose="020B0604030504040204" pitchFamily="50" charset="-128"/>
              </a:rPr>
              <a:t>　多角形の方が左側にある</a:t>
            </a:r>
            <a:endParaRPr lang="en-US" altLang="ja-JP" sz="1400" b="1" dirty="0">
              <a:latin typeface="メイリオ" panose="020B0604030504040204" pitchFamily="50" charset="-128"/>
              <a:ea typeface="メイリオ" panose="020B0604030504040204" pitchFamily="50" charset="-128"/>
            </a:endParaRPr>
          </a:p>
          <a:p>
            <a:pPr marL="271463" algn="just"/>
            <a:r>
              <a:rPr lang="ja-JP" altLang="en-US" sz="1400" b="1" dirty="0">
                <a:latin typeface="メイリオ" panose="020B0604030504040204" pitchFamily="50" charset="-128"/>
                <a:ea typeface="メイリオ" panose="020B0604030504040204" pitchFamily="50" charset="-128"/>
              </a:rPr>
              <a:t>　こと。</a:t>
            </a:r>
            <a:endParaRPr lang="en-US" altLang="ja-JP" sz="1400" b="1" dirty="0">
              <a:latin typeface="メイリオ" panose="020B0604030504040204" pitchFamily="50" charset="-128"/>
              <a:ea typeface="メイリオ" panose="020B0604030504040204" pitchFamily="50" charset="-128"/>
            </a:endParaRPr>
          </a:p>
        </p:txBody>
      </p:sp>
      <p:sp>
        <p:nvSpPr>
          <p:cNvPr id="2" name="角丸四角形 7">
            <a:extLst>
              <a:ext uri="{FF2B5EF4-FFF2-40B4-BE49-F238E27FC236}">
                <a16:creationId xmlns:a16="http://schemas.microsoft.com/office/drawing/2014/main" id="{01289723-4738-47DB-D0E7-65086011A6F1}"/>
              </a:ext>
            </a:extLst>
          </p:cNvPr>
          <p:cNvSpPr/>
          <p:nvPr/>
        </p:nvSpPr>
        <p:spPr>
          <a:xfrm>
            <a:off x="6688383" y="1484784"/>
            <a:ext cx="2188457" cy="1080120"/>
          </a:xfrm>
          <a:prstGeom prst="roundRect">
            <a:avLst>
              <a:gd name="adj" fmla="val 7999"/>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ja-JP" altLang="en-US" sz="2000" dirty="0">
                <a:solidFill>
                  <a:srgbClr val="000000"/>
                </a:solidFill>
                <a:latin typeface="メイリオ" panose="020B0604030504040204" pitchFamily="50" charset="-128"/>
                <a:ea typeface="メイリオ" panose="020B0604030504040204" pitchFamily="50" charset="-128"/>
              </a:rPr>
              <a:t>広島県　</a:t>
            </a:r>
            <a:r>
              <a:rPr lang="en-US" altLang="ja-JP" sz="2000" dirty="0">
                <a:solidFill>
                  <a:schemeClr val="tx1"/>
                </a:solidFill>
                <a:latin typeface="メイリオ" panose="020B0604030504040204" pitchFamily="50" charset="-128"/>
                <a:ea typeface="メイリオ" panose="020B0604030504040204" pitchFamily="50" charset="-128"/>
              </a:rPr>
              <a:t>32.7</a:t>
            </a:r>
            <a:r>
              <a:rPr lang="ja-JP" altLang="en-US" sz="2000" dirty="0">
                <a:solidFill>
                  <a:schemeClr val="tx1"/>
                </a:solidFill>
                <a:latin typeface="メイリオ" panose="020B0604030504040204" pitchFamily="50" charset="-128"/>
                <a:ea typeface="メイリオ" panose="020B0604030504040204" pitchFamily="50" charset="-128"/>
              </a:rPr>
              <a:t>％</a:t>
            </a:r>
            <a:endParaRPr lang="en-US" altLang="ja-JP" sz="2000" dirty="0">
              <a:solidFill>
                <a:schemeClr val="tx1"/>
              </a:solidFill>
              <a:latin typeface="メイリオ" panose="020B0604030504040204" pitchFamily="50" charset="-128"/>
              <a:ea typeface="メイリオ" panose="020B0604030504040204" pitchFamily="50" charset="-128"/>
            </a:endParaRPr>
          </a:p>
          <a:p>
            <a:r>
              <a:rPr lang="ja-JP" altLang="en-US" sz="2000" dirty="0">
                <a:solidFill>
                  <a:schemeClr val="tx1"/>
                </a:solidFill>
                <a:latin typeface="メイリオ" panose="020B0604030504040204" pitchFamily="50" charset="-128"/>
                <a:ea typeface="メイリオ" panose="020B0604030504040204" pitchFamily="50" charset="-128"/>
              </a:rPr>
              <a:t>全　国　</a:t>
            </a:r>
            <a:r>
              <a:rPr lang="en-US" altLang="ja-JP" sz="2000" dirty="0">
                <a:solidFill>
                  <a:schemeClr val="tx1"/>
                </a:solidFill>
                <a:latin typeface="メイリオ" panose="020B0604030504040204" pitchFamily="50" charset="-128"/>
                <a:ea typeface="メイリオ" panose="020B0604030504040204" pitchFamily="50" charset="-128"/>
              </a:rPr>
              <a:t>31.9</a:t>
            </a:r>
            <a:r>
              <a:rPr lang="ja-JP" altLang="en-US" sz="2000" dirty="0">
                <a:solidFill>
                  <a:schemeClr val="tx1"/>
                </a:solidFill>
                <a:latin typeface="メイリオ" panose="020B0604030504040204" pitchFamily="50" charset="-128"/>
                <a:ea typeface="メイリオ" panose="020B0604030504040204" pitchFamily="50" charset="-128"/>
              </a:rPr>
              <a:t>％</a:t>
            </a:r>
            <a:endParaRPr lang="en-US" altLang="ja-JP" sz="2000" dirty="0">
              <a:solidFill>
                <a:schemeClr val="tx1"/>
              </a:solidFill>
              <a:latin typeface="メイリオ" panose="020B0604030504040204" pitchFamily="50" charset="-128"/>
              <a:ea typeface="メイリオ" panose="020B0604030504040204" pitchFamily="50" charset="-128"/>
            </a:endParaRPr>
          </a:p>
          <a:p>
            <a:r>
              <a:rPr kumimoji="1" lang="ja-JP" altLang="en-US" sz="2000" dirty="0">
                <a:solidFill>
                  <a:srgbClr val="000000"/>
                </a:solidFill>
                <a:latin typeface="メイリオ" panose="020B0604030504040204" pitchFamily="50" charset="-128"/>
                <a:ea typeface="メイリオ" panose="020B0604030504040204" pitchFamily="50" charset="-128"/>
              </a:rPr>
              <a:t>　差　  </a:t>
            </a:r>
            <a:r>
              <a:rPr lang="ja-JP" altLang="en-US" sz="2000" b="1" dirty="0">
                <a:solidFill>
                  <a:srgbClr val="FF0000"/>
                </a:solidFill>
                <a:latin typeface="メイリオ" panose="020B0604030504040204" pitchFamily="50" charset="-128"/>
                <a:ea typeface="メイリオ" panose="020B0604030504040204" pitchFamily="50" charset="-128"/>
              </a:rPr>
              <a:t>＋</a:t>
            </a:r>
            <a:r>
              <a:rPr lang="en-US" altLang="ja-JP" sz="2000" b="1" dirty="0">
                <a:solidFill>
                  <a:srgbClr val="FF0000"/>
                </a:solidFill>
                <a:latin typeface="メイリオ" panose="020B0604030504040204" pitchFamily="50" charset="-128"/>
                <a:ea typeface="メイリオ" panose="020B0604030504040204" pitchFamily="50" charset="-128"/>
              </a:rPr>
              <a:t>0.8</a:t>
            </a:r>
            <a:r>
              <a:rPr kumimoji="1" lang="ja-JP" altLang="en-US" sz="2000" b="1" dirty="0">
                <a:solidFill>
                  <a:srgbClr val="FF0000"/>
                </a:solidFill>
                <a:latin typeface="メイリオ" panose="020B0604030504040204" pitchFamily="50" charset="-128"/>
                <a:ea typeface="メイリオ" panose="020B0604030504040204" pitchFamily="50" charset="-128"/>
              </a:rPr>
              <a:t>㌽</a:t>
            </a:r>
            <a:endParaRPr kumimoji="1" lang="ja-JP" altLang="en-US" sz="2000" b="1" dirty="0">
              <a:solidFill>
                <a:srgbClr val="FF0000"/>
              </a:solidFill>
            </a:endParaRPr>
          </a:p>
        </p:txBody>
      </p:sp>
      <p:pic>
        <p:nvPicPr>
          <p:cNvPr id="7" name="図 6">
            <a:extLst>
              <a:ext uri="{FF2B5EF4-FFF2-40B4-BE49-F238E27FC236}">
                <a16:creationId xmlns:a16="http://schemas.microsoft.com/office/drawing/2014/main" id="{1E31A25F-B7ED-4396-23CF-40F853DC78E1}"/>
              </a:ext>
            </a:extLst>
          </p:cNvPr>
          <p:cNvPicPr>
            <a:picLocks noChangeAspect="1"/>
          </p:cNvPicPr>
          <p:nvPr/>
        </p:nvPicPr>
        <p:blipFill>
          <a:blip r:embed="rId3"/>
          <a:stretch>
            <a:fillRect/>
          </a:stretch>
        </p:blipFill>
        <p:spPr>
          <a:xfrm>
            <a:off x="107504" y="1330382"/>
            <a:ext cx="3024336" cy="586450"/>
          </a:xfrm>
          <a:prstGeom prst="rect">
            <a:avLst/>
          </a:prstGeom>
        </p:spPr>
      </p:pic>
      <p:pic>
        <p:nvPicPr>
          <p:cNvPr id="14" name="図 13">
            <a:extLst>
              <a:ext uri="{FF2B5EF4-FFF2-40B4-BE49-F238E27FC236}">
                <a16:creationId xmlns:a16="http://schemas.microsoft.com/office/drawing/2014/main" id="{8E1A27FD-71A3-55DB-F5E4-B197DF1E40FB}"/>
              </a:ext>
            </a:extLst>
          </p:cNvPr>
          <p:cNvPicPr>
            <a:picLocks noChangeAspect="1"/>
          </p:cNvPicPr>
          <p:nvPr/>
        </p:nvPicPr>
        <p:blipFill>
          <a:blip r:embed="rId4"/>
          <a:stretch>
            <a:fillRect/>
          </a:stretch>
        </p:blipFill>
        <p:spPr>
          <a:xfrm>
            <a:off x="139213" y="1916832"/>
            <a:ext cx="3070360" cy="3867663"/>
          </a:xfrm>
          <a:prstGeom prst="rect">
            <a:avLst/>
          </a:prstGeom>
        </p:spPr>
      </p:pic>
      <p:pic>
        <p:nvPicPr>
          <p:cNvPr id="16" name="図 15">
            <a:extLst>
              <a:ext uri="{FF2B5EF4-FFF2-40B4-BE49-F238E27FC236}">
                <a16:creationId xmlns:a16="http://schemas.microsoft.com/office/drawing/2014/main" id="{DC54EA52-A407-0152-088D-BD0863E8B8B6}"/>
              </a:ext>
            </a:extLst>
          </p:cNvPr>
          <p:cNvPicPr>
            <a:picLocks noChangeAspect="1"/>
          </p:cNvPicPr>
          <p:nvPr/>
        </p:nvPicPr>
        <p:blipFill>
          <a:blip r:embed="rId5"/>
          <a:stretch>
            <a:fillRect/>
          </a:stretch>
        </p:blipFill>
        <p:spPr>
          <a:xfrm>
            <a:off x="50745" y="5805264"/>
            <a:ext cx="3009087" cy="961097"/>
          </a:xfrm>
          <a:prstGeom prst="rect">
            <a:avLst/>
          </a:prstGeom>
        </p:spPr>
      </p:pic>
      <p:pic>
        <p:nvPicPr>
          <p:cNvPr id="18" name="図 17">
            <a:extLst>
              <a:ext uri="{FF2B5EF4-FFF2-40B4-BE49-F238E27FC236}">
                <a16:creationId xmlns:a16="http://schemas.microsoft.com/office/drawing/2014/main" id="{8B430ED1-D706-5850-D965-984CC00682C5}"/>
              </a:ext>
            </a:extLst>
          </p:cNvPr>
          <p:cNvPicPr>
            <a:picLocks noChangeAspect="1"/>
          </p:cNvPicPr>
          <p:nvPr/>
        </p:nvPicPr>
        <p:blipFill>
          <a:blip r:embed="rId6"/>
          <a:stretch>
            <a:fillRect/>
          </a:stretch>
        </p:blipFill>
        <p:spPr>
          <a:xfrm>
            <a:off x="3347864" y="1315148"/>
            <a:ext cx="3124495" cy="3626020"/>
          </a:xfrm>
          <a:prstGeom prst="rect">
            <a:avLst/>
          </a:prstGeom>
        </p:spPr>
      </p:pic>
      <p:pic>
        <p:nvPicPr>
          <p:cNvPr id="20" name="図 19">
            <a:extLst>
              <a:ext uri="{FF2B5EF4-FFF2-40B4-BE49-F238E27FC236}">
                <a16:creationId xmlns:a16="http://schemas.microsoft.com/office/drawing/2014/main" id="{ECC79271-6F43-6097-F9A6-449621859984}"/>
              </a:ext>
            </a:extLst>
          </p:cNvPr>
          <p:cNvPicPr>
            <a:picLocks noChangeAspect="1"/>
          </p:cNvPicPr>
          <p:nvPr/>
        </p:nvPicPr>
        <p:blipFill>
          <a:blip r:embed="rId7"/>
          <a:stretch>
            <a:fillRect/>
          </a:stretch>
        </p:blipFill>
        <p:spPr>
          <a:xfrm>
            <a:off x="3203848" y="4869160"/>
            <a:ext cx="3248972" cy="1403811"/>
          </a:xfrm>
          <a:prstGeom prst="rect">
            <a:avLst/>
          </a:prstGeom>
        </p:spPr>
      </p:pic>
      <p:sp>
        <p:nvSpPr>
          <p:cNvPr id="3" name="正方形/長方形 2">
            <a:extLst>
              <a:ext uri="{FF2B5EF4-FFF2-40B4-BE49-F238E27FC236}">
                <a16:creationId xmlns:a16="http://schemas.microsoft.com/office/drawing/2014/main" id="{ED9BCF46-675B-A9CD-6FC8-13522ACA904B}"/>
              </a:ext>
            </a:extLst>
          </p:cNvPr>
          <p:cNvSpPr/>
          <p:nvPr/>
        </p:nvSpPr>
        <p:spPr>
          <a:xfrm>
            <a:off x="899592" y="248454"/>
            <a:ext cx="360040" cy="300226"/>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5921631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49C6C-E694-84D2-EBBC-00D1F195A44D}"/>
            </a:ext>
          </a:extLst>
        </p:cNvPr>
        <p:cNvGrpSpPr/>
        <p:nvPr/>
      </p:nvGrpSpPr>
      <p:grpSpPr>
        <a:xfrm>
          <a:off x="0" y="0"/>
          <a:ext cx="0" cy="0"/>
          <a:chOff x="0" y="0"/>
          <a:chExt cx="0" cy="0"/>
        </a:xfrm>
      </p:grpSpPr>
      <p:sp>
        <p:nvSpPr>
          <p:cNvPr id="6" name="タイトル 1">
            <a:extLst>
              <a:ext uri="{FF2B5EF4-FFF2-40B4-BE49-F238E27FC236}">
                <a16:creationId xmlns:a16="http://schemas.microsoft.com/office/drawing/2014/main" id="{8B87FE64-554C-519C-E1F0-24738F9137B6}"/>
              </a:ext>
            </a:extLst>
          </p:cNvPr>
          <p:cNvSpPr txBox="1">
            <a:spLocks/>
          </p:cNvSpPr>
          <p:nvPr/>
        </p:nvSpPr>
        <p:spPr>
          <a:xfrm>
            <a:off x="107504" y="136956"/>
            <a:ext cx="8928992" cy="437794"/>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16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数学 ９（３）</a:t>
            </a:r>
            <a:r>
              <a:rPr lang="ja-JP" altLang="en-US" sz="1600" b="1" spc="-15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データの傾向を読み取り、批判的に考察し判断すること　解答類型分析シート</a:t>
            </a:r>
          </a:p>
        </p:txBody>
      </p:sp>
      <p:graphicFrame>
        <p:nvGraphicFramePr>
          <p:cNvPr id="7" name="表 6">
            <a:extLst>
              <a:ext uri="{FF2B5EF4-FFF2-40B4-BE49-F238E27FC236}">
                <a16:creationId xmlns:a16="http://schemas.microsoft.com/office/drawing/2014/main" id="{C13BCFFF-6CA5-4AB8-1932-BD0A9B0C6CC5}"/>
              </a:ext>
            </a:extLst>
          </p:cNvPr>
          <p:cNvGraphicFramePr>
            <a:graphicFrameLocks noGrp="1"/>
          </p:cNvGraphicFramePr>
          <p:nvPr>
            <p:extLst>
              <p:ext uri="{D42A27DB-BD31-4B8C-83A1-F6EECF244321}">
                <p14:modId xmlns:p14="http://schemas.microsoft.com/office/powerpoint/2010/main" val="2767062731"/>
              </p:ext>
            </p:extLst>
          </p:nvPr>
        </p:nvGraphicFramePr>
        <p:xfrm>
          <a:off x="201518" y="764704"/>
          <a:ext cx="8630010" cy="3312000"/>
        </p:xfrm>
        <a:graphic>
          <a:graphicData uri="http://schemas.openxmlformats.org/drawingml/2006/table">
            <a:tbl>
              <a:tblPr firstRow="1" bandRow="1">
                <a:tableStyleId>{5940675A-B579-460E-94D1-54222C63F5DA}</a:tableStyleId>
              </a:tblPr>
              <a:tblGrid>
                <a:gridCol w="565116">
                  <a:extLst>
                    <a:ext uri="{9D8B030D-6E8A-4147-A177-3AD203B41FA5}">
                      <a16:colId xmlns:a16="http://schemas.microsoft.com/office/drawing/2014/main" val="497881674"/>
                    </a:ext>
                  </a:extLst>
                </a:gridCol>
                <a:gridCol w="5256584">
                  <a:extLst>
                    <a:ext uri="{9D8B030D-6E8A-4147-A177-3AD203B41FA5}">
                      <a16:colId xmlns:a16="http://schemas.microsoft.com/office/drawing/2014/main" val="3061564528"/>
                    </a:ext>
                  </a:extLst>
                </a:gridCol>
                <a:gridCol w="561662">
                  <a:extLst>
                    <a:ext uri="{9D8B030D-6E8A-4147-A177-3AD203B41FA5}">
                      <a16:colId xmlns:a16="http://schemas.microsoft.com/office/drawing/2014/main" val="3024050227"/>
                    </a:ext>
                  </a:extLst>
                </a:gridCol>
                <a:gridCol w="561662">
                  <a:extLst>
                    <a:ext uri="{9D8B030D-6E8A-4147-A177-3AD203B41FA5}">
                      <a16:colId xmlns:a16="http://schemas.microsoft.com/office/drawing/2014/main" val="3508318739"/>
                    </a:ext>
                  </a:extLst>
                </a:gridCol>
                <a:gridCol w="561662">
                  <a:extLst>
                    <a:ext uri="{9D8B030D-6E8A-4147-A177-3AD203B41FA5}">
                      <a16:colId xmlns:a16="http://schemas.microsoft.com/office/drawing/2014/main" val="2557356096"/>
                    </a:ext>
                  </a:extLst>
                </a:gridCol>
                <a:gridCol w="561662">
                  <a:extLst>
                    <a:ext uri="{9D8B030D-6E8A-4147-A177-3AD203B41FA5}">
                      <a16:colId xmlns:a16="http://schemas.microsoft.com/office/drawing/2014/main" val="193483412"/>
                    </a:ext>
                  </a:extLst>
                </a:gridCol>
                <a:gridCol w="561662">
                  <a:extLst>
                    <a:ext uri="{9D8B030D-6E8A-4147-A177-3AD203B41FA5}">
                      <a16:colId xmlns:a16="http://schemas.microsoft.com/office/drawing/2014/main" val="345310821"/>
                    </a:ext>
                  </a:extLst>
                </a:gridCol>
              </a:tblGrid>
              <a:tr h="1103093">
                <a:tc gridSpan="2">
                  <a:txBody>
                    <a:bodyPr/>
                    <a:lstStyle/>
                    <a:p>
                      <a:r>
                        <a:rPr kumimoji="1" lang="ja-JP" altLang="en-US" sz="1100" dirty="0"/>
                        <a:t>（正答の条件）</a:t>
                      </a:r>
                    </a:p>
                    <a:p>
                      <a:r>
                        <a:rPr kumimoji="1" lang="ja-JP" altLang="en-US" sz="1100" dirty="0"/>
                        <a:t>次の</a:t>
                      </a:r>
                      <a:r>
                        <a:rPr kumimoji="1" lang="en-US" altLang="ja-JP" sz="1100" dirty="0"/>
                        <a:t>(a)</a:t>
                      </a:r>
                      <a:r>
                        <a:rPr kumimoji="1" lang="ja-JP" altLang="en-US" sz="1100" dirty="0"/>
                        <a:t>、</a:t>
                      </a:r>
                      <a:r>
                        <a:rPr kumimoji="1" lang="en-US" altLang="ja-JP" sz="1100" dirty="0"/>
                        <a:t>(b)</a:t>
                      </a:r>
                      <a:r>
                        <a:rPr kumimoji="1" lang="ja-JP" altLang="en-US" sz="1100" dirty="0"/>
                        <a:t>について記述しているもの。</a:t>
                      </a:r>
                    </a:p>
                    <a:p>
                      <a:r>
                        <a:rPr kumimoji="1" lang="en-US" altLang="ja-JP" sz="1100" dirty="0"/>
                        <a:t>(a) </a:t>
                      </a:r>
                      <a:r>
                        <a:rPr kumimoji="1" lang="ja-JP" altLang="en-US" sz="1100" dirty="0"/>
                        <a:t>就寝時刻が２３時より前の生徒の度数分布多角形と就寝時刻が２３時以降の生徒の度数分布多角形が同じような形であること。</a:t>
                      </a:r>
                    </a:p>
                    <a:p>
                      <a:r>
                        <a:rPr kumimoji="1" lang="en-US" altLang="ja-JP" sz="1100" dirty="0"/>
                        <a:t>(b) </a:t>
                      </a:r>
                      <a:r>
                        <a:rPr kumimoji="1" lang="ja-JP" altLang="en-US" sz="1100" dirty="0"/>
                        <a:t>就寝時刻が２３時より前の生徒の度数分布多角形よりも就寝時刻が２３時以降の生徒の度数分布多角形の方が左側にあること。</a:t>
                      </a:r>
                    </a:p>
                  </a:txBody>
                  <a:tcPr/>
                </a:tc>
                <a:tc hMerge="1">
                  <a:txBody>
                    <a:bodyPr/>
                    <a:lstStyle/>
                    <a:p>
                      <a:endParaRPr kumimoji="1" lang="ja-JP" altLang="en-US"/>
                    </a:p>
                  </a:txBody>
                  <a:tcPr/>
                </a:tc>
                <a:tc>
                  <a:txBody>
                    <a:bodyPr/>
                    <a:lstStyle/>
                    <a:p>
                      <a:pPr algn="ctr"/>
                      <a:r>
                        <a:rPr kumimoji="1" lang="ja-JP" altLang="en-US" sz="1000" dirty="0"/>
                        <a:t>正　答</a:t>
                      </a:r>
                    </a:p>
                  </a:txBody>
                  <a:tcPr vert="eaVert" anchor="ctr"/>
                </a:tc>
                <a:tc>
                  <a:txBody>
                    <a:bodyPr/>
                    <a:lstStyle/>
                    <a:p>
                      <a:pPr algn="ctr"/>
                      <a:r>
                        <a:rPr kumimoji="1" lang="ja-JP" altLang="en-US" sz="1000" dirty="0">
                          <a:latin typeface="ＭＳ ゴシック" panose="020B0609070205080204" pitchFamily="49" charset="-128"/>
                          <a:ea typeface="ＭＳ ゴシック" panose="020B0609070205080204" pitchFamily="49" charset="-128"/>
                        </a:rPr>
                        <a:t>全国（％）</a:t>
                      </a:r>
                    </a:p>
                  </a:txBody>
                  <a:tcPr vert="eaVert" anchor="ctr"/>
                </a:tc>
                <a:tc>
                  <a:txBody>
                    <a:bodyPr/>
                    <a:lstStyle/>
                    <a:p>
                      <a:pPr algn="ctr"/>
                      <a:r>
                        <a:rPr kumimoji="1" lang="ja-JP" altLang="en-US" sz="1000" dirty="0">
                          <a:latin typeface="ＭＳ ゴシック" panose="020B0609070205080204" pitchFamily="49" charset="-128"/>
                          <a:ea typeface="ＭＳ ゴシック" panose="020B0609070205080204" pitchFamily="49" charset="-128"/>
                        </a:rPr>
                        <a:t>県 </a:t>
                      </a:r>
                      <a:r>
                        <a:rPr kumimoji="1" lang="en-US" altLang="ja-JP" sz="1000" dirty="0">
                          <a:latin typeface="ＭＳ ゴシック" panose="020B0609070205080204" pitchFamily="49" charset="-128"/>
                          <a:ea typeface="ＭＳ ゴシック" panose="020B0609070205080204" pitchFamily="49" charset="-128"/>
                        </a:rPr>
                        <a:t>(</a:t>
                      </a:r>
                      <a:r>
                        <a:rPr kumimoji="1" lang="ja-JP" altLang="en-US" sz="1000" dirty="0">
                          <a:latin typeface="ＭＳ ゴシック" panose="020B0609070205080204" pitchFamily="49" charset="-128"/>
                          <a:ea typeface="ＭＳ ゴシック" panose="020B0609070205080204" pitchFamily="49" charset="-128"/>
                        </a:rPr>
                        <a:t>％）</a:t>
                      </a:r>
                    </a:p>
                  </a:txBody>
                  <a:tcPr vert="eaVert" anchor="ctr"/>
                </a:tc>
                <a:tc>
                  <a:txBody>
                    <a:bodyPr/>
                    <a:lstStyle/>
                    <a:p>
                      <a:pPr algn="ctr"/>
                      <a:r>
                        <a:rPr kumimoji="1" lang="ja-JP" altLang="en-US" sz="1000" dirty="0">
                          <a:latin typeface="ＭＳ ゴシック" panose="020B0609070205080204" pitchFamily="49" charset="-128"/>
                          <a:ea typeface="ＭＳ ゴシック" panose="020B0609070205080204" pitchFamily="49" charset="-128"/>
                        </a:rPr>
                        <a:t>自校（％）</a:t>
                      </a:r>
                    </a:p>
                  </a:txBody>
                  <a:tcPr vert="eaVert" anchor="ctr"/>
                </a:tc>
                <a:tc>
                  <a:txBody>
                    <a:bodyPr/>
                    <a:lstStyle/>
                    <a:p>
                      <a:pPr algn="ctr"/>
                      <a:r>
                        <a:rPr kumimoji="1" lang="ja-JP" altLang="en-US" sz="1000" dirty="0">
                          <a:latin typeface="ＭＳ ゴシック" panose="020B0609070205080204" pitchFamily="49" charset="-128"/>
                          <a:ea typeface="ＭＳ ゴシック" panose="020B0609070205080204" pitchFamily="49" charset="-128"/>
                        </a:rPr>
                        <a:t>自校（人）</a:t>
                      </a:r>
                    </a:p>
                  </a:txBody>
                  <a:tcPr vert="eaVert" anchor="ctr"/>
                </a:tc>
                <a:extLst>
                  <a:ext uri="{0D108BD9-81ED-4DB2-BD59-A6C34878D82A}">
                    <a16:rowId xmlns:a16="http://schemas.microsoft.com/office/drawing/2014/main" val="620879162"/>
                  </a:ext>
                </a:extLst>
              </a:tr>
              <a:tr h="303609">
                <a:tc>
                  <a:txBody>
                    <a:bodyPr/>
                    <a:lstStyle/>
                    <a:p>
                      <a:pPr algn="ctr"/>
                      <a:r>
                        <a:rPr kumimoji="1" lang="ja-JP" altLang="en-US" sz="1100" dirty="0"/>
                        <a:t>１</a:t>
                      </a:r>
                      <a:endParaRPr kumimoji="1" lang="en-US" altLang="ja-JP" sz="1100" dirty="0"/>
                    </a:p>
                  </a:txBody>
                  <a:tcPr anchor="ctr">
                    <a:solidFill>
                      <a:schemeClr val="accent2">
                        <a:lumMod val="20000"/>
                        <a:lumOff val="80000"/>
                      </a:schemeClr>
                    </a:solidFill>
                  </a:tcPr>
                </a:tc>
                <a:tc>
                  <a:txBody>
                    <a:bodyPr/>
                    <a:lstStyle/>
                    <a:p>
                      <a:pPr algn="just"/>
                      <a:r>
                        <a:rPr kumimoji="1" lang="en-US" altLang="ja-JP" sz="1100" dirty="0"/>
                        <a:t>(a)</a:t>
                      </a:r>
                      <a:r>
                        <a:rPr kumimoji="1" lang="ja-JP" altLang="en-US" sz="1100" dirty="0"/>
                        <a:t>、</a:t>
                      </a:r>
                      <a:r>
                        <a:rPr kumimoji="1" lang="en-US" altLang="ja-JP" sz="1100" dirty="0"/>
                        <a:t>(b)</a:t>
                      </a:r>
                      <a:r>
                        <a:rPr kumimoji="1" lang="ja-JP" altLang="en-US" sz="1100" dirty="0"/>
                        <a:t>について記述しているもの</a:t>
                      </a:r>
                    </a:p>
                  </a:txBody>
                  <a:tcPr>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t>◎</a:t>
                      </a:r>
                    </a:p>
                  </a:txBody>
                  <a:tcPr anchor="ctr">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rPr>
                        <a:t>31.9</a:t>
                      </a:r>
                    </a:p>
                  </a:txBody>
                  <a:tcPr anchor="ctr">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rPr>
                        <a:t>32.7</a:t>
                      </a:r>
                    </a:p>
                  </a:txBody>
                  <a:tcPr anchor="ctr">
                    <a:solidFill>
                      <a:schemeClr val="accent2">
                        <a:lumMod val="20000"/>
                        <a:lumOff val="80000"/>
                      </a:schemeClr>
                    </a:solidFill>
                  </a:tcPr>
                </a:tc>
                <a:tc>
                  <a:txBody>
                    <a:bodyPr/>
                    <a:lstStyle/>
                    <a:p>
                      <a:pPr algn="ctr"/>
                      <a:endParaRPr kumimoji="1" lang="ja-JP" altLang="en-US" sz="1000" dirty="0"/>
                    </a:p>
                  </a:txBody>
                  <a:tcPr anchor="ctr">
                    <a:solidFill>
                      <a:schemeClr val="accent2">
                        <a:lumMod val="20000"/>
                        <a:lumOff val="80000"/>
                      </a:schemeClr>
                    </a:solidFill>
                  </a:tcPr>
                </a:tc>
                <a:tc>
                  <a:txBody>
                    <a:bodyPr/>
                    <a:lstStyle/>
                    <a:p>
                      <a:pPr algn="ctr"/>
                      <a:endParaRPr kumimoji="1" lang="ja-JP" altLang="en-US" sz="1000" dirty="0"/>
                    </a:p>
                  </a:txBody>
                  <a:tcPr anchor="ctr">
                    <a:solidFill>
                      <a:schemeClr val="accent2">
                        <a:lumMod val="20000"/>
                        <a:lumOff val="80000"/>
                      </a:schemeClr>
                    </a:solidFill>
                  </a:tcPr>
                </a:tc>
                <a:extLst>
                  <a:ext uri="{0D108BD9-81ED-4DB2-BD59-A6C34878D82A}">
                    <a16:rowId xmlns:a16="http://schemas.microsoft.com/office/drawing/2014/main" val="3730291628"/>
                  </a:ext>
                </a:extLst>
              </a:tr>
              <a:tr h="428981">
                <a:tc>
                  <a:txBody>
                    <a:bodyPr/>
                    <a:lstStyle/>
                    <a:p>
                      <a:pPr algn="ctr"/>
                      <a:r>
                        <a:rPr kumimoji="1" lang="ja-JP" altLang="en-US" sz="1100" dirty="0"/>
                        <a:t>２</a:t>
                      </a:r>
                    </a:p>
                  </a:txBody>
                  <a:tcPr anchor="ctr">
                    <a:solidFill>
                      <a:schemeClr val="accent5">
                        <a:lumMod val="20000"/>
                        <a:lumOff val="80000"/>
                      </a:schemeClr>
                    </a:solidFill>
                  </a:tcPr>
                </a:tc>
                <a:tc>
                  <a:txBody>
                    <a:bodyPr/>
                    <a:lstStyle/>
                    <a:p>
                      <a:pPr algn="just"/>
                      <a:r>
                        <a:rPr kumimoji="1" lang="en-US" altLang="ja-JP" sz="1100" dirty="0"/>
                        <a:t>(a)</a:t>
                      </a:r>
                      <a:r>
                        <a:rPr kumimoji="1" lang="ja-JP" altLang="en-US" sz="1100" dirty="0"/>
                        <a:t>について記述し、二つの度数分布多角形の位置が異なることのみを記述して</a:t>
                      </a:r>
                    </a:p>
                    <a:p>
                      <a:pPr algn="just"/>
                      <a:r>
                        <a:rPr kumimoji="1" lang="ja-JP" altLang="en-US" sz="1100" dirty="0"/>
                        <a:t>いるもの。</a:t>
                      </a:r>
                    </a:p>
                  </a:txBody>
                  <a:tcPr>
                    <a:solidFill>
                      <a:schemeClr val="accent5">
                        <a:lumMod val="20000"/>
                        <a:lumOff val="80000"/>
                      </a:schemeClr>
                    </a:solidFill>
                  </a:tcPr>
                </a:tc>
                <a:tc>
                  <a:txBody>
                    <a:bodyPr/>
                    <a:lstStyle/>
                    <a:p>
                      <a:pPr algn="ctr"/>
                      <a:endParaRPr kumimoji="1" lang="ja-JP" altLang="en-US" sz="1000" dirty="0"/>
                    </a:p>
                  </a:txBody>
                  <a:tcPr anchor="ctr">
                    <a:solidFill>
                      <a:schemeClr val="accent5">
                        <a:lumMod val="20000"/>
                        <a:lumOff val="80000"/>
                      </a:schemeClr>
                    </a:solidFill>
                  </a:tcPr>
                </a:tc>
                <a:tc>
                  <a:txBody>
                    <a:bodyPr/>
                    <a:lstStyle/>
                    <a:p>
                      <a:pPr marL="0" indent="0" algn="ctr"/>
                      <a:r>
                        <a:rPr kumimoji="1" lang="en-US" altLang="ja-JP" sz="1000" dirty="0">
                          <a:solidFill>
                            <a:schemeClr val="tx1"/>
                          </a:solidFill>
                        </a:rPr>
                        <a:t>10.2</a:t>
                      </a:r>
                      <a:endParaRPr kumimoji="1" lang="ja-JP" altLang="en-US" sz="1000" dirty="0">
                        <a:solidFill>
                          <a:schemeClr val="tx1"/>
                        </a:solidFill>
                      </a:endParaRPr>
                    </a:p>
                  </a:txBody>
                  <a:tcPr anchor="ctr">
                    <a:solidFill>
                      <a:schemeClr val="accent5">
                        <a:lumMod val="20000"/>
                        <a:lumOff val="80000"/>
                      </a:schemeClr>
                    </a:solidFill>
                  </a:tcPr>
                </a:tc>
                <a:tc>
                  <a:txBody>
                    <a:bodyPr/>
                    <a:lstStyle/>
                    <a:p>
                      <a:pPr marL="0" indent="0" algn="ctr"/>
                      <a:r>
                        <a:rPr kumimoji="1" lang="en-US" altLang="ja-JP" sz="1000" dirty="0">
                          <a:solidFill>
                            <a:schemeClr val="tx1"/>
                          </a:solidFill>
                        </a:rPr>
                        <a:t>11.7</a:t>
                      </a:r>
                      <a:endParaRPr kumimoji="1" lang="ja-JP" altLang="en-US" sz="1000" dirty="0">
                        <a:solidFill>
                          <a:schemeClr val="tx1"/>
                        </a:solidFill>
                      </a:endParaRPr>
                    </a:p>
                  </a:txBody>
                  <a:tcPr anchor="ctr">
                    <a:solidFill>
                      <a:schemeClr val="accent5">
                        <a:lumMod val="20000"/>
                        <a:lumOff val="80000"/>
                      </a:schemeClr>
                    </a:solidFill>
                  </a:tcPr>
                </a:tc>
                <a:tc>
                  <a:txBody>
                    <a:bodyPr/>
                    <a:lstStyle/>
                    <a:p>
                      <a:pPr algn="ctr"/>
                      <a:endParaRPr kumimoji="1" lang="ja-JP" altLang="en-US" sz="1000" dirty="0"/>
                    </a:p>
                  </a:txBody>
                  <a:tcPr anchor="ctr">
                    <a:solidFill>
                      <a:schemeClr val="accent5">
                        <a:lumMod val="20000"/>
                        <a:lumOff val="80000"/>
                      </a:schemeClr>
                    </a:solidFill>
                  </a:tcPr>
                </a:tc>
                <a:tc>
                  <a:txBody>
                    <a:bodyPr/>
                    <a:lstStyle/>
                    <a:p>
                      <a:pPr algn="ctr"/>
                      <a:endParaRPr kumimoji="1" lang="ja-JP" altLang="en-US" sz="1000" dirty="0"/>
                    </a:p>
                  </a:txBody>
                  <a:tcPr anchor="ctr">
                    <a:solidFill>
                      <a:schemeClr val="accent5">
                        <a:lumMod val="20000"/>
                        <a:lumOff val="80000"/>
                      </a:schemeClr>
                    </a:solidFill>
                  </a:tcPr>
                </a:tc>
                <a:extLst>
                  <a:ext uri="{0D108BD9-81ED-4DB2-BD59-A6C34878D82A}">
                    <a16:rowId xmlns:a16="http://schemas.microsoft.com/office/drawing/2014/main" val="911207956"/>
                  </a:ext>
                </a:extLst>
              </a:tr>
              <a:tr h="261834">
                <a:tc>
                  <a:txBody>
                    <a:bodyPr/>
                    <a:lstStyle/>
                    <a:p>
                      <a:pPr algn="ctr"/>
                      <a:r>
                        <a:rPr kumimoji="1" lang="ja-JP" altLang="en-US" sz="1100" dirty="0"/>
                        <a:t>３</a:t>
                      </a:r>
                    </a:p>
                  </a:txBody>
                  <a:tcPr anchor="ctr">
                    <a:noFill/>
                  </a:tcPr>
                </a:tc>
                <a:tc>
                  <a:txBody>
                    <a:bodyPr/>
                    <a:lstStyle/>
                    <a:p>
                      <a:pPr algn="just"/>
                      <a:r>
                        <a:rPr kumimoji="1" lang="en-US" altLang="ja-JP" sz="1100" dirty="0"/>
                        <a:t>(a)</a:t>
                      </a:r>
                      <a:r>
                        <a:rPr kumimoji="1" lang="ja-JP" altLang="en-US" sz="1100" dirty="0"/>
                        <a:t>のみを記述しているもの。</a:t>
                      </a:r>
                    </a:p>
                  </a:txBody>
                  <a:tcP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dirty="0"/>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rPr>
                        <a:t>10.3</a:t>
                      </a:r>
                      <a:endParaRPr kumimoji="1" lang="ja-JP" altLang="en-US" sz="1000" dirty="0">
                        <a:solidFill>
                          <a:schemeClr val="tx1"/>
                        </a:solidFill>
                      </a:endParaRP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rPr>
                        <a:t>10.7</a:t>
                      </a:r>
                      <a:endParaRPr kumimoji="1" lang="ja-JP" altLang="en-US" sz="1000" dirty="0">
                        <a:solidFill>
                          <a:schemeClr val="tx1"/>
                        </a:solidFill>
                      </a:endParaRPr>
                    </a:p>
                  </a:txBody>
                  <a:tcPr anchor="ctr">
                    <a:noFill/>
                  </a:tcPr>
                </a:tc>
                <a:tc>
                  <a:txBody>
                    <a:bodyPr/>
                    <a:lstStyle/>
                    <a:p>
                      <a:pPr algn="ctr"/>
                      <a:endParaRPr kumimoji="1" lang="ja-JP" altLang="en-US" sz="1000" dirty="0"/>
                    </a:p>
                  </a:txBody>
                  <a:tcPr anchor="ctr">
                    <a:noFill/>
                  </a:tcPr>
                </a:tc>
                <a:tc>
                  <a:txBody>
                    <a:bodyPr/>
                    <a:lstStyle/>
                    <a:p>
                      <a:pPr algn="ctr"/>
                      <a:endParaRPr kumimoji="1" lang="ja-JP" altLang="en-US" sz="1000" dirty="0"/>
                    </a:p>
                  </a:txBody>
                  <a:tcPr anchor="ctr">
                    <a:noFill/>
                  </a:tcPr>
                </a:tc>
                <a:extLst>
                  <a:ext uri="{0D108BD9-81ED-4DB2-BD59-A6C34878D82A}">
                    <a16:rowId xmlns:a16="http://schemas.microsoft.com/office/drawing/2014/main" val="2372117625"/>
                  </a:ext>
                </a:extLst>
              </a:tr>
              <a:tr h="261834">
                <a:tc>
                  <a:txBody>
                    <a:bodyPr/>
                    <a:lstStyle/>
                    <a:p>
                      <a:pPr algn="ctr"/>
                      <a:r>
                        <a:rPr kumimoji="1" lang="ja-JP" altLang="en-US" sz="1100" dirty="0"/>
                        <a:t>４</a:t>
                      </a:r>
                    </a:p>
                  </a:txBody>
                  <a:tcPr anchor="ctr">
                    <a:noFill/>
                  </a:tcPr>
                </a:tc>
                <a:tc>
                  <a:txBody>
                    <a:bodyPr/>
                    <a:lstStyle/>
                    <a:p>
                      <a:pPr algn="just"/>
                      <a:r>
                        <a:rPr kumimoji="1" lang="en-US" altLang="ja-JP" sz="1100" dirty="0"/>
                        <a:t>(b)</a:t>
                      </a:r>
                      <a:r>
                        <a:rPr kumimoji="1" lang="ja-JP" altLang="en-US" sz="1100" dirty="0"/>
                        <a:t>のみを記述しているもの。</a:t>
                      </a:r>
                    </a:p>
                  </a:txBody>
                  <a:tcPr>
                    <a:noFill/>
                  </a:tcPr>
                </a:tc>
                <a:tc>
                  <a:txBody>
                    <a:bodyPr/>
                    <a:lstStyle/>
                    <a:p>
                      <a:pPr algn="ctr"/>
                      <a:endParaRPr kumimoji="1" lang="ja-JP" altLang="en-US" sz="1000" dirty="0"/>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rPr>
                        <a:t>4.4</a:t>
                      </a: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rPr>
                        <a:t>4.5</a:t>
                      </a:r>
                    </a:p>
                  </a:txBody>
                  <a:tcPr anchor="ctr">
                    <a:noFill/>
                  </a:tcPr>
                </a:tc>
                <a:tc>
                  <a:txBody>
                    <a:bodyPr/>
                    <a:lstStyle/>
                    <a:p>
                      <a:pPr algn="ctr"/>
                      <a:endParaRPr kumimoji="1" lang="ja-JP" altLang="en-US" sz="1000" dirty="0"/>
                    </a:p>
                  </a:txBody>
                  <a:tcPr anchor="ctr">
                    <a:noFill/>
                  </a:tcPr>
                </a:tc>
                <a:tc>
                  <a:txBody>
                    <a:bodyPr/>
                    <a:lstStyle/>
                    <a:p>
                      <a:pPr algn="ctr"/>
                      <a:endParaRPr kumimoji="1" lang="ja-JP" altLang="en-US" sz="1000" dirty="0"/>
                    </a:p>
                  </a:txBody>
                  <a:tcPr anchor="ctr">
                    <a:noFill/>
                  </a:tcPr>
                </a:tc>
                <a:extLst>
                  <a:ext uri="{0D108BD9-81ED-4DB2-BD59-A6C34878D82A}">
                    <a16:rowId xmlns:a16="http://schemas.microsoft.com/office/drawing/2014/main" val="3178701948"/>
                  </a:ext>
                </a:extLst>
              </a:tr>
              <a:tr h="428981">
                <a:tc>
                  <a:txBody>
                    <a:bodyPr/>
                    <a:lstStyle/>
                    <a:p>
                      <a:pPr algn="ctr"/>
                      <a:r>
                        <a:rPr kumimoji="1" lang="ja-JP" altLang="en-US" sz="1100" dirty="0"/>
                        <a:t>５</a:t>
                      </a:r>
                    </a:p>
                  </a:txBody>
                  <a:tcPr anchor="ctr">
                    <a:noFill/>
                  </a:tcPr>
                </a:tc>
                <a:tc>
                  <a:txBody>
                    <a:bodyPr/>
                    <a:lstStyle/>
                    <a:p>
                      <a:pPr algn="just"/>
                      <a:r>
                        <a:rPr kumimoji="1" lang="en-US" altLang="ja-JP" sz="1100" dirty="0"/>
                        <a:t>(a)</a:t>
                      </a:r>
                      <a:r>
                        <a:rPr kumimoji="1" lang="ja-JP" altLang="en-US" sz="1100" dirty="0"/>
                        <a:t>、</a:t>
                      </a:r>
                      <a:r>
                        <a:rPr kumimoji="1" lang="en-US" altLang="ja-JP" sz="1100" dirty="0"/>
                        <a:t>(b)</a:t>
                      </a:r>
                      <a:r>
                        <a:rPr kumimoji="1" lang="ja-JP" altLang="en-US" sz="1100" dirty="0"/>
                        <a:t>について、度数分布多角形を根拠にしているが、読み取りを誤って記述</a:t>
                      </a:r>
                    </a:p>
                    <a:p>
                      <a:pPr algn="just"/>
                      <a:r>
                        <a:rPr kumimoji="1" lang="ja-JP" altLang="en-US" sz="1100" dirty="0"/>
                        <a:t>しているもの。</a:t>
                      </a:r>
                    </a:p>
                  </a:txBody>
                  <a:tcPr>
                    <a:noFill/>
                  </a:tcPr>
                </a:tc>
                <a:tc>
                  <a:txBody>
                    <a:bodyPr/>
                    <a:lstStyle/>
                    <a:p>
                      <a:pPr algn="ctr"/>
                      <a:endParaRPr kumimoji="1" lang="ja-JP" altLang="en-US" sz="1000" dirty="0"/>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rPr>
                        <a:t>0.9</a:t>
                      </a: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rPr>
                        <a:t>1.0</a:t>
                      </a:r>
                    </a:p>
                  </a:txBody>
                  <a:tcPr anchor="ctr">
                    <a:noFill/>
                  </a:tcPr>
                </a:tc>
                <a:tc>
                  <a:txBody>
                    <a:bodyPr/>
                    <a:lstStyle/>
                    <a:p>
                      <a:pPr algn="ctr"/>
                      <a:endParaRPr kumimoji="1" lang="ja-JP" altLang="en-US" sz="1000" dirty="0"/>
                    </a:p>
                  </a:txBody>
                  <a:tcPr anchor="ctr">
                    <a:noFill/>
                  </a:tcPr>
                </a:tc>
                <a:tc>
                  <a:txBody>
                    <a:bodyPr/>
                    <a:lstStyle/>
                    <a:p>
                      <a:pPr algn="ctr"/>
                      <a:endParaRPr kumimoji="1" lang="ja-JP" altLang="en-US" sz="1000" dirty="0"/>
                    </a:p>
                  </a:txBody>
                  <a:tcPr anchor="ctr">
                    <a:noFill/>
                  </a:tcPr>
                </a:tc>
                <a:extLst>
                  <a:ext uri="{0D108BD9-81ED-4DB2-BD59-A6C34878D82A}">
                    <a16:rowId xmlns:a16="http://schemas.microsoft.com/office/drawing/2014/main" val="3504066497"/>
                  </a:ext>
                </a:extLst>
              </a:tr>
              <a:tr h="261834">
                <a:tc>
                  <a:txBody>
                    <a:bodyPr/>
                    <a:lstStyle/>
                    <a:p>
                      <a:pPr algn="ctr"/>
                      <a:r>
                        <a:rPr kumimoji="1" lang="en-US" altLang="ja-JP" sz="1100" dirty="0">
                          <a:latin typeface="+mn-ea"/>
                          <a:ea typeface="+mn-ea"/>
                        </a:rPr>
                        <a:t>99</a:t>
                      </a:r>
                      <a:endParaRPr kumimoji="1" lang="ja-JP" altLang="en-US" sz="1100" dirty="0">
                        <a:latin typeface="+mn-ea"/>
                        <a:ea typeface="+mn-ea"/>
                      </a:endParaRPr>
                    </a:p>
                  </a:txBody>
                  <a:tcPr anchor="ctr"/>
                </a:tc>
                <a:tc>
                  <a:txBody>
                    <a:bodyPr/>
                    <a:lstStyle/>
                    <a:p>
                      <a:pPr algn="just"/>
                      <a:r>
                        <a:rPr kumimoji="1" lang="ja-JP" altLang="en-US" sz="1100" dirty="0"/>
                        <a:t>上記以外の解答</a:t>
                      </a:r>
                    </a:p>
                  </a:txBody>
                  <a:tcPr/>
                </a:tc>
                <a:tc>
                  <a:txBody>
                    <a:bodyPr/>
                    <a:lstStyle/>
                    <a:p>
                      <a:pPr algn="ctr"/>
                      <a:endParaRPr kumimoji="1" lang="ja-JP" altLang="en-US" sz="10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rPr>
                        <a:t>13.4</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rPr>
                        <a:t>15.1</a:t>
                      </a:r>
                    </a:p>
                  </a:txBody>
                  <a:tcPr anchor="ctr"/>
                </a:tc>
                <a:tc>
                  <a:txBody>
                    <a:bodyPr/>
                    <a:lstStyle/>
                    <a:p>
                      <a:pPr algn="ctr"/>
                      <a:endParaRPr kumimoji="1" lang="ja-JP" altLang="en-US" sz="1000" dirty="0"/>
                    </a:p>
                  </a:txBody>
                  <a:tcPr anchor="ctr"/>
                </a:tc>
                <a:tc>
                  <a:txBody>
                    <a:bodyPr/>
                    <a:lstStyle/>
                    <a:p>
                      <a:pPr algn="ctr"/>
                      <a:endParaRPr kumimoji="1" lang="ja-JP" altLang="en-US" sz="1000" dirty="0"/>
                    </a:p>
                  </a:txBody>
                  <a:tcPr anchor="ctr"/>
                </a:tc>
                <a:extLst>
                  <a:ext uri="{0D108BD9-81ED-4DB2-BD59-A6C34878D82A}">
                    <a16:rowId xmlns:a16="http://schemas.microsoft.com/office/drawing/2014/main" val="2540675280"/>
                  </a:ext>
                </a:extLst>
              </a:tr>
              <a:tr h="261834">
                <a:tc>
                  <a:txBody>
                    <a:bodyPr/>
                    <a:lstStyle/>
                    <a:p>
                      <a:pPr algn="ctr"/>
                      <a:r>
                        <a:rPr kumimoji="1" lang="ja-JP" altLang="en-US" sz="1100" dirty="0"/>
                        <a:t>０</a:t>
                      </a:r>
                    </a:p>
                  </a:txBody>
                  <a:tcPr anchor="ctr"/>
                </a:tc>
                <a:tc>
                  <a:txBody>
                    <a:bodyPr/>
                    <a:lstStyle/>
                    <a:p>
                      <a:pPr algn="just"/>
                      <a:r>
                        <a:rPr kumimoji="1" lang="ja-JP" altLang="en-US" sz="1100" dirty="0"/>
                        <a:t>無解答</a:t>
                      </a:r>
                    </a:p>
                  </a:txBody>
                  <a:tcPr/>
                </a:tc>
                <a:tc>
                  <a:txBody>
                    <a:bodyPr/>
                    <a:lstStyle/>
                    <a:p>
                      <a:pPr algn="ctr"/>
                      <a:endParaRPr kumimoji="1" lang="ja-JP" altLang="en-US" sz="1000" dirty="0"/>
                    </a:p>
                  </a:txBody>
                  <a:tcPr anchor="ctr"/>
                </a:tc>
                <a:tc>
                  <a:txBody>
                    <a:bodyPr/>
                    <a:lstStyle/>
                    <a:p>
                      <a:pPr algn="ctr"/>
                      <a:r>
                        <a:rPr kumimoji="1" lang="en-US" altLang="ja-JP" sz="1000" dirty="0">
                          <a:solidFill>
                            <a:schemeClr val="tx1"/>
                          </a:solidFill>
                        </a:rPr>
                        <a:t>28.9</a:t>
                      </a:r>
                      <a:endParaRPr kumimoji="1" lang="ja-JP" altLang="en-US" sz="1000" dirty="0">
                        <a:solidFill>
                          <a:schemeClr val="tx1"/>
                        </a:solidFill>
                      </a:endParaRPr>
                    </a:p>
                  </a:txBody>
                  <a:tcPr anchor="ctr"/>
                </a:tc>
                <a:tc>
                  <a:txBody>
                    <a:bodyPr/>
                    <a:lstStyle/>
                    <a:p>
                      <a:pPr algn="ctr"/>
                      <a:r>
                        <a:rPr kumimoji="1" lang="en-US" altLang="ja-JP" sz="1000" dirty="0">
                          <a:solidFill>
                            <a:schemeClr val="tx1"/>
                          </a:solidFill>
                        </a:rPr>
                        <a:t>24.2</a:t>
                      </a:r>
                      <a:endParaRPr kumimoji="1" lang="ja-JP" altLang="en-US" sz="1000" dirty="0">
                        <a:solidFill>
                          <a:schemeClr val="tx1"/>
                        </a:solidFill>
                      </a:endParaRPr>
                    </a:p>
                  </a:txBody>
                  <a:tcPr anchor="ctr"/>
                </a:tc>
                <a:tc>
                  <a:txBody>
                    <a:bodyPr/>
                    <a:lstStyle/>
                    <a:p>
                      <a:pPr algn="ctr"/>
                      <a:endParaRPr kumimoji="1" lang="ja-JP" altLang="en-US" sz="1000" dirty="0"/>
                    </a:p>
                  </a:txBody>
                  <a:tcPr anchor="ctr"/>
                </a:tc>
                <a:tc>
                  <a:txBody>
                    <a:bodyPr/>
                    <a:lstStyle/>
                    <a:p>
                      <a:pPr algn="ctr"/>
                      <a:endParaRPr kumimoji="1" lang="ja-JP" altLang="en-US" sz="1000" dirty="0"/>
                    </a:p>
                  </a:txBody>
                  <a:tcPr anchor="ctr"/>
                </a:tc>
                <a:extLst>
                  <a:ext uri="{0D108BD9-81ED-4DB2-BD59-A6C34878D82A}">
                    <a16:rowId xmlns:a16="http://schemas.microsoft.com/office/drawing/2014/main" val="333400974"/>
                  </a:ext>
                </a:extLst>
              </a:tr>
            </a:tbl>
          </a:graphicData>
        </a:graphic>
      </p:graphicFrame>
      <p:sp>
        <p:nvSpPr>
          <p:cNvPr id="2" name="四角形: 角を丸くする 1">
            <a:extLst>
              <a:ext uri="{FF2B5EF4-FFF2-40B4-BE49-F238E27FC236}">
                <a16:creationId xmlns:a16="http://schemas.microsoft.com/office/drawing/2014/main" id="{D23FA188-58F0-F071-FFB2-919A1B43B00A}"/>
              </a:ext>
            </a:extLst>
          </p:cNvPr>
          <p:cNvSpPr/>
          <p:nvPr/>
        </p:nvSpPr>
        <p:spPr>
          <a:xfrm>
            <a:off x="139031" y="4869160"/>
            <a:ext cx="1332147" cy="1304751"/>
          </a:xfrm>
          <a:prstGeom prst="roundRect">
            <a:avLst>
              <a:gd name="adj" fmla="val 9049"/>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en-US" altLang="ja-JP" sz="1200" b="1" dirty="0">
              <a:solidFill>
                <a:schemeClr val="tx2"/>
              </a:solidFill>
              <a:latin typeface="メイリオ" panose="020B0604030504040204" pitchFamily="50" charset="-128"/>
              <a:ea typeface="メイリオ" panose="020B0604030504040204" pitchFamily="50" charset="-128"/>
            </a:endParaRPr>
          </a:p>
          <a:p>
            <a:endParaRPr lang="en-US" altLang="ja-JP" sz="1200" b="1" dirty="0">
              <a:solidFill>
                <a:schemeClr val="tx2"/>
              </a:solidFill>
              <a:latin typeface="メイリオ" panose="020B0604030504040204" pitchFamily="50" charset="-128"/>
              <a:ea typeface="メイリオ" panose="020B0604030504040204" pitchFamily="50" charset="-128"/>
            </a:endParaRPr>
          </a:p>
          <a:p>
            <a:endParaRPr kumimoji="1" lang="en-US" altLang="ja-JP" sz="1600" b="1" dirty="0">
              <a:solidFill>
                <a:schemeClr val="tx2"/>
              </a:solidFill>
              <a:latin typeface="メイリオ" panose="020B0604030504040204" pitchFamily="50" charset="-128"/>
              <a:ea typeface="メイリオ" panose="020B0604030504040204" pitchFamily="50" charset="-128"/>
            </a:endParaRPr>
          </a:p>
          <a:p>
            <a:endParaRPr lang="en-US" altLang="ja-JP" sz="1600" b="1" dirty="0">
              <a:solidFill>
                <a:schemeClr val="tx2"/>
              </a:solidFill>
              <a:latin typeface="メイリオ" panose="020B0604030504040204" pitchFamily="50" charset="-128"/>
              <a:ea typeface="メイリオ" panose="020B0604030504040204" pitchFamily="50" charset="-128"/>
            </a:endParaRPr>
          </a:p>
          <a:p>
            <a:pPr algn="ctr">
              <a:lnSpc>
                <a:spcPts val="2500"/>
              </a:lnSpc>
            </a:pPr>
            <a:r>
              <a:rPr lang="ja-JP" altLang="en-US" sz="3200" b="1" dirty="0">
                <a:solidFill>
                  <a:schemeClr val="tx2"/>
                </a:solidFill>
                <a:latin typeface="メイリオ" panose="020B0604030504040204" pitchFamily="50" charset="-128"/>
                <a:ea typeface="メイリオ" panose="020B0604030504040204" pitchFamily="50" charset="-128"/>
              </a:rPr>
              <a:t>２</a:t>
            </a:r>
            <a:endParaRPr lang="en-US" altLang="ja-JP" sz="3200" b="1" dirty="0">
              <a:solidFill>
                <a:schemeClr val="tx2"/>
              </a:solidFill>
              <a:latin typeface="メイリオ" panose="020B0604030504040204" pitchFamily="50" charset="-128"/>
              <a:ea typeface="メイリオ" panose="020B0604030504040204" pitchFamily="50" charset="-128"/>
            </a:endParaRPr>
          </a:p>
        </p:txBody>
      </p:sp>
      <p:sp>
        <p:nvSpPr>
          <p:cNvPr id="3" name="四角形: 角を丸くする 2">
            <a:extLst>
              <a:ext uri="{FF2B5EF4-FFF2-40B4-BE49-F238E27FC236}">
                <a16:creationId xmlns:a16="http://schemas.microsoft.com/office/drawing/2014/main" id="{27490011-2931-BA03-65E0-C26D55C905AC}"/>
              </a:ext>
            </a:extLst>
          </p:cNvPr>
          <p:cNvSpPr/>
          <p:nvPr/>
        </p:nvSpPr>
        <p:spPr>
          <a:xfrm>
            <a:off x="139032" y="4877767"/>
            <a:ext cx="1332147" cy="423440"/>
          </a:xfrm>
          <a:prstGeom prst="roundRect">
            <a:avLst>
              <a:gd name="adj" fmla="val 25472"/>
            </a:avLst>
          </a:prstGeom>
          <a:solidFill>
            <a:schemeClr val="tx2"/>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400"/>
              </a:lnSpc>
            </a:pPr>
            <a:r>
              <a:rPr lang="ja-JP" altLang="en-US" sz="1400" b="1" dirty="0">
                <a:solidFill>
                  <a:schemeClr val="bg1"/>
                </a:solidFill>
                <a:latin typeface="メイリオ" panose="020B0604030504040204" pitchFamily="50" charset="-128"/>
                <a:ea typeface="メイリオ" panose="020B0604030504040204" pitchFamily="50" charset="-128"/>
              </a:rPr>
              <a:t>反応率の</a:t>
            </a:r>
            <a:endParaRPr lang="en-US" altLang="ja-JP" sz="1400" b="1" dirty="0">
              <a:solidFill>
                <a:schemeClr val="bg1"/>
              </a:solidFill>
              <a:latin typeface="メイリオ" panose="020B0604030504040204" pitchFamily="50" charset="-128"/>
              <a:ea typeface="メイリオ" panose="020B0604030504040204" pitchFamily="50" charset="-128"/>
            </a:endParaRPr>
          </a:p>
          <a:p>
            <a:pPr algn="ctr">
              <a:lnSpc>
                <a:spcPts val="1400"/>
              </a:lnSpc>
            </a:pPr>
            <a:r>
              <a:rPr lang="ja-JP" altLang="en-US" sz="1400" b="1" dirty="0">
                <a:solidFill>
                  <a:schemeClr val="bg1"/>
                </a:solidFill>
                <a:latin typeface="メイリオ" panose="020B0604030504040204" pitchFamily="50" charset="-128"/>
                <a:ea typeface="メイリオ" panose="020B0604030504040204" pitchFamily="50" charset="-128"/>
              </a:rPr>
              <a:t>高い誤答</a:t>
            </a:r>
            <a:endParaRPr kumimoji="1" lang="ja-JP" altLang="en-US" sz="1400" b="1" dirty="0">
              <a:solidFill>
                <a:schemeClr val="bg1"/>
              </a:solidFill>
              <a:latin typeface="メイリオ" panose="020B0604030504040204" pitchFamily="50" charset="-128"/>
              <a:ea typeface="メイリオ" panose="020B0604030504040204" pitchFamily="50" charset="-128"/>
            </a:endParaRPr>
          </a:p>
        </p:txBody>
      </p:sp>
      <p:sp>
        <p:nvSpPr>
          <p:cNvPr id="4" name="四角形: 角を丸くする 3">
            <a:extLst>
              <a:ext uri="{FF2B5EF4-FFF2-40B4-BE49-F238E27FC236}">
                <a16:creationId xmlns:a16="http://schemas.microsoft.com/office/drawing/2014/main" id="{833F3AAD-7164-D6D7-43CF-10B2C7BB5466}"/>
              </a:ext>
            </a:extLst>
          </p:cNvPr>
          <p:cNvSpPr/>
          <p:nvPr/>
        </p:nvSpPr>
        <p:spPr>
          <a:xfrm>
            <a:off x="2267744" y="4292698"/>
            <a:ext cx="6737224" cy="1872606"/>
          </a:xfrm>
          <a:prstGeom prst="roundRect">
            <a:avLst>
              <a:gd name="adj" fmla="val 9049"/>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just">
              <a:lnSpc>
                <a:spcPts val="1700"/>
              </a:lnSpc>
            </a:pPr>
            <a:r>
              <a:rPr lang="ja-JP" altLang="en-US" b="1" dirty="0">
                <a:solidFill>
                  <a:schemeClr val="tx2"/>
                </a:solidFill>
                <a:latin typeface="メイリオ" panose="020B0604030504040204" pitchFamily="50" charset="-128"/>
                <a:ea typeface="メイリオ" panose="020B0604030504040204" pitchFamily="50" charset="-128"/>
              </a:rPr>
              <a:t>　</a:t>
            </a:r>
            <a:r>
              <a:rPr lang="ja-JP" altLang="en-US" sz="1600" b="1" dirty="0">
                <a:solidFill>
                  <a:schemeClr val="tx2"/>
                </a:solidFill>
                <a:latin typeface="メイリオ" panose="020B0604030504040204" pitchFamily="50" charset="-128"/>
                <a:ea typeface="メイリオ" panose="020B0604030504040204" pitchFamily="50" charset="-128"/>
              </a:rPr>
              <a:t>度数分布多角形が同じような形ということは捉えられているが、二つの度数分布多角形の位置からデータの傾向を比較することができていないことが考えられます。調査の目的を明確にして、データを収集し、代表値やヒストグラム、度数分布多角形からデータの傾向を読み取り、批判的に考察し判断するという一連の活動を経験することが求められます。</a:t>
            </a:r>
            <a:endParaRPr kumimoji="1" lang="ja-JP" altLang="en-US" b="1" dirty="0">
              <a:solidFill>
                <a:schemeClr val="tx2"/>
              </a:solidFill>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2159E785-7CE1-14A6-E829-801D6B674F83}"/>
              </a:ext>
            </a:extLst>
          </p:cNvPr>
          <p:cNvSpPr/>
          <p:nvPr/>
        </p:nvSpPr>
        <p:spPr>
          <a:xfrm>
            <a:off x="2290754" y="4292698"/>
            <a:ext cx="6737224" cy="414832"/>
          </a:xfrm>
          <a:prstGeom prst="roundRect">
            <a:avLst>
              <a:gd name="adj" fmla="val 25472"/>
            </a:avLst>
          </a:prstGeom>
          <a:solidFill>
            <a:schemeClr val="tx2"/>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2600"/>
              </a:lnSpc>
            </a:pPr>
            <a:r>
              <a:rPr lang="ja-JP" altLang="en-US" b="1" dirty="0">
                <a:solidFill>
                  <a:schemeClr val="bg1"/>
                </a:solidFill>
                <a:latin typeface="メイリオ" panose="020B0604030504040204" pitchFamily="50" charset="-128"/>
                <a:ea typeface="メイリオ" panose="020B0604030504040204" pitchFamily="50" charset="-128"/>
              </a:rPr>
              <a:t>こんなところにつまずいていませんか？</a:t>
            </a:r>
            <a:endParaRPr kumimoji="1" lang="ja-JP" altLang="en-US" b="1" dirty="0">
              <a:solidFill>
                <a:schemeClr val="bg1"/>
              </a:solidFill>
              <a:latin typeface="メイリオ" panose="020B0604030504040204" pitchFamily="50" charset="-128"/>
              <a:ea typeface="メイリオ" panose="020B0604030504040204" pitchFamily="50" charset="-128"/>
            </a:endParaRPr>
          </a:p>
        </p:txBody>
      </p:sp>
      <p:sp>
        <p:nvSpPr>
          <p:cNvPr id="8" name="矢印: 右 7">
            <a:extLst>
              <a:ext uri="{FF2B5EF4-FFF2-40B4-BE49-F238E27FC236}">
                <a16:creationId xmlns:a16="http://schemas.microsoft.com/office/drawing/2014/main" id="{36ED2811-785D-A208-8D41-64D3366FA17D}"/>
              </a:ext>
            </a:extLst>
          </p:cNvPr>
          <p:cNvSpPr/>
          <p:nvPr/>
        </p:nvSpPr>
        <p:spPr>
          <a:xfrm>
            <a:off x="1595807" y="5185043"/>
            <a:ext cx="594063" cy="590729"/>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695A7A94-600D-B154-EE88-91AED1A69444}"/>
              </a:ext>
            </a:extLst>
          </p:cNvPr>
          <p:cNvSpPr txBox="1"/>
          <p:nvPr/>
        </p:nvSpPr>
        <p:spPr>
          <a:xfrm>
            <a:off x="85760" y="5341524"/>
            <a:ext cx="936104" cy="276999"/>
          </a:xfrm>
          <a:prstGeom prst="rect">
            <a:avLst/>
          </a:prstGeom>
          <a:noFill/>
        </p:spPr>
        <p:txBody>
          <a:bodyPr wrap="square" rtlCol="0">
            <a:spAutoFit/>
          </a:bodyPr>
          <a:lstStyle/>
          <a:p>
            <a:pPr algn="ctr"/>
            <a:r>
              <a:rPr lang="ja-JP" altLang="en-US" sz="1200" b="1" dirty="0">
                <a:solidFill>
                  <a:schemeClr val="tx2"/>
                </a:solidFill>
                <a:latin typeface="メイリオ" panose="020B0604030504040204" pitchFamily="50" charset="-128"/>
                <a:ea typeface="メイリオ" panose="020B0604030504040204" pitchFamily="50" charset="-128"/>
              </a:rPr>
              <a:t>類型番号</a:t>
            </a:r>
          </a:p>
        </p:txBody>
      </p:sp>
      <p:sp>
        <p:nvSpPr>
          <p:cNvPr id="10" name="吹き出し: 角を丸めた四角形 9">
            <a:extLst>
              <a:ext uri="{FF2B5EF4-FFF2-40B4-BE49-F238E27FC236}">
                <a16:creationId xmlns:a16="http://schemas.microsoft.com/office/drawing/2014/main" id="{DF1331E2-1279-5E1F-9948-45D86C3E4FF2}"/>
              </a:ext>
            </a:extLst>
          </p:cNvPr>
          <p:cNvSpPr/>
          <p:nvPr/>
        </p:nvSpPr>
        <p:spPr>
          <a:xfrm>
            <a:off x="2339752" y="6234444"/>
            <a:ext cx="5472608" cy="578932"/>
          </a:xfrm>
          <a:prstGeom prst="wedgeRoundRectCallout">
            <a:avLst>
              <a:gd name="adj1" fmla="val 54132"/>
              <a:gd name="adj2" fmla="val 11239"/>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nSpc>
                <a:spcPts val="1600"/>
              </a:lnSpc>
            </a:pPr>
            <a:r>
              <a:rPr lang="ja-JP" altLang="en-US" sz="1600" dirty="0">
                <a:solidFill>
                  <a:schemeClr val="tx1"/>
                </a:solidFill>
                <a:latin typeface="メイリオ" panose="020B0604030504040204" pitchFamily="50" charset="-128"/>
                <a:ea typeface="メイリオ" panose="020B0604030504040204" pitchFamily="50" charset="-128"/>
              </a:rPr>
              <a:t>自校の反応率は、全国や広島県と比べてどうでしょうか。</a:t>
            </a:r>
            <a:endParaRPr lang="en-US" altLang="ja-JP" sz="1600" dirty="0">
              <a:solidFill>
                <a:schemeClr val="tx1"/>
              </a:solidFill>
              <a:latin typeface="メイリオ" panose="020B0604030504040204" pitchFamily="50" charset="-128"/>
              <a:ea typeface="メイリオ" panose="020B0604030504040204" pitchFamily="50" charset="-128"/>
            </a:endParaRPr>
          </a:p>
          <a:p>
            <a:pPr>
              <a:lnSpc>
                <a:spcPts val="1600"/>
              </a:lnSpc>
            </a:pPr>
            <a:r>
              <a:rPr lang="ja-JP" altLang="en-US" sz="1600" dirty="0">
                <a:solidFill>
                  <a:schemeClr val="tx1"/>
                </a:solidFill>
                <a:latin typeface="メイリオ" panose="020B0604030504040204" pitchFamily="50" charset="-128"/>
                <a:ea typeface="メイリオ" panose="020B0604030504040204" pitchFamily="50" charset="-128"/>
              </a:rPr>
              <a:t>特徴的な傾向があれば、その要因も考えてみましょう。</a:t>
            </a:r>
          </a:p>
        </p:txBody>
      </p:sp>
      <p:pic>
        <p:nvPicPr>
          <p:cNvPr id="11" name="Picture 6" descr="女性教師のイラスト（職業）">
            <a:extLst>
              <a:ext uri="{FF2B5EF4-FFF2-40B4-BE49-F238E27FC236}">
                <a16:creationId xmlns:a16="http://schemas.microsoft.com/office/drawing/2014/main" id="{9EB8CBCC-0E39-B16B-8342-22816480C45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8028384" y="6129001"/>
            <a:ext cx="803144" cy="709493"/>
          </a:xfrm>
          <a:prstGeom prst="rect">
            <a:avLst/>
          </a:prstGeom>
          <a:noFill/>
          <a:extLst>
            <a:ext uri="{909E8E84-426E-40DD-AFC4-6F175D3DCCD1}">
              <a14:hiddenFill xmlns:a14="http://schemas.microsoft.com/office/drawing/2010/main">
                <a:solidFill>
                  <a:srgbClr val="FFFFFF"/>
                </a:solidFill>
              </a14:hiddenFill>
            </a:ext>
          </a:extLst>
        </p:spPr>
      </p:pic>
      <p:sp>
        <p:nvSpPr>
          <p:cNvPr id="12" name="正方形/長方形 11">
            <a:extLst>
              <a:ext uri="{FF2B5EF4-FFF2-40B4-BE49-F238E27FC236}">
                <a16:creationId xmlns:a16="http://schemas.microsoft.com/office/drawing/2014/main" id="{964C3961-2BEB-F35C-2300-68037AD48DD6}"/>
              </a:ext>
            </a:extLst>
          </p:cNvPr>
          <p:cNvSpPr/>
          <p:nvPr/>
        </p:nvSpPr>
        <p:spPr>
          <a:xfrm>
            <a:off x="1174683" y="222963"/>
            <a:ext cx="292510" cy="325747"/>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8832703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0753AF-B5F3-1D21-88A0-A72572220A3C}"/>
            </a:ext>
          </a:extLst>
        </p:cNvPr>
        <p:cNvGrpSpPr/>
        <p:nvPr/>
      </p:nvGrpSpPr>
      <p:grpSpPr>
        <a:xfrm>
          <a:off x="0" y="0"/>
          <a:ext cx="0" cy="0"/>
          <a:chOff x="0" y="0"/>
          <a:chExt cx="0" cy="0"/>
        </a:xfrm>
      </p:grpSpPr>
      <p:sp>
        <p:nvSpPr>
          <p:cNvPr id="6" name="タイトル 1">
            <a:extLst>
              <a:ext uri="{FF2B5EF4-FFF2-40B4-BE49-F238E27FC236}">
                <a16:creationId xmlns:a16="http://schemas.microsoft.com/office/drawing/2014/main" id="{713D2D2D-F0C6-1602-EF32-F2653A80D1C5}"/>
              </a:ext>
            </a:extLst>
          </p:cNvPr>
          <p:cNvSpPr txBox="1">
            <a:spLocks/>
          </p:cNvSpPr>
          <p:nvPr/>
        </p:nvSpPr>
        <p:spPr>
          <a:xfrm>
            <a:off x="107504" y="136956"/>
            <a:ext cx="8928992" cy="437794"/>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1600" b="1" dirty="0">
                <a:solidFill>
                  <a:srgbClr val="FFFFFF"/>
                </a:solidFill>
                <a:latin typeface="メイリオ" panose="020B0604030504040204" pitchFamily="50" charset="-128"/>
                <a:ea typeface="メイリオ" panose="020B0604030504040204" pitchFamily="50" charset="-128"/>
              </a:rPr>
              <a:t>数学 ９ （３）データの傾向を読み取り、批判的に考察し判断すること　授業展開例</a:t>
            </a:r>
          </a:p>
        </p:txBody>
      </p:sp>
      <p:sp>
        <p:nvSpPr>
          <p:cNvPr id="42" name="吹き出し: 角を丸めた四角形 41">
            <a:extLst>
              <a:ext uri="{FF2B5EF4-FFF2-40B4-BE49-F238E27FC236}">
                <a16:creationId xmlns:a16="http://schemas.microsoft.com/office/drawing/2014/main" id="{9CE16EE4-C544-00E6-D3ED-E7A3F8EC1006}"/>
              </a:ext>
            </a:extLst>
          </p:cNvPr>
          <p:cNvSpPr/>
          <p:nvPr/>
        </p:nvSpPr>
        <p:spPr>
          <a:xfrm>
            <a:off x="805029" y="2439082"/>
            <a:ext cx="3457350" cy="699562"/>
          </a:xfrm>
          <a:prstGeom prst="wedgeRoundRectCallout">
            <a:avLst>
              <a:gd name="adj1" fmla="val -53069"/>
              <a:gd name="adj2" fmla="val 21846"/>
              <a:gd name="adj3" fmla="val 16667"/>
            </a:avLst>
          </a:prstGeom>
          <a:solidFill>
            <a:schemeClr val="accent3">
              <a:lumMod val="20000"/>
              <a:lumOff val="80000"/>
            </a:schemeClr>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r>
              <a:rPr lang="ja-JP" altLang="en-US" sz="1100" dirty="0">
                <a:latin typeface="メイリオ" panose="020B0604030504040204" pitchFamily="50" charset="-128"/>
                <a:ea typeface="メイリオ" panose="020B0604030504040204" pitchFamily="50" charset="-128"/>
              </a:rPr>
              <a:t>睡眠時間について調べた度数分布多角形から、睡眠時間の傾向として、気付いたことを友達に説明してみましょう。</a:t>
            </a:r>
            <a:endParaRPr kumimoji="1" lang="ja-JP" altLang="en-US" sz="1100" dirty="0">
              <a:latin typeface="メイリオ" panose="020B0604030504040204" pitchFamily="50" charset="-128"/>
              <a:ea typeface="メイリオ" panose="020B0604030504040204" pitchFamily="50" charset="-128"/>
            </a:endParaRPr>
          </a:p>
        </p:txBody>
      </p:sp>
      <p:sp>
        <p:nvSpPr>
          <p:cNvPr id="4" name="四角形: 角を丸くする 3">
            <a:extLst>
              <a:ext uri="{FF2B5EF4-FFF2-40B4-BE49-F238E27FC236}">
                <a16:creationId xmlns:a16="http://schemas.microsoft.com/office/drawing/2014/main" id="{8A808A06-36EE-649D-7BBE-A686224AA48B}"/>
              </a:ext>
            </a:extLst>
          </p:cNvPr>
          <p:cNvSpPr/>
          <p:nvPr/>
        </p:nvSpPr>
        <p:spPr>
          <a:xfrm>
            <a:off x="285355" y="764704"/>
            <a:ext cx="8573292" cy="1584176"/>
          </a:xfrm>
          <a:prstGeom prst="roundRect">
            <a:avLst>
              <a:gd name="adj" fmla="val 9081"/>
            </a:avLst>
          </a:prstGeom>
          <a:solidFill>
            <a:schemeClr val="accent5">
              <a:lumMod val="20000"/>
              <a:lumOff val="8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3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pPr>
              <a:lnSpc>
                <a:spcPts val="31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r>
              <a:rPr lang="ja-JP" altLang="en-US" sz="1800" b="1" dirty="0">
                <a:solidFill>
                  <a:srgbClr val="002060"/>
                </a:solidFill>
                <a:latin typeface="メイリオ" panose="020B0604030504040204" pitchFamily="50" charset="-128"/>
                <a:ea typeface="メイリオ" panose="020B0604030504040204" pitchFamily="50" charset="-128"/>
              </a:rPr>
              <a:t>　度数分布多角形を用いてデータの傾向を分析する際に形や位置、グラフの目盛り等からデータの傾向を捉えるだけでなく、代表値や相対度数が最も</a:t>
            </a:r>
            <a:r>
              <a:rPr lang="ja-JP" altLang="en-US" b="1" dirty="0">
                <a:solidFill>
                  <a:srgbClr val="002060"/>
                </a:solidFill>
                <a:latin typeface="メイリオ" panose="020B0604030504040204" pitchFamily="50" charset="-128"/>
                <a:ea typeface="メイリオ" panose="020B0604030504040204" pitchFamily="50" charset="-128"/>
              </a:rPr>
              <a:t>高い</a:t>
            </a:r>
            <a:r>
              <a:rPr lang="ja-JP" altLang="en-US" sz="1800" b="1" dirty="0">
                <a:solidFill>
                  <a:srgbClr val="002060"/>
                </a:solidFill>
                <a:latin typeface="メイリオ" panose="020B0604030504040204" pitchFamily="50" charset="-128"/>
                <a:ea typeface="メイリオ" panose="020B0604030504040204" pitchFamily="50" charset="-128"/>
              </a:rPr>
              <a:t>階級等にも着目しデータの傾向を多面的に捉え判断できるように、生徒同士が批判的に考察する活動を取り入れましょう。</a:t>
            </a:r>
            <a:endParaRPr kumimoji="1" lang="ja-JP" altLang="en-US" b="1" dirty="0"/>
          </a:p>
        </p:txBody>
      </p:sp>
      <p:sp>
        <p:nvSpPr>
          <p:cNvPr id="2" name="四角形: 角を丸くする 1">
            <a:extLst>
              <a:ext uri="{FF2B5EF4-FFF2-40B4-BE49-F238E27FC236}">
                <a16:creationId xmlns:a16="http://schemas.microsoft.com/office/drawing/2014/main" id="{A28C5396-1A1C-46F9-5080-55296C72D5E6}"/>
              </a:ext>
            </a:extLst>
          </p:cNvPr>
          <p:cNvSpPr/>
          <p:nvPr/>
        </p:nvSpPr>
        <p:spPr>
          <a:xfrm>
            <a:off x="285353" y="790774"/>
            <a:ext cx="3775611" cy="394339"/>
          </a:xfrm>
          <a:prstGeom prst="roundRect">
            <a:avLst>
              <a:gd name="adj" fmla="val 25472"/>
            </a:avLst>
          </a:prstGeom>
          <a:solidFill>
            <a:schemeClr val="tx2"/>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b="1" dirty="0">
                <a:solidFill>
                  <a:schemeClr val="bg1"/>
                </a:solidFill>
                <a:latin typeface="メイリオ" panose="020B0604030504040204" pitchFamily="50" charset="-128"/>
                <a:ea typeface="メイリオ" panose="020B0604030504040204" pitchFamily="50" charset="-128"/>
              </a:rPr>
              <a:t>こんな授業を！授業改善のヒント</a:t>
            </a:r>
          </a:p>
        </p:txBody>
      </p:sp>
      <p:pic>
        <p:nvPicPr>
          <p:cNvPr id="1026" name="Picture 2" descr="先生の男の子のイラスト（将来の夢）">
            <a:extLst>
              <a:ext uri="{FF2B5EF4-FFF2-40B4-BE49-F238E27FC236}">
                <a16:creationId xmlns:a16="http://schemas.microsoft.com/office/drawing/2014/main" id="{D00C75DE-F756-C672-AFFE-C321EC862E6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2564904"/>
            <a:ext cx="573740" cy="57374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先生の男の子のイラスト（将来の夢）">
            <a:extLst>
              <a:ext uri="{FF2B5EF4-FFF2-40B4-BE49-F238E27FC236}">
                <a16:creationId xmlns:a16="http://schemas.microsoft.com/office/drawing/2014/main" id="{8BEA98E0-0413-B38A-C7F9-4A970EAB06A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64035" y="2578994"/>
            <a:ext cx="573740" cy="573740"/>
          </a:xfrm>
          <a:prstGeom prst="rect">
            <a:avLst/>
          </a:prstGeom>
          <a:noFill/>
          <a:extLst>
            <a:ext uri="{909E8E84-426E-40DD-AFC4-6F175D3DCCD1}">
              <a14:hiddenFill xmlns:a14="http://schemas.microsoft.com/office/drawing/2010/main">
                <a:solidFill>
                  <a:srgbClr val="FFFFFF"/>
                </a:solidFill>
              </a14:hiddenFill>
            </a:ext>
          </a:extLst>
        </p:spPr>
      </p:pic>
      <p:sp>
        <p:nvSpPr>
          <p:cNvPr id="10" name="吹き出し: 角を丸めた四角形 9">
            <a:extLst>
              <a:ext uri="{FF2B5EF4-FFF2-40B4-BE49-F238E27FC236}">
                <a16:creationId xmlns:a16="http://schemas.microsoft.com/office/drawing/2014/main" id="{929A5865-A716-778F-5BC6-4E7773CEB225}"/>
              </a:ext>
            </a:extLst>
          </p:cNvPr>
          <p:cNvSpPr/>
          <p:nvPr/>
        </p:nvSpPr>
        <p:spPr>
          <a:xfrm>
            <a:off x="5679032" y="2456651"/>
            <a:ext cx="2930843" cy="666860"/>
          </a:xfrm>
          <a:prstGeom prst="wedgeRoundRectCallout">
            <a:avLst>
              <a:gd name="adj1" fmla="val -55321"/>
              <a:gd name="adj2" fmla="val 29154"/>
              <a:gd name="adj3" fmla="val 16667"/>
            </a:avLst>
          </a:prstGeom>
          <a:solidFill>
            <a:schemeClr val="accent3">
              <a:lumMod val="20000"/>
              <a:lumOff val="80000"/>
            </a:schemeClr>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r>
              <a:rPr lang="ja-JP" altLang="en-US" sz="1200" dirty="0">
                <a:latin typeface="メイリオ" panose="020B0604030504040204" pitchFamily="50" charset="-128"/>
                <a:ea typeface="メイリオ" panose="020B0604030504040204" pitchFamily="50" charset="-128"/>
              </a:rPr>
              <a:t>相対度数が最も高い階級だけで、睡眠時間が長い傾向にあるって言っていいのかな？</a:t>
            </a:r>
          </a:p>
        </p:txBody>
      </p:sp>
      <p:sp>
        <p:nvSpPr>
          <p:cNvPr id="5" name="吹き出し: 角を丸めた四角形 4">
            <a:extLst>
              <a:ext uri="{FF2B5EF4-FFF2-40B4-BE49-F238E27FC236}">
                <a16:creationId xmlns:a16="http://schemas.microsoft.com/office/drawing/2014/main" id="{A6D44838-4006-DB90-8841-B731F9BE11EC}"/>
              </a:ext>
            </a:extLst>
          </p:cNvPr>
          <p:cNvSpPr/>
          <p:nvPr/>
        </p:nvSpPr>
        <p:spPr>
          <a:xfrm>
            <a:off x="4709388" y="3241188"/>
            <a:ext cx="3524313" cy="634694"/>
          </a:xfrm>
          <a:prstGeom prst="wedgeRoundRectCallout">
            <a:avLst>
              <a:gd name="adj1" fmla="val 55706"/>
              <a:gd name="adj2" fmla="val 21478"/>
              <a:gd name="adj3" fmla="val 16667"/>
            </a:avLst>
          </a:prstGeom>
          <a:solidFill>
            <a:schemeClr val="accent6">
              <a:lumMod val="20000"/>
              <a:lumOff val="80000"/>
            </a:schemeClr>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just">
              <a:lnSpc>
                <a:spcPts val="1400"/>
              </a:lnSpc>
            </a:pPr>
            <a:r>
              <a:rPr lang="ja-JP" altLang="en-US" sz="1100" dirty="0">
                <a:latin typeface="メイリオ" panose="020B0604030504040204" pitchFamily="50" charset="-128"/>
                <a:ea typeface="メイリオ" panose="020B0604030504040204" pitchFamily="50" charset="-128"/>
              </a:rPr>
              <a:t>２つの度数分布多角形の形が異なるときは、最も高い階級の位置を比べるだけでは、傾向を捉えることができそうにないよね。</a:t>
            </a:r>
          </a:p>
        </p:txBody>
      </p:sp>
      <p:sp>
        <p:nvSpPr>
          <p:cNvPr id="24" name="吹き出し: 角を丸めた四角形 23">
            <a:extLst>
              <a:ext uri="{FF2B5EF4-FFF2-40B4-BE49-F238E27FC236}">
                <a16:creationId xmlns:a16="http://schemas.microsoft.com/office/drawing/2014/main" id="{1DBE9661-51D9-2372-392F-60C4ADC97F21}"/>
              </a:ext>
            </a:extLst>
          </p:cNvPr>
          <p:cNvSpPr/>
          <p:nvPr/>
        </p:nvSpPr>
        <p:spPr>
          <a:xfrm>
            <a:off x="391122" y="5216010"/>
            <a:ext cx="3312368" cy="792089"/>
          </a:xfrm>
          <a:prstGeom prst="wedgeRoundRectCallout">
            <a:avLst>
              <a:gd name="adj1" fmla="val 55706"/>
              <a:gd name="adj2" fmla="val 21478"/>
              <a:gd name="adj3" fmla="val 16667"/>
            </a:avLst>
          </a:prstGeom>
          <a:solidFill>
            <a:schemeClr val="accent6">
              <a:lumMod val="20000"/>
              <a:lumOff val="80000"/>
            </a:schemeClr>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just">
              <a:lnSpc>
                <a:spcPts val="1400"/>
              </a:lnSpc>
            </a:pPr>
            <a:r>
              <a:rPr lang="ja-JP" altLang="en-US" sz="1100" dirty="0">
                <a:latin typeface="メイリオ" panose="020B0604030504040204" pitchFamily="50" charset="-128"/>
                <a:ea typeface="メイリオ" panose="020B0604030504040204" pitchFamily="50" charset="-128"/>
              </a:rPr>
              <a:t>相対度数が最も高い階級は、「就寝時間が</a:t>
            </a:r>
            <a:r>
              <a:rPr lang="en-US" altLang="ja-JP" sz="1100" dirty="0">
                <a:latin typeface="メイリオ" panose="020B0604030504040204" pitchFamily="50" charset="-128"/>
                <a:ea typeface="メイリオ" panose="020B0604030504040204" pitchFamily="50" charset="-128"/>
              </a:rPr>
              <a:t>23</a:t>
            </a:r>
            <a:r>
              <a:rPr lang="ja-JP" altLang="en-US" sz="1100" dirty="0">
                <a:latin typeface="メイリオ" panose="020B0604030504040204" pitchFamily="50" charset="-128"/>
                <a:ea typeface="メイリオ" panose="020B0604030504040204" pitchFamily="50" charset="-128"/>
              </a:rPr>
              <a:t>時より前の生徒」が７時間以上８時間未満で、</a:t>
            </a:r>
            <a:endParaRPr lang="en-US" altLang="ja-JP" sz="1100" dirty="0">
              <a:latin typeface="メイリオ" panose="020B0604030504040204" pitchFamily="50" charset="-128"/>
              <a:ea typeface="メイリオ" panose="020B0604030504040204" pitchFamily="50" charset="-128"/>
            </a:endParaRPr>
          </a:p>
          <a:p>
            <a:pPr algn="just">
              <a:lnSpc>
                <a:spcPts val="1400"/>
              </a:lnSpc>
            </a:pPr>
            <a:r>
              <a:rPr lang="ja-JP" altLang="en-US" sz="1100" dirty="0">
                <a:latin typeface="メイリオ" panose="020B0604030504040204" pitchFamily="50" charset="-128"/>
                <a:ea typeface="メイリオ" panose="020B0604030504040204" pitchFamily="50" charset="-128"/>
              </a:rPr>
              <a:t>「就寝時間が</a:t>
            </a:r>
            <a:r>
              <a:rPr lang="en-US" altLang="ja-JP" sz="1100" dirty="0">
                <a:latin typeface="メイリオ" panose="020B0604030504040204" pitchFamily="50" charset="-128"/>
                <a:ea typeface="メイリオ" panose="020B0604030504040204" pitchFamily="50" charset="-128"/>
              </a:rPr>
              <a:t>23</a:t>
            </a:r>
            <a:r>
              <a:rPr lang="ja-JP" altLang="en-US" sz="1100" dirty="0">
                <a:latin typeface="メイリオ" panose="020B0604030504040204" pitchFamily="50" charset="-128"/>
                <a:ea typeface="メイリオ" panose="020B0604030504040204" pitchFamily="50" charset="-128"/>
              </a:rPr>
              <a:t>時以降の生徒」が６時間以上７時間未満だね。</a:t>
            </a:r>
          </a:p>
        </p:txBody>
      </p:sp>
      <p:sp>
        <p:nvSpPr>
          <p:cNvPr id="28" name="吹き出し: 角を丸めた四角形 27">
            <a:extLst>
              <a:ext uri="{FF2B5EF4-FFF2-40B4-BE49-F238E27FC236}">
                <a16:creationId xmlns:a16="http://schemas.microsoft.com/office/drawing/2014/main" id="{2CCB385A-15FC-530E-F2A6-19784F63BE06}"/>
              </a:ext>
            </a:extLst>
          </p:cNvPr>
          <p:cNvSpPr/>
          <p:nvPr/>
        </p:nvSpPr>
        <p:spPr>
          <a:xfrm>
            <a:off x="904245" y="6128562"/>
            <a:ext cx="3519466" cy="504056"/>
          </a:xfrm>
          <a:prstGeom prst="wedgeRoundRectCallout">
            <a:avLst>
              <a:gd name="adj1" fmla="val -52008"/>
              <a:gd name="adj2" fmla="val 30926"/>
              <a:gd name="adj3" fmla="val 16667"/>
            </a:avLst>
          </a:prstGeom>
          <a:solidFill>
            <a:schemeClr val="accent6">
              <a:lumMod val="20000"/>
              <a:lumOff val="80000"/>
            </a:schemeClr>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just">
              <a:lnSpc>
                <a:spcPts val="1400"/>
              </a:lnSpc>
            </a:pPr>
            <a:r>
              <a:rPr lang="ja-JP" altLang="en-US" sz="1100" dirty="0">
                <a:latin typeface="メイリオ" panose="020B0604030504040204" pitchFamily="50" charset="-128"/>
                <a:ea typeface="メイリオ" panose="020B0604030504040204" pitchFamily="50" charset="-128"/>
              </a:rPr>
              <a:t>ということは、「就寝時間が</a:t>
            </a:r>
            <a:r>
              <a:rPr lang="en-US" altLang="ja-JP" sz="1100" dirty="0">
                <a:latin typeface="メイリオ" panose="020B0604030504040204" pitchFamily="50" charset="-128"/>
                <a:ea typeface="メイリオ" panose="020B0604030504040204" pitchFamily="50" charset="-128"/>
              </a:rPr>
              <a:t>23</a:t>
            </a:r>
            <a:r>
              <a:rPr lang="ja-JP" altLang="en-US" sz="1100" dirty="0">
                <a:latin typeface="メイリオ" panose="020B0604030504040204" pitchFamily="50" charset="-128"/>
                <a:ea typeface="メイリオ" panose="020B0604030504040204" pitchFamily="50" charset="-128"/>
              </a:rPr>
              <a:t>時より前の生徒」の方が睡眠時間が長い傾向にあるって言っていいね。</a:t>
            </a:r>
          </a:p>
        </p:txBody>
      </p:sp>
      <p:pic>
        <p:nvPicPr>
          <p:cNvPr id="8" name="Picture 6" descr="セーラー服を着た女子学生のイラスト（冬服・学生服）">
            <a:extLst>
              <a:ext uri="{FF2B5EF4-FFF2-40B4-BE49-F238E27FC236}">
                <a16:creationId xmlns:a16="http://schemas.microsoft.com/office/drawing/2014/main" id="{4C9376BD-D080-0BC0-4D45-EBE28FEB7027}"/>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8414818" y="3341174"/>
            <a:ext cx="433568" cy="51060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学ランを着た男子学生のイラスト（冬服・学生服）">
            <a:extLst>
              <a:ext uri="{FF2B5EF4-FFF2-40B4-BE49-F238E27FC236}">
                <a16:creationId xmlns:a16="http://schemas.microsoft.com/office/drawing/2014/main" id="{434ADECE-F8FB-18AE-151F-C0CA6F9F33D1}"/>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4570909" y="3972336"/>
            <a:ext cx="730002" cy="56175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学ランを着た男子学生のイラスト（冬服・学生服）">
            <a:extLst>
              <a:ext uri="{FF2B5EF4-FFF2-40B4-BE49-F238E27FC236}">
                <a16:creationId xmlns:a16="http://schemas.microsoft.com/office/drawing/2014/main" id="{E0458870-8762-B1AA-CFA9-69F17AAC27EB}"/>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244922" y="6070862"/>
            <a:ext cx="730002" cy="56175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セーラー服を着た女子学生のイラスト（冬服・学生服）">
            <a:extLst>
              <a:ext uri="{FF2B5EF4-FFF2-40B4-BE49-F238E27FC236}">
                <a16:creationId xmlns:a16="http://schemas.microsoft.com/office/drawing/2014/main" id="{882894ED-DC8A-1ECC-58F9-EA9ED8158E1E}"/>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4011932" y="5447548"/>
            <a:ext cx="433568" cy="510609"/>
          </a:xfrm>
          <a:prstGeom prst="rect">
            <a:avLst/>
          </a:prstGeom>
          <a:noFill/>
          <a:extLst>
            <a:ext uri="{909E8E84-426E-40DD-AFC4-6F175D3DCCD1}">
              <a14:hiddenFill xmlns:a14="http://schemas.microsoft.com/office/drawing/2010/main">
                <a:solidFill>
                  <a:srgbClr val="FFFFFF"/>
                </a:solidFill>
              </a14:hiddenFill>
            </a:ext>
          </a:extLst>
        </p:spPr>
      </p:pic>
      <p:pic>
        <p:nvPicPr>
          <p:cNvPr id="16" name="図 15">
            <a:extLst>
              <a:ext uri="{FF2B5EF4-FFF2-40B4-BE49-F238E27FC236}">
                <a16:creationId xmlns:a16="http://schemas.microsoft.com/office/drawing/2014/main" id="{E41357D0-04B9-4A54-A7E9-90BE2D124B66}"/>
              </a:ext>
            </a:extLst>
          </p:cNvPr>
          <p:cNvPicPr>
            <a:picLocks noChangeAspect="1"/>
          </p:cNvPicPr>
          <p:nvPr/>
        </p:nvPicPr>
        <p:blipFill>
          <a:blip r:embed="rId6"/>
          <a:srcRect t="16871" b="28857"/>
          <a:stretch>
            <a:fillRect/>
          </a:stretch>
        </p:blipFill>
        <p:spPr>
          <a:xfrm>
            <a:off x="718596" y="3194538"/>
            <a:ext cx="3124495" cy="1967903"/>
          </a:xfrm>
          <a:prstGeom prst="rect">
            <a:avLst/>
          </a:prstGeom>
        </p:spPr>
      </p:pic>
      <p:sp>
        <p:nvSpPr>
          <p:cNvPr id="18" name="吹き出し: 角を丸めた四角形 17">
            <a:extLst>
              <a:ext uri="{FF2B5EF4-FFF2-40B4-BE49-F238E27FC236}">
                <a16:creationId xmlns:a16="http://schemas.microsoft.com/office/drawing/2014/main" id="{544F26EB-BD08-5ECD-C95F-494C1C85CB54}"/>
              </a:ext>
            </a:extLst>
          </p:cNvPr>
          <p:cNvSpPr/>
          <p:nvPr/>
        </p:nvSpPr>
        <p:spPr>
          <a:xfrm>
            <a:off x="4701632" y="4673243"/>
            <a:ext cx="3242574" cy="1060013"/>
          </a:xfrm>
          <a:prstGeom prst="wedgeRoundRectCallout">
            <a:avLst>
              <a:gd name="adj1" fmla="val 55706"/>
              <a:gd name="adj2" fmla="val 21478"/>
              <a:gd name="adj3" fmla="val 16667"/>
            </a:avLst>
          </a:prstGeom>
          <a:solidFill>
            <a:schemeClr val="accent6">
              <a:lumMod val="20000"/>
              <a:lumOff val="80000"/>
            </a:schemeClr>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just">
              <a:lnSpc>
                <a:spcPts val="1400"/>
              </a:lnSpc>
            </a:pPr>
            <a:r>
              <a:rPr lang="ja-JP" altLang="en-US" sz="1100" dirty="0">
                <a:latin typeface="メイリオ" panose="020B0604030504040204" pitchFamily="50" charset="-128"/>
                <a:ea typeface="メイリオ" panose="020B0604030504040204" pitchFamily="50" charset="-128"/>
              </a:rPr>
              <a:t>形が同じという条件に加えて、度数分布多角形の位置を比較することで傾向を捉えることができね。今は、「就寝時間が</a:t>
            </a:r>
            <a:r>
              <a:rPr lang="en-US" altLang="ja-JP" sz="1100" dirty="0">
                <a:latin typeface="メイリオ" panose="020B0604030504040204" pitchFamily="50" charset="-128"/>
                <a:ea typeface="メイリオ" panose="020B0604030504040204" pitchFamily="50" charset="-128"/>
              </a:rPr>
              <a:t>23</a:t>
            </a:r>
            <a:r>
              <a:rPr lang="ja-JP" altLang="en-US" sz="1100" dirty="0">
                <a:latin typeface="メイリオ" panose="020B0604030504040204" pitchFamily="50" charset="-128"/>
                <a:ea typeface="メイリオ" panose="020B0604030504040204" pitchFamily="50" charset="-128"/>
              </a:rPr>
              <a:t>時以降の生徒」の方が左に寄っているということは睡眠時間が短い人が多いっていうことだね。</a:t>
            </a:r>
          </a:p>
        </p:txBody>
      </p:sp>
      <p:pic>
        <p:nvPicPr>
          <p:cNvPr id="20" name="Picture 6" descr="セーラー服を着た女子学生のイラスト（冬服・学生服）">
            <a:extLst>
              <a:ext uri="{FF2B5EF4-FFF2-40B4-BE49-F238E27FC236}">
                <a16:creationId xmlns:a16="http://schemas.microsoft.com/office/drawing/2014/main" id="{BCF108B2-79D0-47D8-B57B-960FEA9DB6F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8374525" y="5157642"/>
            <a:ext cx="433568" cy="510609"/>
          </a:xfrm>
          <a:prstGeom prst="rect">
            <a:avLst/>
          </a:prstGeom>
          <a:noFill/>
          <a:extLst>
            <a:ext uri="{909E8E84-426E-40DD-AFC4-6F175D3DCCD1}">
              <a14:hiddenFill xmlns:a14="http://schemas.microsoft.com/office/drawing/2010/main">
                <a:solidFill>
                  <a:srgbClr val="FFFFFF"/>
                </a:solidFill>
              </a14:hiddenFill>
            </a:ext>
          </a:extLst>
        </p:spPr>
      </p:pic>
      <p:sp>
        <p:nvSpPr>
          <p:cNvPr id="21" name="吹き出し: 角を丸めた四角形 20">
            <a:extLst>
              <a:ext uri="{FF2B5EF4-FFF2-40B4-BE49-F238E27FC236}">
                <a16:creationId xmlns:a16="http://schemas.microsoft.com/office/drawing/2014/main" id="{C8791316-344A-819F-9126-E08621F1A524}"/>
              </a:ext>
            </a:extLst>
          </p:cNvPr>
          <p:cNvSpPr/>
          <p:nvPr/>
        </p:nvSpPr>
        <p:spPr>
          <a:xfrm>
            <a:off x="4720290" y="5866934"/>
            <a:ext cx="3458142" cy="743068"/>
          </a:xfrm>
          <a:prstGeom prst="wedgeRoundRectCallout">
            <a:avLst>
              <a:gd name="adj1" fmla="val 55706"/>
              <a:gd name="adj2" fmla="val 21478"/>
              <a:gd name="adj3" fmla="val 16667"/>
            </a:avLst>
          </a:prstGeom>
          <a:solidFill>
            <a:schemeClr val="accent6">
              <a:lumMod val="20000"/>
              <a:lumOff val="80000"/>
            </a:schemeClr>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just">
              <a:lnSpc>
                <a:spcPts val="1400"/>
              </a:lnSpc>
            </a:pPr>
            <a:r>
              <a:rPr lang="ja-JP" altLang="en-US" sz="1100" dirty="0">
                <a:latin typeface="メイリオ" panose="020B0604030504040204" pitchFamily="50" charset="-128"/>
                <a:ea typeface="メイリオ" panose="020B0604030504040204" pitchFamily="50" charset="-128"/>
              </a:rPr>
              <a:t>こうやって、相対度数の最も高い階級だけで判断するのではなく、度数分布多角形の形や位置に注目すると傾向を読み取ることができそうだね。</a:t>
            </a:r>
          </a:p>
        </p:txBody>
      </p:sp>
      <p:sp>
        <p:nvSpPr>
          <p:cNvPr id="3" name="吹き出し: 角を丸めた四角形 2">
            <a:extLst>
              <a:ext uri="{FF2B5EF4-FFF2-40B4-BE49-F238E27FC236}">
                <a16:creationId xmlns:a16="http://schemas.microsoft.com/office/drawing/2014/main" id="{F67B29D7-DD0E-007E-1BAC-D9F0B3DBF2B2}"/>
              </a:ext>
            </a:extLst>
          </p:cNvPr>
          <p:cNvSpPr/>
          <p:nvPr/>
        </p:nvSpPr>
        <p:spPr>
          <a:xfrm>
            <a:off x="5258123" y="4047882"/>
            <a:ext cx="3124495" cy="505452"/>
          </a:xfrm>
          <a:prstGeom prst="wedgeRoundRectCallout">
            <a:avLst>
              <a:gd name="adj1" fmla="val -51601"/>
              <a:gd name="adj2" fmla="val 21478"/>
              <a:gd name="adj3" fmla="val 16667"/>
            </a:avLst>
          </a:prstGeom>
          <a:solidFill>
            <a:schemeClr val="accent6">
              <a:lumMod val="20000"/>
              <a:lumOff val="80000"/>
            </a:schemeClr>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just">
              <a:lnSpc>
                <a:spcPts val="1400"/>
              </a:lnSpc>
            </a:pPr>
            <a:r>
              <a:rPr lang="ja-JP" altLang="en-US" sz="1100" dirty="0">
                <a:latin typeface="メイリオ" panose="020B0604030504040204" pitchFamily="50" charset="-128"/>
                <a:ea typeface="メイリオ" panose="020B0604030504040204" pitchFamily="50" charset="-128"/>
              </a:rPr>
              <a:t>形が同じという条件が足りなかったということか。</a:t>
            </a:r>
          </a:p>
        </p:txBody>
      </p:sp>
      <p:sp>
        <p:nvSpPr>
          <p:cNvPr id="7" name="正方形/長方形 6">
            <a:extLst>
              <a:ext uri="{FF2B5EF4-FFF2-40B4-BE49-F238E27FC236}">
                <a16:creationId xmlns:a16="http://schemas.microsoft.com/office/drawing/2014/main" id="{FAB783C3-253E-AF96-50FF-9F1828745A35}"/>
              </a:ext>
            </a:extLst>
          </p:cNvPr>
          <p:cNvSpPr/>
          <p:nvPr/>
        </p:nvSpPr>
        <p:spPr>
          <a:xfrm>
            <a:off x="1187624" y="216360"/>
            <a:ext cx="288032" cy="318229"/>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7" name="グループ化 26">
            <a:extLst>
              <a:ext uri="{FF2B5EF4-FFF2-40B4-BE49-F238E27FC236}">
                <a16:creationId xmlns:a16="http://schemas.microsoft.com/office/drawing/2014/main" id="{A8903582-B8CF-B1EF-2AB3-20A32CF40AB3}"/>
              </a:ext>
            </a:extLst>
          </p:cNvPr>
          <p:cNvGrpSpPr/>
          <p:nvPr/>
        </p:nvGrpSpPr>
        <p:grpSpPr>
          <a:xfrm>
            <a:off x="8251808" y="5949280"/>
            <a:ext cx="738419" cy="586458"/>
            <a:chOff x="8251808" y="5949280"/>
            <a:chExt cx="738419" cy="586458"/>
          </a:xfrm>
        </p:grpSpPr>
        <p:pic>
          <p:nvPicPr>
            <p:cNvPr id="14" name="図 13" descr="黒いバックグラウンドの前に座っている人形&#10;&#10;AI 生成コンテンツは誤りを含む可能性があります。">
              <a:extLst>
                <a:ext uri="{FF2B5EF4-FFF2-40B4-BE49-F238E27FC236}">
                  <a16:creationId xmlns:a16="http://schemas.microsoft.com/office/drawing/2014/main" id="{D82FA158-CD5F-D825-A3E0-197A2EE4DFEC}"/>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a:off x="8251808" y="5949280"/>
              <a:ext cx="738419" cy="583605"/>
            </a:xfrm>
            <a:prstGeom prst="rect">
              <a:avLst/>
            </a:prstGeom>
          </p:spPr>
        </p:pic>
        <p:pic>
          <p:nvPicPr>
            <p:cNvPr id="15" name="Picture 6" descr="セーラー服を着た女子学生のイラスト（冬服・学生服）">
              <a:extLst>
                <a:ext uri="{FF2B5EF4-FFF2-40B4-BE49-F238E27FC236}">
                  <a16:creationId xmlns:a16="http://schemas.microsoft.com/office/drawing/2014/main" id="{E7F512E2-DDEE-47BB-60A6-1ED724ED25FF}"/>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a:stretch>
              <a:fillRect/>
            </a:stretch>
          </p:blipFill>
          <p:spPr bwMode="auto">
            <a:xfrm>
              <a:off x="8414818" y="6413310"/>
              <a:ext cx="433568" cy="119377"/>
            </a:xfrm>
            <a:prstGeom prst="rect">
              <a:avLst/>
            </a:prstGeom>
            <a:noFill/>
            <a:extLst>
              <a:ext uri="{909E8E84-426E-40DD-AFC4-6F175D3DCCD1}">
                <a14:hiddenFill xmlns:a14="http://schemas.microsoft.com/office/drawing/2010/main">
                  <a:solidFill>
                    <a:srgbClr val="FFFFFF"/>
                  </a:solidFill>
                </a14:hiddenFill>
              </a:ext>
            </a:extLst>
          </p:spPr>
        </p:pic>
        <p:sp>
          <p:nvSpPr>
            <p:cNvPr id="25" name="フリーフォーム: 図形 24">
              <a:extLst>
                <a:ext uri="{FF2B5EF4-FFF2-40B4-BE49-F238E27FC236}">
                  <a16:creationId xmlns:a16="http://schemas.microsoft.com/office/drawing/2014/main" id="{DD1187C7-6481-78E1-AB85-4C8131402EB0}"/>
                </a:ext>
              </a:extLst>
            </p:cNvPr>
            <p:cNvSpPr/>
            <p:nvPr/>
          </p:nvSpPr>
          <p:spPr>
            <a:xfrm>
              <a:off x="8415338" y="6399213"/>
              <a:ext cx="125412" cy="136525"/>
            </a:xfrm>
            <a:custGeom>
              <a:avLst/>
              <a:gdLst>
                <a:gd name="connsiteX0" fmla="*/ 125412 w 125412"/>
                <a:gd name="connsiteY0" fmla="*/ 14287 h 136525"/>
                <a:gd name="connsiteX1" fmla="*/ 0 w 125412"/>
                <a:gd name="connsiteY1" fmla="*/ 136525 h 136525"/>
                <a:gd name="connsiteX2" fmla="*/ 9525 w 125412"/>
                <a:gd name="connsiteY2" fmla="*/ 0 h 136525"/>
                <a:gd name="connsiteX3" fmla="*/ 125412 w 125412"/>
                <a:gd name="connsiteY3" fmla="*/ 14287 h 136525"/>
              </a:gdLst>
              <a:ahLst/>
              <a:cxnLst>
                <a:cxn ang="0">
                  <a:pos x="connsiteX0" y="connsiteY0"/>
                </a:cxn>
                <a:cxn ang="0">
                  <a:pos x="connsiteX1" y="connsiteY1"/>
                </a:cxn>
                <a:cxn ang="0">
                  <a:pos x="connsiteX2" y="connsiteY2"/>
                </a:cxn>
                <a:cxn ang="0">
                  <a:pos x="connsiteX3" y="connsiteY3"/>
                </a:cxn>
              </a:cxnLst>
              <a:rect l="l" t="t" r="r" b="b"/>
              <a:pathLst>
                <a:path w="125412" h="136525">
                  <a:moveTo>
                    <a:pt x="125412" y="14287"/>
                  </a:moveTo>
                  <a:lnTo>
                    <a:pt x="0" y="136525"/>
                  </a:lnTo>
                  <a:lnTo>
                    <a:pt x="9525" y="0"/>
                  </a:lnTo>
                  <a:lnTo>
                    <a:pt x="125412" y="14287"/>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フリーフォーム: 図形 25">
              <a:extLst>
                <a:ext uri="{FF2B5EF4-FFF2-40B4-BE49-F238E27FC236}">
                  <a16:creationId xmlns:a16="http://schemas.microsoft.com/office/drawing/2014/main" id="{699DD836-1FC3-E7D9-BD9E-E14E4E35A1DD}"/>
                </a:ext>
              </a:extLst>
            </p:cNvPr>
            <p:cNvSpPr/>
            <p:nvPr/>
          </p:nvSpPr>
          <p:spPr>
            <a:xfrm>
              <a:off x="8707438" y="6410325"/>
              <a:ext cx="130175" cy="88900"/>
            </a:xfrm>
            <a:custGeom>
              <a:avLst/>
              <a:gdLst>
                <a:gd name="connsiteX0" fmla="*/ 0 w 130175"/>
                <a:gd name="connsiteY0" fmla="*/ 1588 h 88900"/>
                <a:gd name="connsiteX1" fmla="*/ 130175 w 130175"/>
                <a:gd name="connsiteY1" fmla="*/ 88900 h 88900"/>
                <a:gd name="connsiteX2" fmla="*/ 114300 w 130175"/>
                <a:gd name="connsiteY2" fmla="*/ 0 h 88900"/>
                <a:gd name="connsiteX3" fmla="*/ 0 w 130175"/>
                <a:gd name="connsiteY3" fmla="*/ 1588 h 88900"/>
              </a:gdLst>
              <a:ahLst/>
              <a:cxnLst>
                <a:cxn ang="0">
                  <a:pos x="connsiteX0" y="connsiteY0"/>
                </a:cxn>
                <a:cxn ang="0">
                  <a:pos x="connsiteX1" y="connsiteY1"/>
                </a:cxn>
                <a:cxn ang="0">
                  <a:pos x="connsiteX2" y="connsiteY2"/>
                </a:cxn>
                <a:cxn ang="0">
                  <a:pos x="connsiteX3" y="connsiteY3"/>
                </a:cxn>
              </a:cxnLst>
              <a:rect l="l" t="t" r="r" b="b"/>
              <a:pathLst>
                <a:path w="130175" h="88900">
                  <a:moveTo>
                    <a:pt x="0" y="1588"/>
                  </a:moveTo>
                  <a:lnTo>
                    <a:pt x="130175" y="88900"/>
                  </a:lnTo>
                  <a:lnTo>
                    <a:pt x="114300" y="0"/>
                  </a:lnTo>
                  <a:lnTo>
                    <a:pt x="0" y="1588"/>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11139536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2225</Words>
  <Application>Microsoft Office PowerPoint</Application>
  <PresentationFormat>画面に合わせる (4:3)</PresentationFormat>
  <Paragraphs>215</Paragraphs>
  <Slides>9</Slides>
  <Notes>9</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9</vt:i4>
      </vt:variant>
    </vt:vector>
  </HeadingPairs>
  <TitlesOfParts>
    <vt:vector size="15" baseType="lpstr">
      <vt:lpstr>ＭＳ ゴシック</vt:lpstr>
      <vt:lpstr>メイリオ</vt:lpstr>
      <vt:lpstr>Arial</vt:lpstr>
      <vt:lpstr>Calibri</vt:lpstr>
      <vt:lpstr>Cambria Math</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2021-05-21T04:04:56Z</dcterms:created>
  <dcterms:modified xsi:type="dcterms:W3CDTF">2026-07-31T11:42:04Z</dcterms:modified>
</cp:coreProperties>
</file>