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handoutMasterIdLst>
    <p:handoutMasterId r:id="rId12"/>
  </p:handoutMasterIdLst>
  <p:sldIdLst>
    <p:sldId id="829" r:id="rId2"/>
    <p:sldId id="830" r:id="rId3"/>
    <p:sldId id="909" r:id="rId4"/>
    <p:sldId id="882" r:id="rId5"/>
    <p:sldId id="915" r:id="rId6"/>
    <p:sldId id="914" r:id="rId7"/>
    <p:sldId id="911" r:id="rId8"/>
    <p:sldId id="910" r:id="rId9"/>
    <p:sldId id="912" r:id="rId1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FF"/>
    <a:srgbClr val="66FFFF"/>
    <a:srgbClr val="FFCCCC"/>
    <a:srgbClr val="FF99FF"/>
    <a:srgbClr val="008000"/>
    <a:srgbClr val="FFCC99"/>
    <a:srgbClr val="FFFF99"/>
    <a:srgbClr val="00FF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10" autoAdjust="0"/>
    <p:restoredTop sz="95669" autoAdjust="0"/>
  </p:normalViewPr>
  <p:slideViewPr>
    <p:cSldViewPr>
      <p:cViewPr varScale="1">
        <p:scale>
          <a:sx n="92" d="100"/>
          <a:sy n="92" d="100"/>
        </p:scale>
        <p:origin x="1204" y="52"/>
      </p:cViewPr>
      <p:guideLst>
        <p:guide orient="horz" pos="2160"/>
        <p:guide pos="2880"/>
      </p:guideLst>
    </p:cSldViewPr>
  </p:slideViewPr>
  <p:notesTextViewPr>
    <p:cViewPr>
      <p:scale>
        <a:sx n="125" d="100"/>
        <a:sy n="125" d="100"/>
      </p:scale>
      <p:origin x="0" y="0"/>
    </p:cViewPr>
  </p:notesTextViewPr>
  <p:sorterViewPr>
    <p:cViewPr>
      <p:scale>
        <a:sx n="100" d="100"/>
        <a:sy n="100" d="100"/>
      </p:scale>
      <p:origin x="0" y="2604"/>
    </p:cViewPr>
  </p:sorterViewPr>
  <p:notesViewPr>
    <p:cSldViewPr>
      <p:cViewPr varScale="1">
        <p:scale>
          <a:sx n="67" d="100"/>
          <a:sy n="67" d="100"/>
        </p:scale>
        <p:origin x="291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dirty="0"/>
          </a:p>
        </p:txBody>
      </p:sp>
    </p:spTree>
    <p:extLst>
      <p:ext uri="{BB962C8B-B14F-4D97-AF65-F5344CB8AC3E}">
        <p14:creationId xmlns:p14="http://schemas.microsoft.com/office/powerpoint/2010/main" val="726664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1371" tIns="45687" rIns="91371" bIns="45687" rtlCol="0"/>
          <a:lstStyle>
            <a:lvl1pPr algn="r">
              <a:defRPr sz="1200"/>
            </a:lvl1pPr>
          </a:lstStyle>
          <a:p>
            <a:fld id="{9733562D-1299-48A2-BD81-91D7B5205E3A}"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71" tIns="45687" rIns="91371" bIns="45687" rtlCol="0" anchor="ctr"/>
          <a:lstStyle/>
          <a:p>
            <a:endParaRPr lang="ja-JP" altLang="en-US"/>
          </a:p>
        </p:txBody>
      </p:sp>
      <p:sp>
        <p:nvSpPr>
          <p:cNvPr id="5" name="ノート プレースホルダー 4"/>
          <p:cNvSpPr>
            <a:spLocks noGrp="1"/>
          </p:cNvSpPr>
          <p:nvPr>
            <p:ph type="body" sz="quarter" idx="3"/>
          </p:nvPr>
        </p:nvSpPr>
        <p:spPr>
          <a:xfrm>
            <a:off x="679768" y="4715159"/>
            <a:ext cx="5438140" cy="4466987"/>
          </a:xfrm>
          <a:prstGeom prst="rect">
            <a:avLst/>
          </a:prstGeom>
        </p:spPr>
        <p:txBody>
          <a:bodyPr vert="horz" lIns="91371" tIns="45687" rIns="91371" bIns="456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6"/>
            <a:ext cx="2945659" cy="496332"/>
          </a:xfrm>
          <a:prstGeom prst="rect">
            <a:avLst/>
          </a:prstGeom>
        </p:spPr>
        <p:txBody>
          <a:bodyPr vert="horz" lIns="91371" tIns="45687" rIns="91371" bIns="4568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6"/>
            <a:ext cx="2945659" cy="496332"/>
          </a:xfrm>
          <a:prstGeom prst="rect">
            <a:avLst/>
          </a:prstGeom>
        </p:spPr>
        <p:txBody>
          <a:bodyPr vert="horz" lIns="91371" tIns="45687" rIns="91371" bIns="45687" rtlCol="0" anchor="b"/>
          <a:lstStyle>
            <a:lvl1pPr algn="r">
              <a:defRPr sz="1200"/>
            </a:lvl1pPr>
          </a:lstStyle>
          <a:p>
            <a:fld id="{58395BCB-1F8F-4B91-8FA2-45D8F81DAB3A}" type="slidenum">
              <a:rPr kumimoji="1" lang="ja-JP" altLang="en-US" smtClean="0"/>
              <a:t>‹#›</a:t>
            </a:fld>
            <a:endParaRPr kumimoji="1" lang="ja-JP" altLang="en-US"/>
          </a:p>
        </p:txBody>
      </p:sp>
    </p:spTree>
    <p:extLst>
      <p:ext uri="{BB962C8B-B14F-4D97-AF65-F5344CB8AC3E}">
        <p14:creationId xmlns:p14="http://schemas.microsoft.com/office/powerpoint/2010/main" val="461456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769237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ECE8F-2368-9CC2-D54D-6B08ACF035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7743AD-2676-C60D-9CF3-36C454BEE0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4C6598-ABDB-7DF5-2D5A-05EB82919F5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21668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3027"/>
            <a:endParaRPr lang="en-US" altLang="ja-JP" dirty="0"/>
          </a:p>
        </p:txBody>
      </p:sp>
      <p:sp>
        <p:nvSpPr>
          <p:cNvPr id="4" name="スライド番号プレースホルダー 3"/>
          <p:cNvSpPr>
            <a:spLocks noGrp="1"/>
          </p:cNvSpPr>
          <p:nvPr>
            <p:ph type="sldNum" sz="quarter" idx="10"/>
          </p:nvPr>
        </p:nvSpPr>
        <p:spPr/>
        <p:txBody>
          <a:bodyPr/>
          <a:lstStyle/>
          <a:p>
            <a:fld id="{58395BCB-1F8F-4B91-8FA2-45D8F81DAB3A}" type="slidenum">
              <a:rPr kumimoji="1" lang="ja-JP" altLang="en-US" smtClean="0"/>
              <a:t>3</a:t>
            </a:fld>
            <a:endParaRPr kumimoji="1" lang="ja-JP" altLang="en-US" dirty="0"/>
          </a:p>
        </p:txBody>
      </p:sp>
    </p:spTree>
    <p:extLst>
      <p:ext uri="{BB962C8B-B14F-4D97-AF65-F5344CB8AC3E}">
        <p14:creationId xmlns:p14="http://schemas.microsoft.com/office/powerpoint/2010/main" val="901464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796E-D767-EDFD-1F1E-1628CB9672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E1AB863-0680-966F-B32B-ACAFAE378B3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F7A800-7A97-447B-9CA5-5FE9C125698A}"/>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35821A7F-4E3F-B84A-A222-DC33428EB6AE}"/>
              </a:ext>
            </a:extLst>
          </p:cNvPr>
          <p:cNvSpPr>
            <a:spLocks noGrp="1"/>
          </p:cNvSpPr>
          <p:nvPr>
            <p:ph type="sldNum" sz="quarter" idx="10"/>
          </p:nvPr>
        </p:nvSpPr>
        <p:spPr/>
        <p:txBody>
          <a:bodyPr/>
          <a:lstStyle/>
          <a:p>
            <a:fld id="{58395BCB-1F8F-4B91-8FA2-45D8F81DAB3A}" type="slidenum">
              <a:rPr kumimoji="1" lang="ja-JP" altLang="en-US" smtClean="0"/>
              <a:t>4</a:t>
            </a:fld>
            <a:endParaRPr kumimoji="1" lang="ja-JP" altLang="en-US" dirty="0"/>
          </a:p>
        </p:txBody>
      </p:sp>
    </p:spTree>
    <p:extLst>
      <p:ext uri="{BB962C8B-B14F-4D97-AF65-F5344CB8AC3E}">
        <p14:creationId xmlns:p14="http://schemas.microsoft.com/office/powerpoint/2010/main" val="2232144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93EFC-5057-63FD-08EF-25A65A16F7C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2AA169-C8DB-74B2-63C7-7DB8D0B1C3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202A1CF-C0A2-FD48-2BEA-5AD279818130}"/>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8469E5C3-1C0B-E66F-414A-05EA6F81F0C1}"/>
              </a:ext>
            </a:extLst>
          </p:cNvPr>
          <p:cNvSpPr>
            <a:spLocks noGrp="1"/>
          </p:cNvSpPr>
          <p:nvPr>
            <p:ph type="sldNum" sz="quarter" idx="10"/>
          </p:nvPr>
        </p:nvSpPr>
        <p:spPr/>
        <p:txBody>
          <a:bodyPr/>
          <a:lstStyle/>
          <a:p>
            <a:fld id="{58395BCB-1F8F-4B91-8FA2-45D8F81DAB3A}" type="slidenum">
              <a:rPr kumimoji="1" lang="ja-JP" altLang="en-US" smtClean="0"/>
              <a:t>5</a:t>
            </a:fld>
            <a:endParaRPr kumimoji="1" lang="ja-JP" altLang="en-US" dirty="0"/>
          </a:p>
        </p:txBody>
      </p:sp>
    </p:spTree>
    <p:extLst>
      <p:ext uri="{BB962C8B-B14F-4D97-AF65-F5344CB8AC3E}">
        <p14:creationId xmlns:p14="http://schemas.microsoft.com/office/powerpoint/2010/main" val="644341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9D436-5418-2192-57FE-322E4CD872C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AEBE61-E970-D571-F356-14682DF32BC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9FDF4EE-5D34-FCF4-1F93-609577BFA9E8}"/>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810B5F9B-DB80-5479-AF45-983D2BDCD86B}"/>
              </a:ext>
            </a:extLst>
          </p:cNvPr>
          <p:cNvSpPr>
            <a:spLocks noGrp="1"/>
          </p:cNvSpPr>
          <p:nvPr>
            <p:ph type="sldNum" sz="quarter" idx="10"/>
          </p:nvPr>
        </p:nvSpPr>
        <p:spPr/>
        <p:txBody>
          <a:bodyPr/>
          <a:lstStyle/>
          <a:p>
            <a:fld id="{58395BCB-1F8F-4B91-8FA2-45D8F81DAB3A}" type="slidenum">
              <a:rPr kumimoji="1" lang="ja-JP" altLang="en-US" smtClean="0"/>
              <a:t>6</a:t>
            </a:fld>
            <a:endParaRPr kumimoji="1" lang="ja-JP" altLang="en-US" dirty="0"/>
          </a:p>
        </p:txBody>
      </p:sp>
    </p:spTree>
    <p:extLst>
      <p:ext uri="{BB962C8B-B14F-4D97-AF65-F5344CB8AC3E}">
        <p14:creationId xmlns:p14="http://schemas.microsoft.com/office/powerpoint/2010/main" val="1713996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D59C-20E7-3CD9-4750-80C486B764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AD5F84-0F3B-1AD4-FE95-059D43AB546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89EF9CA-8BB2-EE7C-ED81-F217474C5CDF}"/>
              </a:ext>
            </a:extLst>
          </p:cNvPr>
          <p:cNvSpPr>
            <a:spLocks noGrp="1"/>
          </p:cNvSpPr>
          <p:nvPr>
            <p:ph type="body" idx="1"/>
          </p:nvPr>
        </p:nvSpPr>
        <p:spPr/>
        <p:txBody>
          <a:bodyPr/>
          <a:lstStyle/>
          <a:p>
            <a:pPr defTabSz="913027"/>
            <a:endParaRPr lang="en-US" altLang="ja-JP" dirty="0"/>
          </a:p>
        </p:txBody>
      </p:sp>
      <p:sp>
        <p:nvSpPr>
          <p:cNvPr id="4" name="スライド番号プレースホルダー 3">
            <a:extLst>
              <a:ext uri="{FF2B5EF4-FFF2-40B4-BE49-F238E27FC236}">
                <a16:creationId xmlns:a16="http://schemas.microsoft.com/office/drawing/2014/main" id="{473071FC-A222-3336-55CE-44E5F0CDC19F}"/>
              </a:ext>
            </a:extLst>
          </p:cNvPr>
          <p:cNvSpPr>
            <a:spLocks noGrp="1"/>
          </p:cNvSpPr>
          <p:nvPr>
            <p:ph type="sldNum" sz="quarter" idx="10"/>
          </p:nvPr>
        </p:nvSpPr>
        <p:spPr/>
        <p:txBody>
          <a:bodyPr/>
          <a:lstStyle/>
          <a:p>
            <a:fld id="{58395BCB-1F8F-4B91-8FA2-45D8F81DAB3A}" type="slidenum">
              <a:rPr kumimoji="1" lang="ja-JP" altLang="en-US" smtClean="0"/>
              <a:t>7</a:t>
            </a:fld>
            <a:endParaRPr kumimoji="1" lang="ja-JP" altLang="en-US" dirty="0"/>
          </a:p>
        </p:txBody>
      </p:sp>
    </p:spTree>
    <p:extLst>
      <p:ext uri="{BB962C8B-B14F-4D97-AF65-F5344CB8AC3E}">
        <p14:creationId xmlns:p14="http://schemas.microsoft.com/office/powerpoint/2010/main" val="789135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21899-A9B0-1D90-2E73-2FB9AC8E7D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878CCBD-04BC-F8C6-A569-40E9E2D06E2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75FE3D-4064-A428-1A92-19A99FAFABA1}"/>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AF9BFC4D-2E1B-02F6-6424-136BE1056E4D}"/>
              </a:ext>
            </a:extLst>
          </p:cNvPr>
          <p:cNvSpPr>
            <a:spLocks noGrp="1"/>
          </p:cNvSpPr>
          <p:nvPr>
            <p:ph type="sldNum" sz="quarter" idx="10"/>
          </p:nvPr>
        </p:nvSpPr>
        <p:spPr/>
        <p:txBody>
          <a:bodyPr/>
          <a:lstStyle/>
          <a:p>
            <a:fld id="{58395BCB-1F8F-4B91-8FA2-45D8F81DAB3A}" type="slidenum">
              <a:rPr kumimoji="1" lang="ja-JP" altLang="en-US" smtClean="0"/>
              <a:t>8</a:t>
            </a:fld>
            <a:endParaRPr kumimoji="1" lang="ja-JP" altLang="en-US" dirty="0"/>
          </a:p>
        </p:txBody>
      </p:sp>
    </p:spTree>
    <p:extLst>
      <p:ext uri="{BB962C8B-B14F-4D97-AF65-F5344CB8AC3E}">
        <p14:creationId xmlns:p14="http://schemas.microsoft.com/office/powerpoint/2010/main" val="4282243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EE2A9-F87F-EC93-0D15-08D4E12612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56BAE00-9D88-9C19-8536-F6A9D780DC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9CAA131-AAAE-72F4-7A2D-7B664171DDD1}"/>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755718B2-5B16-63C0-898D-B9C198EF5090}"/>
              </a:ext>
            </a:extLst>
          </p:cNvPr>
          <p:cNvSpPr>
            <a:spLocks noGrp="1"/>
          </p:cNvSpPr>
          <p:nvPr>
            <p:ph type="sldNum" sz="quarter" idx="10"/>
          </p:nvPr>
        </p:nvSpPr>
        <p:spPr/>
        <p:txBody>
          <a:bodyPr/>
          <a:lstStyle/>
          <a:p>
            <a:fld id="{58395BCB-1F8F-4B91-8FA2-45D8F81DAB3A}" type="slidenum">
              <a:rPr kumimoji="1" lang="ja-JP" altLang="en-US" smtClean="0"/>
              <a:t>9</a:t>
            </a:fld>
            <a:endParaRPr kumimoji="1" lang="ja-JP" altLang="en-US" dirty="0"/>
          </a:p>
        </p:txBody>
      </p:sp>
    </p:spTree>
    <p:extLst>
      <p:ext uri="{BB962C8B-B14F-4D97-AF65-F5344CB8AC3E}">
        <p14:creationId xmlns:p14="http://schemas.microsoft.com/office/powerpoint/2010/main" val="1702246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FFACCB-87D8-4013-B270-466EAC09485C}"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54595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940517A-8DD7-4342-834E-BB0CB6696AF6}"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09424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45C884-CE34-49C5-A2F1-4B38C654D21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903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7E3CED3-B71F-47BF-8DB8-D50A838535C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269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84B73E7-E489-4223-B4FE-47FB4B01B3D1}"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414954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EBC7186-A9E0-42A5-B105-A83A08D50DB6}"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1614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505A418-BDDE-4B28-AECE-9E7408A749B0}" type="datetime1">
              <a:rPr kumimoji="1" lang="ja-JP" altLang="en-US" smtClean="0"/>
              <a:t>2026/8/3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41504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B66DAC2-7EC4-431A-BC6B-64B58E64389E}" type="datetime1">
              <a:rPr kumimoji="1" lang="ja-JP" altLang="en-US" smtClean="0"/>
              <a:t>2026/8/3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0715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2D72A8E-EF89-4F7E-B82A-07D448D4E7E6}" type="datetime1">
              <a:rPr kumimoji="1" lang="ja-JP" altLang="en-US" smtClean="0"/>
              <a:t>2026/8/3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61193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2F26DC-2BF3-45F2-9444-945A4ADA29A0}"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7660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83179E0-57B6-4DB3-A838-5299B02DFC81}"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96902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06012-F969-40DB-9A69-FA93389E2490}" type="datetime1">
              <a:rPr kumimoji="1" lang="ja-JP" altLang="en-US" smtClean="0"/>
              <a:t>2026/8/3</a:t>
            </a:fld>
            <a:endParaRPr kumimoji="1" lang="ja-JP" altLang="en-US"/>
          </a:p>
        </p:txBody>
      </p:sp>
      <p:sp>
        <p:nvSpPr>
          <p:cNvPr id="5" name="フッター プレースホルダー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891102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1175339"/>
            <a:ext cx="9144000" cy="1668900"/>
          </a:xfrm>
          <a:prstGeom prst="rect">
            <a:avLst/>
          </a:prstGeom>
          <a:solidFill>
            <a:srgbClr val="008000"/>
          </a:solidFill>
        </p:spPr>
        <p:txBody>
          <a:bodyPr vert="horz" wrap="square" lIns="91440" tIns="144000" rIns="91440" bIns="45720" rtlCol="0" anchor="ctr">
            <a:spAutoFit/>
          </a:bodyPr>
          <a:lstStyle>
            <a:defPPr>
              <a:defRPr lang="ja-JP"/>
            </a:defPPr>
            <a:lvl1pPr algn="ctr">
              <a:lnSpc>
                <a:spcPct val="100000"/>
              </a:lnSpc>
              <a:defRPr sz="3200" b="1">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dirty="0"/>
              <a:t>令和８年度 全国学力・学習状況調査</a:t>
            </a:r>
            <a:endParaRPr lang="en-US" altLang="ja-JP" dirty="0"/>
          </a:p>
          <a:p>
            <a:endParaRPr lang="en-US" altLang="ja-JP" dirty="0"/>
          </a:p>
          <a:p>
            <a:r>
              <a:rPr lang="ja-JP" altLang="en-US" dirty="0"/>
              <a:t>中学校　国語　授業展開例</a:t>
            </a:r>
            <a:endParaRPr lang="en-US" altLang="ja-JP" dirty="0"/>
          </a:p>
        </p:txBody>
      </p:sp>
      <p:sp>
        <p:nvSpPr>
          <p:cNvPr id="3" name="四角形: 角を丸くする 2">
            <a:extLst>
              <a:ext uri="{FF2B5EF4-FFF2-40B4-BE49-F238E27FC236}">
                <a16:creationId xmlns:a16="http://schemas.microsoft.com/office/drawing/2014/main" id="{6C12B6D4-7050-F076-E7CC-3317162B86F9}"/>
              </a:ext>
            </a:extLst>
          </p:cNvPr>
          <p:cNvSpPr/>
          <p:nvPr/>
        </p:nvSpPr>
        <p:spPr>
          <a:xfrm>
            <a:off x="323528" y="3140968"/>
            <a:ext cx="8568952" cy="34350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sz="1800" b="1" dirty="0">
                <a:solidFill>
                  <a:srgbClr val="002060"/>
                </a:solidFill>
                <a:latin typeface="メイリオ" panose="020B0604030504040204" pitchFamily="50" charset="-128"/>
                <a:ea typeface="メイリオ" panose="020B0604030504040204" pitchFamily="50" charset="-128"/>
              </a:rPr>
              <a:t>○ 「知識及び技能」、「思考力、判断力、表現力等」の問題を１問ずつ取り上げています。</a:t>
            </a:r>
            <a:endParaRPr lang="en-US" altLang="ja-JP" sz="1800"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kumimoji="1" lang="ja-JP" altLang="en-US" b="1" dirty="0">
                <a:solidFill>
                  <a:srgbClr val="002060"/>
                </a:solidFill>
                <a:latin typeface="メイリオ" panose="020B0604030504040204" pitchFamily="50" charset="-128"/>
                <a:ea typeface="メイリオ" panose="020B0604030504040204" pitchFamily="50" charset="-128"/>
              </a:rPr>
              <a:t>○ 各問題の２枚目の「解答類型分析シート」には、自校の反応率や人数を入力できるようになっています。自校の児童生徒にどのような解答の傾向があったのか、分析してみましょう。</a:t>
            </a:r>
            <a:endParaRPr kumimoji="1" lang="en-US" altLang="ja-JP"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b="1" dirty="0">
                <a:solidFill>
                  <a:srgbClr val="002060"/>
                </a:solidFill>
                <a:latin typeface="メイリオ" panose="020B0604030504040204" pitchFamily="50" charset="-128"/>
                <a:ea typeface="メイリオ" panose="020B0604030504040204" pitchFamily="50" charset="-128"/>
              </a:rPr>
              <a:t>○ 各問題の３枚目には、授業改善のヒントになるような授業展開例を示しています。自校の児童生徒の実態を踏まえながら、自校ではどのような授業改善を行うか、校内研修等で共有してみましょう。</a:t>
            </a:r>
            <a:endParaRPr kumimoji="1" lang="ja-JP" altLang="en-US" b="1" dirty="0"/>
          </a:p>
        </p:txBody>
      </p:sp>
    </p:spTree>
    <p:extLst>
      <p:ext uri="{BB962C8B-B14F-4D97-AF65-F5344CB8AC3E}">
        <p14:creationId xmlns:p14="http://schemas.microsoft.com/office/powerpoint/2010/main" val="601738940"/>
      </p:ext>
    </p:extLst>
  </p:cSld>
  <p:clrMapOvr>
    <a:masterClrMapping/>
  </p:clrMapOvr>
  <mc:AlternateContent xmlns:mc="http://schemas.openxmlformats.org/markup-compatibility/2006" xmlns:p14="http://schemas.microsoft.com/office/powerpoint/2010/main">
    <mc:Choice Requires="p14">
      <p:transition spd="med" p14:dur="700" advTm="26">
        <p:fade/>
      </p:transition>
    </mc:Choice>
    <mc:Fallback xmlns="">
      <p:transition spd="med" advTm="26">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661E-A06B-C306-2950-315EA220F946}"/>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345C855D-A48D-D71B-A623-DF9B3A8738BA}"/>
              </a:ext>
            </a:extLst>
          </p:cNvPr>
          <p:cNvSpPr txBox="1">
            <a:spLocks/>
          </p:cNvSpPr>
          <p:nvPr/>
        </p:nvSpPr>
        <p:spPr>
          <a:xfrm>
            <a:off x="-16974" y="10127"/>
            <a:ext cx="9160973" cy="560905"/>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中学校　国語　設問を取り上げた意図　　</a:t>
            </a:r>
          </a:p>
        </p:txBody>
      </p:sp>
      <p:sp>
        <p:nvSpPr>
          <p:cNvPr id="4" name="吹き出し: 角を丸めた四角形 3">
            <a:extLst>
              <a:ext uri="{FF2B5EF4-FFF2-40B4-BE49-F238E27FC236}">
                <a16:creationId xmlns:a16="http://schemas.microsoft.com/office/drawing/2014/main" id="{840006D1-BE91-5DBF-5B8C-F4ADC5C86E55}"/>
              </a:ext>
            </a:extLst>
          </p:cNvPr>
          <p:cNvSpPr/>
          <p:nvPr/>
        </p:nvSpPr>
        <p:spPr>
          <a:xfrm>
            <a:off x="462361" y="983790"/>
            <a:ext cx="8550365" cy="2499754"/>
          </a:xfrm>
          <a:prstGeom prst="wedgeRoundRectCallout">
            <a:avLst>
              <a:gd name="adj1" fmla="val -51006"/>
              <a:gd name="adj2" fmla="val -3307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知識及び技能</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４ 二「</a:t>
            </a:r>
            <a:r>
              <a:rPr lang="ja-JP" altLang="en-US" sz="1800" b="1" dirty="0">
                <a:latin typeface="メイリオ" panose="020B0604030504040204" pitchFamily="50" charset="-128"/>
                <a:ea typeface="メイリオ" panose="020B0604030504040204" pitchFamily="50" charset="-128"/>
              </a:rPr>
              <a:t>語句の辞書的な意味を踏まえ、文脈上の意味を捉えることができるかどうかをみる。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sz="1400"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新しく出合った語句について、辞書にある様々な意味から文脈上の意味を考えさせていますか。</a:t>
            </a:r>
            <a:endParaRPr lang="en-US" altLang="ja-JP" sz="2200" dirty="0">
              <a:solidFill>
                <a:schemeClr val="tx1"/>
              </a:solidFill>
              <a:latin typeface="メイリオ" panose="020B0604030504040204" pitchFamily="50" charset="-128"/>
              <a:ea typeface="メイリオ" panose="020B0604030504040204" pitchFamily="50" charset="-128"/>
            </a:endParaRPr>
          </a:p>
          <a:p>
            <a:pPr>
              <a:lnSpc>
                <a:spcPts val="7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語句の文脈における意味を具体的かつ個別的に捉え、その語句が文章の中で果たしている役割について考えるとともに、新しく出合った語句を用いて短文を作らせる学習活動を行います。</a:t>
            </a:r>
          </a:p>
        </p:txBody>
      </p:sp>
      <p:sp>
        <p:nvSpPr>
          <p:cNvPr id="6" name="吹き出し: 角を丸めた四角形 5">
            <a:extLst>
              <a:ext uri="{FF2B5EF4-FFF2-40B4-BE49-F238E27FC236}">
                <a16:creationId xmlns:a16="http://schemas.microsoft.com/office/drawing/2014/main" id="{24882862-CA0C-E182-117E-044E63EC91F7}"/>
              </a:ext>
            </a:extLst>
          </p:cNvPr>
          <p:cNvSpPr/>
          <p:nvPr/>
        </p:nvSpPr>
        <p:spPr>
          <a:xfrm>
            <a:off x="642103" y="3958904"/>
            <a:ext cx="8412939" cy="2827143"/>
          </a:xfrm>
          <a:prstGeom prst="wedgeRoundRectCallout">
            <a:avLst>
              <a:gd name="adj1" fmla="val -51006"/>
              <a:gd name="adj2" fmla="val -3307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思考力、判断力、表現力等</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３（四）「表現の工夫とその効果について、よい点や改善点を見いだす」問題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2000" b="1" dirty="0">
                <a:solidFill>
                  <a:srgbClr val="FF0000"/>
                </a:solidFill>
                <a:latin typeface="メイリオ" panose="020B0604030504040204" pitchFamily="50" charset="-128"/>
                <a:ea typeface="メイリオ" panose="020B0604030504040204" pitchFamily="50" charset="-128"/>
              </a:rPr>
              <a:t>「書くこと」の単元において「共有」の指導事項を取り上げる際に、各学年で求められている文章を読み合う際の視点を明確に示すとともに、自分の表現の良い点や改善点を見いださせていますか。</a:t>
            </a:r>
            <a:endParaRPr lang="en-US" altLang="ja-JP" sz="2000" b="1" dirty="0">
              <a:solidFill>
                <a:srgbClr val="FF0000"/>
              </a:solidFill>
              <a:latin typeface="メイリオ" panose="020B0604030504040204" pitchFamily="50" charset="-128"/>
              <a:ea typeface="メイリオ" panose="020B0604030504040204" pitchFamily="50" charset="-128"/>
            </a:endParaRPr>
          </a:p>
          <a:p>
            <a:pPr>
              <a:lnSpc>
                <a:spcPts val="1100"/>
              </a:lnSpc>
            </a:pPr>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「授業改善のヒント」では、端末を用いて生徒同士が書いた文章を読み合い、焦点をしぼって文章の内容を検討する学習活動を取り上げています。</a:t>
            </a:r>
          </a:p>
        </p:txBody>
      </p:sp>
      <p:sp>
        <p:nvSpPr>
          <p:cNvPr id="7" name="正方形/長方形 6">
            <a:extLst>
              <a:ext uri="{FF2B5EF4-FFF2-40B4-BE49-F238E27FC236}">
                <a16:creationId xmlns:a16="http://schemas.microsoft.com/office/drawing/2014/main" id="{4CC30208-1275-7089-6098-0F22AA671137}"/>
              </a:ext>
            </a:extLst>
          </p:cNvPr>
          <p:cNvSpPr/>
          <p:nvPr/>
        </p:nvSpPr>
        <p:spPr>
          <a:xfrm>
            <a:off x="2483768" y="1097912"/>
            <a:ext cx="281532"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94E57AB-061F-D881-1933-37B64B8BFF27}"/>
              </a:ext>
            </a:extLst>
          </p:cNvPr>
          <p:cNvSpPr/>
          <p:nvPr/>
        </p:nvSpPr>
        <p:spPr>
          <a:xfrm>
            <a:off x="3995936" y="4194256"/>
            <a:ext cx="281532"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F0F72EAC-FA08-AD8A-A614-8E645CDF5A9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0" y="675271"/>
            <a:ext cx="924723" cy="6170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2A79ADA1-263E-49AC-F19C-8DD7DD7513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88958" y="3650384"/>
            <a:ext cx="924723" cy="617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896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107504" y="32762"/>
            <a:ext cx="8928992" cy="646184"/>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４ 二　第１学年</a:t>
            </a:r>
            <a:r>
              <a:rPr lang="en-US" altLang="ja-JP"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（１）ウ</a:t>
            </a:r>
          </a:p>
        </p:txBody>
      </p:sp>
      <p:sp>
        <p:nvSpPr>
          <p:cNvPr id="5" name="テキスト ボックス 4"/>
          <p:cNvSpPr txBox="1"/>
          <p:nvPr/>
        </p:nvSpPr>
        <p:spPr>
          <a:xfrm>
            <a:off x="31495" y="776898"/>
            <a:ext cx="9077009" cy="400110"/>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b="1" dirty="0">
                <a:latin typeface="メイリオ" panose="020B0604030504040204" pitchFamily="50" charset="-128"/>
                <a:ea typeface="メイリオ" panose="020B0604030504040204" pitchFamily="50" charset="-128"/>
              </a:rPr>
              <a:t>語句の辞書的な意味を踏まえ、文脈上の意味を捉えることができるか</a:t>
            </a:r>
            <a:endParaRPr kumimoji="1" lang="ja-JP" altLang="en-US" sz="2000" b="1" dirty="0">
              <a:latin typeface="メイリオ" panose="020B0604030504040204" pitchFamily="50" charset="-128"/>
              <a:ea typeface="メイリオ" panose="020B0604030504040204" pitchFamily="50" charset="-128"/>
            </a:endParaRPr>
          </a:p>
        </p:txBody>
      </p:sp>
      <p:sp>
        <p:nvSpPr>
          <p:cNvPr id="12" name="角丸四角形 7">
            <a:extLst>
              <a:ext uri="{FF2B5EF4-FFF2-40B4-BE49-F238E27FC236}">
                <a16:creationId xmlns:a16="http://schemas.microsoft.com/office/drawing/2014/main" id="{0836D8C7-8DCC-1E5F-6CFC-342D79D23890}"/>
              </a:ext>
            </a:extLst>
          </p:cNvPr>
          <p:cNvSpPr/>
          <p:nvPr/>
        </p:nvSpPr>
        <p:spPr>
          <a:xfrm>
            <a:off x="111221" y="5385976"/>
            <a:ext cx="2516563" cy="1069930"/>
          </a:xfrm>
          <a:prstGeom prst="roundRect">
            <a:avLst>
              <a:gd name="adj" fmla="val 7999"/>
            </a:avLst>
          </a:prstGeom>
          <a:solidFill>
            <a:schemeClr val="accent6">
              <a:lumMod val="20000"/>
              <a:lumOff val="80000"/>
            </a:schemeClr>
          </a:solidFill>
          <a:ln>
            <a:solidFill>
              <a:srgbClr val="FFFFCC"/>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000" dirty="0">
                <a:solidFill>
                  <a:srgbClr val="000000"/>
                </a:solidFill>
                <a:latin typeface="メイリオ" panose="020B0604030504040204" pitchFamily="50" charset="-128"/>
                <a:ea typeface="メイリオ" panose="020B0604030504040204" pitchFamily="50" charset="-128"/>
              </a:rPr>
              <a:t>広島県　</a:t>
            </a:r>
            <a:r>
              <a:rPr lang="en-US" altLang="ja-JP" sz="2000" dirty="0">
                <a:solidFill>
                  <a:srgbClr val="000000"/>
                </a:solidFill>
                <a:latin typeface="メイリオ" panose="020B0604030504040204" pitchFamily="50" charset="-128"/>
                <a:ea typeface="メイリオ" panose="020B0604030504040204" pitchFamily="50" charset="-128"/>
              </a:rPr>
              <a:t>36</a:t>
            </a:r>
            <a:r>
              <a:rPr lang="en-US" altLang="ja-JP" sz="2000" dirty="0">
                <a:solidFill>
                  <a:schemeClr val="tx1"/>
                </a:solidFill>
                <a:latin typeface="メイリオ" panose="020B0604030504040204" pitchFamily="50" charset="-128"/>
                <a:ea typeface="メイリオ" panose="020B0604030504040204" pitchFamily="50" charset="-128"/>
              </a:rPr>
              <a:t>.4</a:t>
            </a:r>
            <a:r>
              <a:rPr lang="ja-JP" altLang="en-US" sz="2000" dirty="0">
                <a:solidFill>
                  <a:schemeClr val="tx1"/>
                </a:solidFill>
                <a:latin typeface="メイリオ" panose="020B0604030504040204" pitchFamily="50" charset="-128"/>
                <a:ea typeface="メイリオ" panose="020B0604030504040204" pitchFamily="50" charset="-128"/>
              </a:rPr>
              <a:t>％</a:t>
            </a:r>
            <a:endParaRPr lang="en-US" altLang="ja-JP" sz="2000" dirty="0">
              <a:solidFill>
                <a:schemeClr val="tx1"/>
              </a:solidFill>
              <a:latin typeface="メイリオ" panose="020B0604030504040204" pitchFamily="50" charset="-128"/>
              <a:ea typeface="メイリオ" panose="020B0604030504040204" pitchFamily="50" charset="-128"/>
            </a:endParaRPr>
          </a:p>
          <a:p>
            <a:r>
              <a:rPr lang="ja-JP" altLang="en-US" sz="2000" dirty="0">
                <a:solidFill>
                  <a:schemeClr val="tx1"/>
                </a:solidFill>
                <a:latin typeface="メイリオ" panose="020B0604030504040204" pitchFamily="50" charset="-128"/>
                <a:ea typeface="メイリオ" panose="020B0604030504040204" pitchFamily="50" charset="-128"/>
              </a:rPr>
              <a:t>全　国　</a:t>
            </a:r>
            <a:r>
              <a:rPr lang="en-US" altLang="ja-JP" sz="2000" dirty="0">
                <a:solidFill>
                  <a:schemeClr val="tx1"/>
                </a:solidFill>
                <a:latin typeface="メイリオ" panose="020B0604030504040204" pitchFamily="50" charset="-128"/>
                <a:ea typeface="メイリオ" panose="020B0604030504040204" pitchFamily="50" charset="-128"/>
              </a:rPr>
              <a:t>35.2</a:t>
            </a:r>
            <a:r>
              <a:rPr lang="ja-JP" altLang="en-US" sz="2000" dirty="0">
                <a:solidFill>
                  <a:schemeClr val="tx1"/>
                </a:solidFill>
                <a:latin typeface="メイリオ" panose="020B0604030504040204" pitchFamily="50" charset="-128"/>
                <a:ea typeface="メイリオ" panose="020B0604030504040204" pitchFamily="50" charset="-128"/>
              </a:rPr>
              <a:t>％</a:t>
            </a:r>
            <a:endParaRPr lang="en-US" altLang="ja-JP" sz="2000" dirty="0">
              <a:solidFill>
                <a:schemeClr val="tx1"/>
              </a:solidFill>
              <a:latin typeface="メイリオ" panose="020B0604030504040204" pitchFamily="50" charset="-128"/>
              <a:ea typeface="メイリオ" panose="020B0604030504040204" pitchFamily="50" charset="-128"/>
            </a:endParaRPr>
          </a:p>
          <a:p>
            <a:r>
              <a:rPr lang="ja-JP" altLang="en-US" sz="2000" dirty="0">
                <a:solidFill>
                  <a:srgbClr val="FF0000"/>
                </a:solidFill>
                <a:latin typeface="メイリオ" panose="020B0604030504040204" pitchFamily="50" charset="-128"/>
                <a:ea typeface="メイリオ" panose="020B0604030504040204" pitchFamily="50" charset="-128"/>
              </a:rPr>
              <a:t>　差　  ＋</a:t>
            </a:r>
            <a:r>
              <a:rPr lang="en-US" altLang="ja-JP" sz="2000" dirty="0">
                <a:solidFill>
                  <a:srgbClr val="FF0000"/>
                </a:solidFill>
                <a:latin typeface="メイリオ" panose="020B0604030504040204" pitchFamily="50" charset="-128"/>
                <a:ea typeface="メイリオ" panose="020B0604030504040204" pitchFamily="50" charset="-128"/>
              </a:rPr>
              <a:t>1.2</a:t>
            </a:r>
            <a:r>
              <a:rPr lang="ja-JP" altLang="en-US" sz="2000" dirty="0">
                <a:solidFill>
                  <a:srgbClr val="FF0000"/>
                </a:solidFill>
                <a:latin typeface="メイリオ" panose="020B0604030504040204" pitchFamily="50" charset="-128"/>
                <a:ea typeface="メイリオ" panose="020B0604030504040204" pitchFamily="50" charset="-128"/>
              </a:rPr>
              <a:t>㌽</a:t>
            </a:r>
            <a:endParaRPr lang="en-US" altLang="ja-JP" sz="2000" dirty="0">
              <a:solidFill>
                <a:srgbClr val="FF0000"/>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7AC2F631-B13A-9B3B-38DF-FDE29F476194}"/>
              </a:ext>
            </a:extLst>
          </p:cNvPr>
          <p:cNvSpPr/>
          <p:nvPr/>
        </p:nvSpPr>
        <p:spPr>
          <a:xfrm>
            <a:off x="1642174" y="177586"/>
            <a:ext cx="351036" cy="37109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E8444FEE-E994-3146-7EF0-9F9636D8EB04}"/>
              </a:ext>
            </a:extLst>
          </p:cNvPr>
          <p:cNvPicPr>
            <a:picLocks noChangeAspect="1"/>
          </p:cNvPicPr>
          <p:nvPr/>
        </p:nvPicPr>
        <p:blipFill>
          <a:blip r:embed="rId3"/>
          <a:srcRect l="90113" t="700" b="5901"/>
          <a:stretch>
            <a:fillRect/>
          </a:stretch>
        </p:blipFill>
        <p:spPr>
          <a:xfrm>
            <a:off x="8192444" y="1096135"/>
            <a:ext cx="700035" cy="5761865"/>
          </a:xfrm>
          <a:prstGeom prst="rect">
            <a:avLst/>
          </a:prstGeom>
        </p:spPr>
      </p:pic>
      <p:pic>
        <p:nvPicPr>
          <p:cNvPr id="21" name="図 20">
            <a:extLst>
              <a:ext uri="{FF2B5EF4-FFF2-40B4-BE49-F238E27FC236}">
                <a16:creationId xmlns:a16="http://schemas.microsoft.com/office/drawing/2014/main" id="{F2DEB81E-3B2D-5F30-3860-CD0A48A54723}"/>
              </a:ext>
            </a:extLst>
          </p:cNvPr>
          <p:cNvPicPr>
            <a:picLocks noChangeAspect="1"/>
          </p:cNvPicPr>
          <p:nvPr/>
        </p:nvPicPr>
        <p:blipFill>
          <a:blip r:embed="rId4"/>
          <a:srcRect l="63948"/>
          <a:stretch>
            <a:fillRect/>
          </a:stretch>
        </p:blipFill>
        <p:spPr>
          <a:xfrm>
            <a:off x="6228184" y="1063373"/>
            <a:ext cx="993174" cy="5761865"/>
          </a:xfrm>
          <a:prstGeom prst="rect">
            <a:avLst/>
          </a:prstGeom>
        </p:spPr>
      </p:pic>
      <p:pic>
        <p:nvPicPr>
          <p:cNvPr id="22" name="図 21">
            <a:extLst>
              <a:ext uri="{FF2B5EF4-FFF2-40B4-BE49-F238E27FC236}">
                <a16:creationId xmlns:a16="http://schemas.microsoft.com/office/drawing/2014/main" id="{E632F59A-DDF0-4D5C-E57B-6B0A4FDFE2F9}"/>
              </a:ext>
            </a:extLst>
          </p:cNvPr>
          <p:cNvPicPr>
            <a:picLocks noChangeAspect="1"/>
          </p:cNvPicPr>
          <p:nvPr/>
        </p:nvPicPr>
        <p:blipFill>
          <a:blip r:embed="rId3"/>
          <a:srcRect l="41326" t="15598" r="50977" b="41011"/>
          <a:stretch>
            <a:fillRect/>
          </a:stretch>
        </p:blipFill>
        <p:spPr>
          <a:xfrm>
            <a:off x="7370160" y="1628800"/>
            <a:ext cx="606260" cy="4025208"/>
          </a:xfrm>
          <a:prstGeom prst="rect">
            <a:avLst/>
          </a:prstGeom>
          <a:ln>
            <a:solidFill>
              <a:schemeClr val="tx1"/>
            </a:solidFill>
          </a:ln>
        </p:spPr>
      </p:pic>
      <p:pic>
        <p:nvPicPr>
          <p:cNvPr id="23" name="図 22">
            <a:extLst>
              <a:ext uri="{FF2B5EF4-FFF2-40B4-BE49-F238E27FC236}">
                <a16:creationId xmlns:a16="http://schemas.microsoft.com/office/drawing/2014/main" id="{63606D6C-216C-CEF1-4753-2FB5C3D36108}"/>
              </a:ext>
            </a:extLst>
          </p:cNvPr>
          <p:cNvPicPr>
            <a:picLocks noChangeAspect="1"/>
          </p:cNvPicPr>
          <p:nvPr/>
        </p:nvPicPr>
        <p:blipFill>
          <a:blip r:embed="rId4"/>
          <a:srcRect r="46557" b="39947"/>
          <a:stretch>
            <a:fillRect/>
          </a:stretch>
        </p:blipFill>
        <p:spPr>
          <a:xfrm>
            <a:off x="4240341" y="1124744"/>
            <a:ext cx="1492123" cy="4697647"/>
          </a:xfrm>
          <a:prstGeom prst="rect">
            <a:avLst/>
          </a:prstGeom>
        </p:spPr>
      </p:pic>
      <p:pic>
        <p:nvPicPr>
          <p:cNvPr id="3" name="Picture 2">
            <a:extLst>
              <a:ext uri="{FF2B5EF4-FFF2-40B4-BE49-F238E27FC236}">
                <a16:creationId xmlns:a16="http://schemas.microsoft.com/office/drawing/2014/main" id="{1BCA54DA-9508-C4E1-DB2E-EF5241C9851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426924" y="4124744"/>
            <a:ext cx="1143723" cy="763170"/>
          </a:xfrm>
          <a:prstGeom prst="rect">
            <a:avLst/>
          </a:prstGeom>
          <a:noFill/>
          <a:extLst>
            <a:ext uri="{909E8E84-426E-40DD-AFC4-6F175D3DCCD1}">
              <a14:hiddenFill xmlns:a14="http://schemas.microsoft.com/office/drawing/2010/main">
                <a:solidFill>
                  <a:srgbClr val="FFFFFF"/>
                </a:solidFill>
              </a14:hiddenFill>
            </a:ext>
          </a:extLst>
        </p:spPr>
      </p:pic>
      <p:sp>
        <p:nvSpPr>
          <p:cNvPr id="4" name="吹き出し: 角を丸めた四角形 3">
            <a:extLst>
              <a:ext uri="{FF2B5EF4-FFF2-40B4-BE49-F238E27FC236}">
                <a16:creationId xmlns:a16="http://schemas.microsoft.com/office/drawing/2014/main" id="{DE20CC67-8C67-355A-8171-5A2250DD9FBB}"/>
              </a:ext>
            </a:extLst>
          </p:cNvPr>
          <p:cNvSpPr/>
          <p:nvPr/>
        </p:nvSpPr>
        <p:spPr>
          <a:xfrm>
            <a:off x="1922642" y="1143791"/>
            <a:ext cx="1921714" cy="4148822"/>
          </a:xfrm>
          <a:prstGeom prst="wedgeRoundRectCallout">
            <a:avLst>
              <a:gd name="adj1" fmla="val -65595"/>
              <a:gd name="adj2" fmla="val 32696"/>
              <a:gd name="adj3" fmla="val 16667"/>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vert="eaVert" lIns="0" tIns="0" rIns="0" bIns="0" rtlCol="0" anchor="ctr"/>
          <a:lstStyle/>
          <a:p>
            <a:pPr>
              <a:lnSpc>
                <a:spcPct val="150000"/>
              </a:lnSpc>
            </a:pPr>
            <a:r>
              <a:rPr kumimoji="1" lang="ja-JP" altLang="en-US" b="1" dirty="0">
                <a:solidFill>
                  <a:schemeClr val="tx1"/>
                </a:solidFill>
                <a:latin typeface="メイリオ" panose="020B0604030504040204" pitchFamily="50" charset="-128"/>
                <a:ea typeface="メイリオ" panose="020B0604030504040204" pitchFamily="50" charset="-128"/>
              </a:rPr>
              <a:t>　</a:t>
            </a:r>
            <a:r>
              <a:rPr lang="ja-JP" altLang="en-US" b="1" dirty="0">
                <a:solidFill>
                  <a:schemeClr val="tx1"/>
                </a:solidFill>
                <a:latin typeface="メイリオ" panose="020B0604030504040204" pitchFamily="50" charset="-128"/>
                <a:ea typeface="メイリオ" panose="020B0604030504040204" pitchFamily="50" charset="-128"/>
              </a:rPr>
              <a:t>辞書にある様々な意味から文脈上の意味を考える習慣を付けさせていますか。また、語句が文章の中で果たしている役割を考えさせることが必要です。</a:t>
            </a:r>
            <a:endParaRPr kumimoji="1" lang="ja-JP" altLang="en-US" b="1" dirty="0">
              <a:solidFill>
                <a:schemeClr val="tx1"/>
              </a:solidFill>
              <a:latin typeface="メイリオ" panose="020B0604030504040204" pitchFamily="50" charset="-128"/>
              <a:ea typeface="メイリオ" panose="020B0604030504040204" pitchFamily="50" charset="-128"/>
            </a:endParaRPr>
          </a:p>
        </p:txBody>
      </p:sp>
      <p:cxnSp>
        <p:nvCxnSpPr>
          <p:cNvPr id="8" name="直線コネクタ 7">
            <a:extLst>
              <a:ext uri="{FF2B5EF4-FFF2-40B4-BE49-F238E27FC236}">
                <a16:creationId xmlns:a16="http://schemas.microsoft.com/office/drawing/2014/main" id="{8A40A46E-0AE1-7DA0-3AB1-B5FFBA3603A2}"/>
              </a:ext>
            </a:extLst>
          </p:cNvPr>
          <p:cNvCxnSpPr>
            <a:cxnSpLocks/>
          </p:cNvCxnSpPr>
          <p:nvPr/>
        </p:nvCxnSpPr>
        <p:spPr>
          <a:xfrm>
            <a:off x="6804248" y="2924944"/>
            <a:ext cx="0" cy="79208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9" name="テキスト ボックス 8">
            <a:extLst>
              <a:ext uri="{FF2B5EF4-FFF2-40B4-BE49-F238E27FC236}">
                <a16:creationId xmlns:a16="http://schemas.microsoft.com/office/drawing/2014/main" id="{E33DD658-21B0-BAD1-3747-EC346F7E0066}"/>
              </a:ext>
            </a:extLst>
          </p:cNvPr>
          <p:cNvSpPr txBox="1"/>
          <p:nvPr/>
        </p:nvSpPr>
        <p:spPr>
          <a:xfrm>
            <a:off x="107504" y="6516052"/>
            <a:ext cx="2013319" cy="369332"/>
          </a:xfrm>
          <a:prstGeom prst="rect">
            <a:avLst/>
          </a:prstGeom>
          <a:noFill/>
        </p:spPr>
        <p:txBody>
          <a:bodyPr wrap="square">
            <a:spAutoFit/>
          </a:bodyPr>
          <a:lstStyle/>
          <a:p>
            <a:r>
              <a:rPr kumimoji="1" lang="ja-JP" altLang="en-US" sz="1800" dirty="0">
                <a:solidFill>
                  <a:schemeClr val="tx1"/>
                </a:solidFill>
                <a:latin typeface="メイリオ" panose="020B0604030504040204" pitchFamily="50" charset="-128"/>
                <a:ea typeface="メイリオ" panose="020B0604030504040204" pitchFamily="50" charset="-128"/>
              </a:rPr>
              <a:t>無解答　</a:t>
            </a:r>
            <a:r>
              <a:rPr kumimoji="1" lang="en-US" altLang="ja-JP" sz="1800" b="1" dirty="0">
                <a:solidFill>
                  <a:srgbClr val="FF0000"/>
                </a:solidFill>
                <a:latin typeface="メイリオ" panose="020B0604030504040204" pitchFamily="50" charset="-128"/>
                <a:ea typeface="メイリオ" panose="020B0604030504040204" pitchFamily="50" charset="-128"/>
              </a:rPr>
              <a:t>17</a:t>
            </a:r>
            <a:r>
              <a:rPr lang="en-US" altLang="ja-JP" sz="1800" b="1" dirty="0">
                <a:solidFill>
                  <a:srgbClr val="FF0000"/>
                </a:solidFill>
                <a:latin typeface="メイリオ" panose="020B0604030504040204" pitchFamily="50" charset="-128"/>
                <a:ea typeface="メイリオ" panose="020B0604030504040204" pitchFamily="50" charset="-128"/>
              </a:rPr>
              <a:t>.9</a:t>
            </a:r>
            <a:r>
              <a:rPr lang="en-US" altLang="ja-JP" b="1" dirty="0">
                <a:solidFill>
                  <a:srgbClr val="FF0000"/>
                </a:solidFill>
                <a:latin typeface="メイリオ" panose="020B0604030504040204" pitchFamily="50" charset="-128"/>
                <a:ea typeface="メイリオ" panose="020B0604030504040204" pitchFamily="50" charset="-128"/>
              </a:rPr>
              <a:t>%</a:t>
            </a:r>
            <a:endParaRPr kumimoji="1" lang="ja-JP" altLang="en-US" sz="1800" b="1" dirty="0">
              <a:solidFill>
                <a:srgbClr val="FF0000"/>
              </a:solidFill>
            </a:endParaRPr>
          </a:p>
        </p:txBody>
      </p:sp>
    </p:spTree>
    <p:extLst>
      <p:ext uri="{BB962C8B-B14F-4D97-AF65-F5344CB8AC3E}">
        <p14:creationId xmlns:p14="http://schemas.microsoft.com/office/powerpoint/2010/main" val="300092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8D861-1219-1108-26FA-1AC57C7F8873}"/>
            </a:ext>
          </a:extLst>
        </p:cNvPr>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A124FBDE-70ED-DC45-A8C8-7C95406808AE}"/>
              </a:ext>
            </a:extLst>
          </p:cNvPr>
          <p:cNvSpPr/>
          <p:nvPr/>
        </p:nvSpPr>
        <p:spPr>
          <a:xfrm>
            <a:off x="2037236" y="4841570"/>
            <a:ext cx="6924797" cy="1348821"/>
          </a:xfrm>
          <a:prstGeom prst="roundRect">
            <a:avLst>
              <a:gd name="adj" fmla="val 4054"/>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bIns="18000" rtlCol="0" anchor="t"/>
          <a:lstStyle/>
          <a:p>
            <a:pPr algn="just">
              <a:lnSpc>
                <a:spcPts val="1900"/>
              </a:lnSpc>
            </a:pPr>
            <a:r>
              <a:rPr lang="ja-JP" altLang="en-US" b="1" dirty="0">
                <a:solidFill>
                  <a:schemeClr val="tx2"/>
                </a:solidFill>
                <a:latin typeface="メイリオ" panose="020B0604030504040204" pitchFamily="50" charset="-128"/>
                <a:ea typeface="メイリオ" panose="020B0604030504040204" pitchFamily="50" charset="-128"/>
              </a:rPr>
              <a:t>　語句の辞書的な意味を踏まえ、文脈上の意味を捉えることに課題が見られます。語句を辞書で意味を調べて終わるのではなく、その意味を、文脈の中で具体的かつ個別的に捉えるとともに、その語句が文章の中で果たしている役割を考えさせることが必要です。</a:t>
            </a:r>
            <a:endParaRPr lang="en-US" altLang="ja-JP" b="1" dirty="0">
              <a:solidFill>
                <a:schemeClr val="tx2"/>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2E13F458-4D24-B06D-293F-704136992F02}"/>
              </a:ext>
            </a:extLst>
          </p:cNvPr>
          <p:cNvSpPr/>
          <p:nvPr/>
        </p:nvSpPr>
        <p:spPr>
          <a:xfrm>
            <a:off x="150443" y="4725144"/>
            <a:ext cx="1158072" cy="1304751"/>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r>
              <a:rPr lang="ja-JP" altLang="en-US" sz="3200" b="1" dirty="0">
                <a:solidFill>
                  <a:schemeClr val="tx2"/>
                </a:solidFill>
                <a:latin typeface="メイリオ" panose="020B0604030504040204" pitchFamily="50" charset="-128"/>
                <a:ea typeface="メイリオ" panose="020B0604030504040204" pitchFamily="50" charset="-128"/>
              </a:rPr>
              <a:t>３</a:t>
            </a:r>
            <a:endParaRPr lang="en-US" altLang="ja-JP" sz="3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F82D9B1D-4834-ACD7-9310-F379E93D1158}"/>
              </a:ext>
            </a:extLst>
          </p:cNvPr>
          <p:cNvGraphicFramePr>
            <a:graphicFrameLocks noGrp="1"/>
          </p:cNvGraphicFramePr>
          <p:nvPr>
            <p:extLst>
              <p:ext uri="{D42A27DB-BD31-4B8C-83A1-F6EECF244321}">
                <p14:modId xmlns:p14="http://schemas.microsoft.com/office/powerpoint/2010/main" val="1665652422"/>
              </p:ext>
            </p:extLst>
          </p:nvPr>
        </p:nvGraphicFramePr>
        <p:xfrm>
          <a:off x="150425" y="1372990"/>
          <a:ext cx="8892991" cy="2717877"/>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573693">
                  <a:extLst>
                    <a:ext uri="{9D8B030D-6E8A-4147-A177-3AD203B41FA5}">
                      <a16:colId xmlns:a16="http://schemas.microsoft.com/office/drawing/2014/main" val="3061564528"/>
                    </a:ext>
                  </a:extLst>
                </a:gridCol>
                <a:gridCol w="388570">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48344">
                  <a:extLst>
                    <a:ext uri="{9D8B030D-6E8A-4147-A177-3AD203B41FA5}">
                      <a16:colId xmlns:a16="http://schemas.microsoft.com/office/drawing/2014/main" val="193483412"/>
                    </a:ext>
                  </a:extLst>
                </a:gridCol>
                <a:gridCol w="618998">
                  <a:extLst>
                    <a:ext uri="{9D8B030D-6E8A-4147-A177-3AD203B41FA5}">
                      <a16:colId xmlns:a16="http://schemas.microsoft.com/office/drawing/2014/main" val="345310821"/>
                    </a:ext>
                  </a:extLst>
                </a:gridCol>
              </a:tblGrid>
              <a:tr h="546177">
                <a:tc gridSpan="2">
                  <a:txBody>
                    <a:bodyPr/>
                    <a:lstStyle/>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正答</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全国（％）</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県（％）</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marL="0" marR="0" marT="0" marB="0" anchor="ctr"/>
                </a:tc>
                <a:extLst>
                  <a:ext uri="{0D108BD9-81ED-4DB2-BD59-A6C34878D82A}">
                    <a16:rowId xmlns:a16="http://schemas.microsoft.com/office/drawing/2014/main" val="620879162"/>
                  </a:ext>
                </a:extLst>
              </a:tr>
              <a:tr h="211177">
                <a:tc>
                  <a:txBody>
                    <a:bodyPr/>
                    <a:lstStyle/>
                    <a:p>
                      <a:pPr algn="ctr"/>
                      <a:r>
                        <a:rPr kumimoji="1" lang="ja-JP" altLang="en-US" sz="1400" dirty="0"/>
                        <a:t>１</a:t>
                      </a:r>
                    </a:p>
                  </a:txBody>
                  <a:tcPr anchor="ctr">
                    <a:solidFill>
                      <a:srgbClr val="FFCCCC"/>
                    </a:solidFill>
                  </a:tcPr>
                </a:tc>
                <a:tc>
                  <a:txBody>
                    <a:bodyPr/>
                    <a:lstStyle/>
                    <a:p>
                      <a:pPr algn="just"/>
                      <a:r>
                        <a:rPr kumimoji="1" lang="ja-JP" altLang="en-US" sz="1400" dirty="0"/>
                        <a:t>次のいずれかのように解答しているもの</a:t>
                      </a:r>
                      <a:endParaRPr kumimoji="1" lang="en-US" altLang="ja-JP" sz="1400" dirty="0"/>
                    </a:p>
                    <a:p>
                      <a:pPr algn="just"/>
                      <a:r>
                        <a:rPr kumimoji="1" lang="ja-JP" altLang="en-US" sz="1400" dirty="0"/>
                        <a:t>「ありありと映し出している」、「心に思い描く」、「包括的に含んだイメージを得る」</a:t>
                      </a:r>
                    </a:p>
                  </a:txBody>
                  <a:tcPr>
                    <a:solidFill>
                      <a:srgbClr val="FFCCCC"/>
                    </a:solidFill>
                  </a:tcPr>
                </a:tc>
                <a:tc>
                  <a:txBody>
                    <a:bodyPr/>
                    <a:lstStyle/>
                    <a:p>
                      <a:pPr algn="ctr"/>
                      <a:r>
                        <a:rPr kumimoji="1" lang="ja-JP" altLang="en-US" sz="1400" dirty="0"/>
                        <a:t>◎</a:t>
                      </a:r>
                    </a:p>
                  </a:txBody>
                  <a:tcPr anchor="ctr">
                    <a:solidFill>
                      <a:srgbClr val="FFCCCC"/>
                    </a:solidFill>
                  </a:tcPr>
                </a:tc>
                <a:tc>
                  <a:txBody>
                    <a:bodyPr/>
                    <a:lstStyle/>
                    <a:p>
                      <a:pPr marL="0" indent="0" algn="ctr">
                        <a:lnSpc>
                          <a:spcPts val="1700"/>
                        </a:lnSpc>
                      </a:pPr>
                      <a:r>
                        <a:rPr kumimoji="1" lang="en-US" altLang="ja-JP" sz="1600" b="1" dirty="0">
                          <a:solidFill>
                            <a:schemeClr val="tx1"/>
                          </a:solidFill>
                          <a:latin typeface="+mn-ea"/>
                          <a:ea typeface="+mn-ea"/>
                        </a:rPr>
                        <a:t> 13.9</a:t>
                      </a:r>
                      <a:endParaRPr kumimoji="1" lang="ja-JP" altLang="en-US" sz="1600" b="1" dirty="0">
                        <a:solidFill>
                          <a:schemeClr val="tx1"/>
                        </a:solidFill>
                        <a:latin typeface="+mn-ea"/>
                        <a:ea typeface="+mn-ea"/>
                      </a:endParaRPr>
                    </a:p>
                  </a:txBody>
                  <a:tcPr anchor="ctr">
                    <a:solidFill>
                      <a:srgbClr val="FFCCCC"/>
                    </a:solidFill>
                  </a:tcPr>
                </a:tc>
                <a:tc>
                  <a:txBody>
                    <a:bodyPr/>
                    <a:lstStyle/>
                    <a:p>
                      <a:pPr marL="0" indent="0" algn="ctr">
                        <a:lnSpc>
                          <a:spcPts val="1700"/>
                        </a:lnSpc>
                      </a:pPr>
                      <a:r>
                        <a:rPr kumimoji="1" lang="en-US" altLang="ja-JP" sz="1600" b="1" dirty="0">
                          <a:solidFill>
                            <a:schemeClr val="tx1"/>
                          </a:solidFill>
                          <a:latin typeface="+mn-ea"/>
                          <a:ea typeface="+mn-ea"/>
                        </a:rPr>
                        <a:t>13.5</a:t>
                      </a:r>
                      <a:endParaRPr kumimoji="1" lang="ja-JP" altLang="en-US" sz="1600" b="1" dirty="0">
                        <a:solidFill>
                          <a:schemeClr val="tx1"/>
                        </a:solidFill>
                        <a:latin typeface="+mn-ea"/>
                        <a:ea typeface="+mn-ea"/>
                      </a:endParaRPr>
                    </a:p>
                  </a:txBody>
                  <a:tcPr anchor="ctr">
                    <a:solidFill>
                      <a:srgbClr val="FFCCCC"/>
                    </a:solidFill>
                  </a:tcPr>
                </a:tc>
                <a:tc>
                  <a:txBody>
                    <a:bodyPr/>
                    <a:lstStyle/>
                    <a:p>
                      <a:pPr algn="ctr"/>
                      <a:endParaRPr kumimoji="1" lang="ja-JP" altLang="en-US" sz="1400" dirty="0"/>
                    </a:p>
                  </a:txBody>
                  <a:tcPr anchor="ctr">
                    <a:solidFill>
                      <a:srgbClr val="FFCCCC"/>
                    </a:solidFill>
                  </a:tcPr>
                </a:tc>
                <a:tc>
                  <a:txBody>
                    <a:bodyPr/>
                    <a:lstStyle/>
                    <a:p>
                      <a:pPr algn="ctr"/>
                      <a:endParaRPr kumimoji="1" lang="ja-JP" altLang="en-US" sz="1400" dirty="0"/>
                    </a:p>
                  </a:txBody>
                  <a:tcPr anchor="ctr">
                    <a:solidFill>
                      <a:srgbClr val="FFCCCC"/>
                    </a:solidFill>
                  </a:tcPr>
                </a:tc>
                <a:extLst>
                  <a:ext uri="{0D108BD9-81ED-4DB2-BD59-A6C34878D82A}">
                    <a16:rowId xmlns:a16="http://schemas.microsoft.com/office/drawing/2014/main" val="8223435"/>
                  </a:ext>
                </a:extLst>
              </a:tr>
              <a:tr h="211177">
                <a:tc>
                  <a:txBody>
                    <a:bodyPr/>
                    <a:lstStyle/>
                    <a:p>
                      <a:pPr marL="0" indent="0" algn="ctr"/>
                      <a:r>
                        <a:rPr kumimoji="1" lang="ja-JP" altLang="en-US" sz="1400" dirty="0"/>
                        <a:t>２</a:t>
                      </a:r>
                    </a:p>
                  </a:txBody>
                  <a:tcPr anchor="ctr">
                    <a:solidFill>
                      <a:srgbClr val="FFCCFF"/>
                    </a:solidFill>
                  </a:tcPr>
                </a:tc>
                <a:tc>
                  <a:txBody>
                    <a:bodyPr/>
                    <a:lstStyle/>
                    <a:p>
                      <a:pPr algn="just"/>
                      <a:r>
                        <a:rPr kumimoji="1" lang="ja-JP" altLang="en-US" sz="1400" dirty="0"/>
                        <a:t>解答類型１について、本文中の前後の語句を含んで抜き出したりして、解答しているもの</a:t>
                      </a:r>
                    </a:p>
                  </a:txBody>
                  <a:tcPr>
                    <a:solidFill>
                      <a:srgbClr val="FF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〇</a:t>
                      </a:r>
                    </a:p>
                  </a:txBody>
                  <a:tcPr anchor="ctr">
                    <a:solidFill>
                      <a:srgbClr val="FFCCFF"/>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21.3</a:t>
                      </a:r>
                      <a:endParaRPr kumimoji="1" lang="ja-JP" altLang="en-US" sz="1600" b="1" dirty="0">
                        <a:solidFill>
                          <a:schemeClr val="tx1"/>
                        </a:solidFill>
                        <a:latin typeface="+mn-ea"/>
                        <a:ea typeface="+mn-ea"/>
                      </a:endParaRPr>
                    </a:p>
                  </a:txBody>
                  <a:tcPr anchor="ctr">
                    <a:solidFill>
                      <a:srgbClr val="FFCCFF"/>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22.9</a:t>
                      </a:r>
                      <a:endParaRPr kumimoji="1" lang="ja-JP" altLang="en-US" sz="1600" b="1" dirty="0">
                        <a:solidFill>
                          <a:schemeClr val="tx1"/>
                        </a:solidFill>
                        <a:latin typeface="+mn-ea"/>
                        <a:ea typeface="+mn-ea"/>
                      </a:endParaRPr>
                    </a:p>
                  </a:txBody>
                  <a:tcPr anchor="ctr">
                    <a:solidFill>
                      <a:srgbClr val="FFCCFF"/>
                    </a:solidFill>
                  </a:tcPr>
                </a:tc>
                <a:tc>
                  <a:txBody>
                    <a:bodyPr/>
                    <a:lstStyle/>
                    <a:p>
                      <a:pPr algn="ctr"/>
                      <a:endParaRPr kumimoji="1" lang="ja-JP" altLang="en-US" sz="1400" dirty="0"/>
                    </a:p>
                  </a:txBody>
                  <a:tcPr anchor="ctr">
                    <a:solidFill>
                      <a:srgbClr val="FFCCFF"/>
                    </a:solidFill>
                  </a:tcPr>
                </a:tc>
                <a:tc>
                  <a:txBody>
                    <a:bodyPr/>
                    <a:lstStyle/>
                    <a:p>
                      <a:pPr algn="ctr"/>
                      <a:endParaRPr kumimoji="1" lang="ja-JP" altLang="en-US" sz="1400" dirty="0"/>
                    </a:p>
                  </a:txBody>
                  <a:tcPr anchor="ctr">
                    <a:solidFill>
                      <a:srgbClr val="FFCCFF"/>
                    </a:solidFill>
                  </a:tcPr>
                </a:tc>
                <a:extLst>
                  <a:ext uri="{0D108BD9-81ED-4DB2-BD59-A6C34878D82A}">
                    <a16:rowId xmlns:a16="http://schemas.microsoft.com/office/drawing/2014/main" val="219737149"/>
                  </a:ext>
                </a:extLst>
              </a:tr>
              <a:tr h="192841">
                <a:tc>
                  <a:txBody>
                    <a:bodyPr/>
                    <a:lstStyle/>
                    <a:p>
                      <a:pPr algn="ctr"/>
                      <a:r>
                        <a:rPr kumimoji="1" lang="ja-JP" altLang="en-US" sz="1400" dirty="0"/>
                        <a:t>３</a:t>
                      </a:r>
                    </a:p>
                  </a:txBody>
                  <a:tcPr anchor="ctr">
                    <a:solidFill>
                      <a:schemeClr val="accent5">
                        <a:lumMod val="20000"/>
                        <a:lumOff val="80000"/>
                      </a:schemeClr>
                    </a:solidFill>
                  </a:tcPr>
                </a:tc>
                <a:tc>
                  <a:txBody>
                    <a:bodyPr/>
                    <a:lstStyle/>
                    <a:p>
                      <a:pPr algn="just"/>
                      <a:r>
                        <a:rPr kumimoji="1" lang="ja-JP" altLang="en-US" sz="1400" dirty="0"/>
                        <a:t>本文中から、解答類型１、２以外の表現を抜き出して、解答しているもの</a:t>
                      </a:r>
                      <a:endParaRPr kumimoji="1" lang="en-US" altLang="ja-JP" sz="1400" dirty="0"/>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accent5">
                        <a:lumMod val="20000"/>
                        <a:lumOff val="80000"/>
                      </a:schemeClr>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39.7</a:t>
                      </a:r>
                    </a:p>
                  </a:txBody>
                  <a:tcPr anchor="ctr">
                    <a:solidFill>
                      <a:schemeClr val="accent5">
                        <a:lumMod val="20000"/>
                        <a:lumOff val="80000"/>
                      </a:schemeClr>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40.2</a:t>
                      </a:r>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tc>
                  <a:txBody>
                    <a:bodyPr/>
                    <a:lstStyle/>
                    <a:p>
                      <a:pPr algn="ctr"/>
                      <a:endParaRPr kumimoji="1" lang="ja-JP" altLang="en-US" sz="1400" dirty="0"/>
                    </a:p>
                  </a:txBody>
                  <a:tcPr anchor="ctr">
                    <a:solidFill>
                      <a:schemeClr val="accent5">
                        <a:lumMod val="20000"/>
                        <a:lumOff val="80000"/>
                      </a:schemeClr>
                    </a:solidFill>
                  </a:tcPr>
                </a:tc>
                <a:extLst>
                  <a:ext uri="{0D108BD9-81ED-4DB2-BD59-A6C34878D82A}">
                    <a16:rowId xmlns:a16="http://schemas.microsoft.com/office/drawing/2014/main" val="1580398011"/>
                  </a:ext>
                </a:extLst>
              </a:tr>
              <a:tr h="211177">
                <a:tc>
                  <a:txBody>
                    <a:bodyPr/>
                    <a:lstStyle/>
                    <a:p>
                      <a:pPr algn="ctr"/>
                      <a:r>
                        <a:rPr kumimoji="1" lang="en-US" altLang="ja-JP" sz="1400" dirty="0">
                          <a:latin typeface="+mj-ea"/>
                          <a:ea typeface="+mj-ea"/>
                        </a:rPr>
                        <a:t>99</a:t>
                      </a:r>
                      <a:endParaRPr kumimoji="1" lang="ja-JP" altLang="en-US" sz="1400" dirty="0">
                        <a:latin typeface="+mj-ea"/>
                        <a:ea typeface="+mj-ea"/>
                      </a:endParaRPr>
                    </a:p>
                  </a:txBody>
                  <a:tcPr anchor="ctr"/>
                </a:tc>
                <a:tc>
                  <a:txBody>
                    <a:bodyPr/>
                    <a:lstStyle/>
                    <a:p>
                      <a:pPr algn="just"/>
                      <a:r>
                        <a:rPr kumimoji="1" lang="ja-JP" altLang="en-US" sz="1400" dirty="0"/>
                        <a:t>上記以外の解答</a:t>
                      </a:r>
                    </a:p>
                  </a:txBody>
                  <a:tcPr/>
                </a:tc>
                <a:tc>
                  <a:txBody>
                    <a:bodyPr/>
                    <a:lstStyle/>
                    <a:p>
                      <a:pPr algn="ctr"/>
                      <a:endParaRPr kumimoji="1" lang="ja-JP" altLang="en-US" sz="1400"/>
                    </a:p>
                  </a:txBody>
                  <a:tcPr anchor="ct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5.4</a:t>
                      </a:r>
                    </a:p>
                  </a:txBody>
                  <a:tcPr anchor="ct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5.5</a:t>
                      </a: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2540675280"/>
                  </a:ext>
                </a:extLst>
              </a:tr>
              <a:tr h="231531">
                <a:tc>
                  <a:txBody>
                    <a:bodyPr/>
                    <a:lstStyle/>
                    <a:p>
                      <a:pPr algn="ctr"/>
                      <a:r>
                        <a:rPr kumimoji="1" lang="ja-JP" altLang="en-US" sz="1400" dirty="0"/>
                        <a:t>０</a:t>
                      </a:r>
                    </a:p>
                  </a:txBody>
                  <a:tcPr anchor="ctr"/>
                </a:tc>
                <a:tc>
                  <a:txBody>
                    <a:bodyPr/>
                    <a:lstStyle/>
                    <a:p>
                      <a:pPr algn="just"/>
                      <a:r>
                        <a:rPr kumimoji="1" lang="ja-JP" altLang="en-US" sz="1400" dirty="0"/>
                        <a:t>無解答</a:t>
                      </a:r>
                    </a:p>
                  </a:txBody>
                  <a:tcPr/>
                </a:tc>
                <a:tc>
                  <a:txBody>
                    <a:bodyPr/>
                    <a:lstStyle/>
                    <a:p>
                      <a:pPr algn="ctr"/>
                      <a:endParaRPr kumimoji="1" lang="ja-JP" altLang="en-US" sz="1400" dirty="0"/>
                    </a:p>
                  </a:txBody>
                  <a:tcPr anchor="ctr"/>
                </a:tc>
                <a:tc>
                  <a:txBody>
                    <a:bodyPr/>
                    <a:lstStyle/>
                    <a:p>
                      <a:pPr algn="ctr">
                        <a:lnSpc>
                          <a:spcPts val="1700"/>
                        </a:lnSpc>
                      </a:pPr>
                      <a:r>
                        <a:rPr kumimoji="1" lang="en-US" altLang="ja-JP" sz="1600" b="1" dirty="0">
                          <a:solidFill>
                            <a:schemeClr val="tx1"/>
                          </a:solidFill>
                          <a:latin typeface="+mn-ea"/>
                          <a:ea typeface="+mn-ea"/>
                        </a:rPr>
                        <a:t>19.8</a:t>
                      </a:r>
                      <a:endParaRPr kumimoji="1" lang="ja-JP" altLang="en-US" sz="1600" b="1" dirty="0">
                        <a:solidFill>
                          <a:schemeClr val="tx1"/>
                        </a:solidFill>
                        <a:latin typeface="+mn-ea"/>
                        <a:ea typeface="+mn-ea"/>
                      </a:endParaRPr>
                    </a:p>
                  </a:txBody>
                  <a:tcPr anchor="ctr"/>
                </a:tc>
                <a:tc>
                  <a:txBody>
                    <a:bodyPr/>
                    <a:lstStyle/>
                    <a:p>
                      <a:pPr algn="ctr">
                        <a:lnSpc>
                          <a:spcPts val="1700"/>
                        </a:lnSpc>
                      </a:pPr>
                      <a:r>
                        <a:rPr kumimoji="1" lang="en-US" altLang="ja-JP" sz="1600" b="1" dirty="0">
                          <a:solidFill>
                            <a:schemeClr val="tx1"/>
                          </a:solidFill>
                          <a:latin typeface="+mn-ea"/>
                          <a:ea typeface="+mn-ea"/>
                        </a:rPr>
                        <a:t>17.9</a:t>
                      </a:r>
                      <a:endParaRPr kumimoji="1" lang="ja-JP" altLang="en-US" sz="1600" b="1" dirty="0">
                        <a:solidFill>
                          <a:schemeClr val="tx1"/>
                        </a:solidFill>
                        <a:latin typeface="+mn-ea"/>
                        <a:ea typeface="+mn-ea"/>
                      </a:endParaRPr>
                    </a:p>
                  </a:txBody>
                  <a:tcPr anchor="ctr"/>
                </a:tc>
                <a:tc>
                  <a:txBody>
                    <a:bodyPr/>
                    <a:lstStyle/>
                    <a:p>
                      <a:pPr algn="ctr"/>
                      <a:endParaRPr kumimoji="1" lang="ja-JP" altLang="en-US" sz="1400" dirty="0"/>
                    </a:p>
                  </a:txBody>
                  <a:tcPr anchor="ctr"/>
                </a:tc>
                <a:tc>
                  <a:txBody>
                    <a:bodyPr/>
                    <a:lstStyle/>
                    <a:p>
                      <a:pPr algn="ctr"/>
                      <a:endParaRPr kumimoji="1" lang="ja-JP" altLang="en-US" sz="1400" dirty="0"/>
                    </a:p>
                  </a:txBody>
                  <a:tcPr anchor="ctr"/>
                </a:tc>
                <a:extLst>
                  <a:ext uri="{0D108BD9-81ED-4DB2-BD59-A6C34878D82A}">
                    <a16:rowId xmlns:a16="http://schemas.microsoft.com/office/drawing/2014/main" val="333400974"/>
                  </a:ext>
                </a:extLst>
              </a:tr>
            </a:tbl>
          </a:graphicData>
        </a:graphic>
      </p:graphicFrame>
      <p:sp>
        <p:nvSpPr>
          <p:cNvPr id="17" name="四角形: 角を丸くする 16">
            <a:extLst>
              <a:ext uri="{FF2B5EF4-FFF2-40B4-BE49-F238E27FC236}">
                <a16:creationId xmlns:a16="http://schemas.microsoft.com/office/drawing/2014/main" id="{DD289437-7D48-4C3B-6BA1-5645447B6B8E}"/>
              </a:ext>
            </a:extLst>
          </p:cNvPr>
          <p:cNvSpPr/>
          <p:nvPr/>
        </p:nvSpPr>
        <p:spPr>
          <a:xfrm>
            <a:off x="150443" y="4672874"/>
            <a:ext cx="1152128"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tIns="108000"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2" name="タイトル 1">
            <a:extLst>
              <a:ext uri="{FF2B5EF4-FFF2-40B4-BE49-F238E27FC236}">
                <a16:creationId xmlns:a16="http://schemas.microsoft.com/office/drawing/2014/main" id="{2A302714-832C-9EDF-52C5-37083638E7EE}"/>
              </a:ext>
            </a:extLst>
          </p:cNvPr>
          <p:cNvSpPr txBox="1">
            <a:spLocks/>
          </p:cNvSpPr>
          <p:nvPr/>
        </p:nvSpPr>
        <p:spPr>
          <a:xfrm>
            <a:off x="-36512" y="4349"/>
            <a:ext cx="9180512" cy="646184"/>
          </a:xfrm>
          <a:prstGeom prst="rect">
            <a:avLst/>
          </a:prstGeom>
          <a:solidFill>
            <a:srgbClr val="0080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４ 二　第１学年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（１）ウ　解答類型分析シート</a:t>
            </a:r>
          </a:p>
        </p:txBody>
      </p:sp>
      <p:sp>
        <p:nvSpPr>
          <p:cNvPr id="12" name="矢印: 右 11">
            <a:extLst>
              <a:ext uri="{FF2B5EF4-FFF2-40B4-BE49-F238E27FC236}">
                <a16:creationId xmlns:a16="http://schemas.microsoft.com/office/drawing/2014/main" id="{CE8B9DF5-36AB-8460-886C-480468CACE86}"/>
              </a:ext>
            </a:extLst>
          </p:cNvPr>
          <p:cNvSpPr/>
          <p:nvPr/>
        </p:nvSpPr>
        <p:spPr>
          <a:xfrm>
            <a:off x="1375844" y="5082154"/>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4C4008D-4A4D-260E-47FF-EBF0782EF6A0}"/>
              </a:ext>
            </a:extLst>
          </p:cNvPr>
          <p:cNvSpPr txBox="1"/>
          <p:nvPr/>
        </p:nvSpPr>
        <p:spPr>
          <a:xfrm>
            <a:off x="83114" y="5143349"/>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5" name="吹き出し: 角を丸めた四角形 4">
            <a:extLst>
              <a:ext uri="{FF2B5EF4-FFF2-40B4-BE49-F238E27FC236}">
                <a16:creationId xmlns:a16="http://schemas.microsoft.com/office/drawing/2014/main" id="{B7C15640-BF08-A8CF-3046-E2EC6DCAADA8}"/>
              </a:ext>
            </a:extLst>
          </p:cNvPr>
          <p:cNvSpPr/>
          <p:nvPr/>
        </p:nvSpPr>
        <p:spPr>
          <a:xfrm>
            <a:off x="5364088" y="839956"/>
            <a:ext cx="3463304" cy="292896"/>
          </a:xfrm>
          <a:prstGeom prst="wedgeRoundRectCallout">
            <a:avLst>
              <a:gd name="adj1" fmla="val 31318"/>
              <a:gd name="adj2" fmla="val 10664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自校の反応率と人数を入力してみましょう。</a:t>
            </a:r>
          </a:p>
        </p:txBody>
      </p:sp>
      <p:sp>
        <p:nvSpPr>
          <p:cNvPr id="4" name="正方形/長方形 3">
            <a:extLst>
              <a:ext uri="{FF2B5EF4-FFF2-40B4-BE49-F238E27FC236}">
                <a16:creationId xmlns:a16="http://schemas.microsoft.com/office/drawing/2014/main" id="{9D825B09-D185-FB23-EC54-85F289442485}"/>
              </a:ext>
            </a:extLst>
          </p:cNvPr>
          <p:cNvSpPr/>
          <p:nvPr/>
        </p:nvSpPr>
        <p:spPr>
          <a:xfrm>
            <a:off x="1043608" y="116632"/>
            <a:ext cx="360040" cy="38350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40F5AF55-7F3D-0475-8013-A990B5DFC14F}"/>
              </a:ext>
            </a:extLst>
          </p:cNvPr>
          <p:cNvSpPr/>
          <p:nvPr/>
        </p:nvSpPr>
        <p:spPr>
          <a:xfrm>
            <a:off x="2031292" y="4426738"/>
            <a:ext cx="6924797"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33787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4B7C5-4759-D614-C486-9FA28E38894F}"/>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15F1724D-45F1-A3A8-600A-53D3F78B30E0}"/>
              </a:ext>
            </a:extLst>
          </p:cNvPr>
          <p:cNvSpPr txBox="1">
            <a:spLocks/>
          </p:cNvSpPr>
          <p:nvPr/>
        </p:nvSpPr>
        <p:spPr>
          <a:xfrm>
            <a:off x="107504" y="106179"/>
            <a:ext cx="8928992" cy="499349"/>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４ 二　第１学年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（１）ウ　  授業展開例</a:t>
            </a:r>
          </a:p>
        </p:txBody>
      </p:sp>
      <p:sp>
        <p:nvSpPr>
          <p:cNvPr id="4" name="四角形: 角を丸くする 3">
            <a:extLst>
              <a:ext uri="{FF2B5EF4-FFF2-40B4-BE49-F238E27FC236}">
                <a16:creationId xmlns:a16="http://schemas.microsoft.com/office/drawing/2014/main" id="{293E39CC-F644-3DD6-066F-5F7E836D8AF7}"/>
              </a:ext>
            </a:extLst>
          </p:cNvPr>
          <p:cNvSpPr/>
          <p:nvPr/>
        </p:nvSpPr>
        <p:spPr>
          <a:xfrm>
            <a:off x="135693" y="1065187"/>
            <a:ext cx="8928992" cy="852443"/>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　</a:t>
            </a:r>
            <a:r>
              <a:rPr kumimoji="1" lang="ja-JP" altLang="en-US" sz="1600" b="1" dirty="0">
                <a:solidFill>
                  <a:srgbClr val="002060"/>
                </a:solidFill>
                <a:latin typeface="メイリオ" panose="020B0604030504040204" pitchFamily="50" charset="-128"/>
                <a:ea typeface="メイリオ" panose="020B0604030504040204" pitchFamily="50" charset="-128"/>
              </a:rPr>
              <a:t>語句の様々な辞書の意味を踏まえ、文脈における意味を具体的かつ個別的に</a:t>
            </a:r>
            <a:endParaRPr kumimoji="1" lang="en-US" altLang="ja-JP" sz="1600" b="1" dirty="0">
              <a:solidFill>
                <a:srgbClr val="002060"/>
              </a:solidFill>
              <a:latin typeface="メイリオ" panose="020B0604030504040204" pitchFamily="50" charset="-128"/>
              <a:ea typeface="メイリオ" panose="020B0604030504040204" pitchFamily="50" charset="-128"/>
            </a:endParaRPr>
          </a:p>
          <a:p>
            <a:r>
              <a:rPr kumimoji="1" lang="ja-JP" altLang="en-US" sz="1600" b="1" dirty="0">
                <a:solidFill>
                  <a:srgbClr val="002060"/>
                </a:solidFill>
                <a:latin typeface="メイリオ" panose="020B0604030504040204" pitchFamily="50" charset="-128"/>
                <a:ea typeface="メイリオ" panose="020B0604030504040204" pitchFamily="50" charset="-128"/>
              </a:rPr>
              <a:t>捉え、その語句が文章の中で果たしている役割について考える</a:t>
            </a:r>
            <a:r>
              <a:rPr lang="ja-JP" altLang="en-US" sz="1600" b="1" dirty="0">
                <a:solidFill>
                  <a:srgbClr val="002060"/>
                </a:solidFill>
                <a:latin typeface="メイリオ" panose="020B0604030504040204" pitchFamily="50" charset="-128"/>
                <a:ea typeface="メイリオ" panose="020B0604030504040204" pitchFamily="50" charset="-128"/>
              </a:rPr>
              <a:t>とともに、新し</a:t>
            </a:r>
            <a:endParaRPr lang="en-US" altLang="ja-JP" sz="1600" b="1"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く出合った語句を用いて短文を作らせる学習活動を行います。</a:t>
            </a:r>
            <a:endParaRPr kumimoji="1" lang="ja-JP" altLang="en-US" sz="1600" b="1" dirty="0"/>
          </a:p>
        </p:txBody>
      </p:sp>
      <p:sp>
        <p:nvSpPr>
          <p:cNvPr id="2" name="四角形: 角を丸くする 1">
            <a:extLst>
              <a:ext uri="{FF2B5EF4-FFF2-40B4-BE49-F238E27FC236}">
                <a16:creationId xmlns:a16="http://schemas.microsoft.com/office/drawing/2014/main" id="{FF536998-32CD-37FC-2EA2-DD86322EF498}"/>
              </a:ext>
            </a:extLst>
          </p:cNvPr>
          <p:cNvSpPr/>
          <p:nvPr/>
        </p:nvSpPr>
        <p:spPr>
          <a:xfrm>
            <a:off x="107504" y="658397"/>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25" name="吹き出し: 角を丸めた四角形 24">
            <a:extLst>
              <a:ext uri="{FF2B5EF4-FFF2-40B4-BE49-F238E27FC236}">
                <a16:creationId xmlns:a16="http://schemas.microsoft.com/office/drawing/2014/main" id="{890B570A-8372-2F55-00E5-765DB675A698}"/>
              </a:ext>
            </a:extLst>
          </p:cNvPr>
          <p:cNvSpPr/>
          <p:nvPr/>
        </p:nvSpPr>
        <p:spPr>
          <a:xfrm>
            <a:off x="271286" y="3820856"/>
            <a:ext cx="3572693" cy="1381685"/>
          </a:xfrm>
          <a:prstGeom prst="wedgeRoundRectCallout">
            <a:avLst>
              <a:gd name="adj1" fmla="val 56736"/>
              <a:gd name="adj2" fmla="val -16570"/>
              <a:gd name="adj3" fmla="val 16667"/>
            </a:avLst>
          </a:prstGeom>
          <a:solidFill>
            <a:srgbClr val="66FF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lang="ja-JP" altLang="en-US" sz="1400" dirty="0">
                <a:latin typeface="メイリオ" panose="020B0604030504040204" pitchFamily="50" charset="-128"/>
                <a:ea typeface="メイリオ" panose="020B0604030504040204" pitchFamily="50" charset="-128"/>
              </a:rPr>
              <a:t>「聞くだけにすぐに～～」「様子を～～させる」という表現から、何かをはっきりと思い浮かばせることができるという❶の意味で使って、擬音語・擬態語の良さ、効果について言っていると思います。</a:t>
            </a:r>
          </a:p>
        </p:txBody>
      </p:sp>
      <p:sp>
        <p:nvSpPr>
          <p:cNvPr id="11" name="吹き出し: 角を丸めた四角形 10">
            <a:extLst>
              <a:ext uri="{FF2B5EF4-FFF2-40B4-BE49-F238E27FC236}">
                <a16:creationId xmlns:a16="http://schemas.microsoft.com/office/drawing/2014/main" id="{3E3DCEBB-C6F1-D586-1351-C0B47588F5A7}"/>
              </a:ext>
            </a:extLst>
          </p:cNvPr>
          <p:cNvSpPr/>
          <p:nvPr/>
        </p:nvSpPr>
        <p:spPr>
          <a:xfrm>
            <a:off x="476964" y="1991705"/>
            <a:ext cx="3704740" cy="1638049"/>
          </a:xfrm>
          <a:prstGeom prst="wedgeRoundRectCallout">
            <a:avLst>
              <a:gd name="adj1" fmla="val -53948"/>
              <a:gd name="adj2" fmla="val -37000"/>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kumimoji="1" lang="ja-JP" altLang="en-US" sz="1400" dirty="0">
                <a:latin typeface="メイリオ" panose="020B0604030504040204" pitchFamily="50" charset="-128"/>
                <a:ea typeface="メイリオ" panose="020B0604030504040204" pitchFamily="50" charset="-128"/>
              </a:rPr>
              <a:t>「ほうふつ</a:t>
            </a:r>
            <a:r>
              <a:rPr lang="ja-JP" altLang="en-US" sz="1400" dirty="0">
                <a:latin typeface="メイリオ" panose="020B0604030504040204" pitchFamily="50" charset="-128"/>
                <a:ea typeface="メイリオ" panose="020B0604030504040204" pitchFamily="50" charset="-128"/>
              </a:rPr>
              <a:t>」の意味は辞書には「❶はっきりと脳裏に思い浮かぶこと」、「❷はっきりしないさま」</a:t>
            </a:r>
            <a:r>
              <a:rPr lang="ja-JP" altLang="en-US" sz="1400" dirty="0">
                <a:solidFill>
                  <a:schemeClr val="tx1"/>
                </a:solidFill>
                <a:latin typeface="メイリオ" panose="020B0604030504040204" pitchFamily="50" charset="-128"/>
                <a:ea typeface="メイリオ" panose="020B0604030504040204" pitchFamily="50" charset="-128"/>
              </a:rPr>
              <a:t>と二つ書かれていますね。</a:t>
            </a:r>
            <a:r>
              <a:rPr lang="ja-JP" altLang="en-US" sz="1400" dirty="0">
                <a:latin typeface="メイリオ" panose="020B0604030504040204" pitchFamily="50" charset="-128"/>
                <a:ea typeface="メイリオ" panose="020B0604030504040204" pitchFamily="50" charset="-128"/>
              </a:rPr>
              <a:t>本文中の「ほうふつ」はどちらの意味で用いられているでしょうか。</a:t>
            </a:r>
            <a:endParaRPr lang="en-US" altLang="ja-JP" sz="1400" dirty="0">
              <a:latin typeface="メイリオ" panose="020B0604030504040204" pitchFamily="50" charset="-128"/>
              <a:ea typeface="メイリオ" panose="020B0604030504040204" pitchFamily="50" charset="-128"/>
            </a:endParaRPr>
          </a:p>
          <a:p>
            <a:pPr>
              <a:lnSpc>
                <a:spcPts val="1600"/>
              </a:lnSpc>
            </a:pPr>
            <a:r>
              <a:rPr lang="ja-JP" altLang="en-US" sz="1400" dirty="0">
                <a:latin typeface="メイリオ" panose="020B0604030504040204" pitchFamily="50" charset="-128"/>
                <a:ea typeface="メイリオ" panose="020B0604030504040204" pitchFamily="50" charset="-128"/>
              </a:rPr>
              <a:t>この一文で筆者が言いたいことを踏まえて考えてみましょう。</a:t>
            </a:r>
            <a:endParaRPr kumimoji="1" lang="en-US" altLang="ja-JP" sz="1400" dirty="0">
              <a:latin typeface="メイリオ" panose="020B0604030504040204" pitchFamily="50" charset="-128"/>
              <a:ea typeface="メイリオ" panose="020B0604030504040204" pitchFamily="50" charset="-128"/>
            </a:endParaRPr>
          </a:p>
        </p:txBody>
      </p:sp>
      <p:grpSp>
        <p:nvGrpSpPr>
          <p:cNvPr id="50" name="グループ化 49">
            <a:extLst>
              <a:ext uri="{FF2B5EF4-FFF2-40B4-BE49-F238E27FC236}">
                <a16:creationId xmlns:a16="http://schemas.microsoft.com/office/drawing/2014/main" id="{A899309E-EC4A-6F7E-1E14-446E67EF4052}"/>
              </a:ext>
            </a:extLst>
          </p:cNvPr>
          <p:cNvGrpSpPr/>
          <p:nvPr/>
        </p:nvGrpSpPr>
        <p:grpSpPr>
          <a:xfrm>
            <a:off x="7612183" y="1104108"/>
            <a:ext cx="1280297" cy="767243"/>
            <a:chOff x="7577893" y="1280033"/>
            <a:chExt cx="1280297" cy="923362"/>
          </a:xfrm>
        </p:grpSpPr>
        <p:pic>
          <p:nvPicPr>
            <p:cNvPr id="12" name="図 11">
              <a:extLst>
                <a:ext uri="{FF2B5EF4-FFF2-40B4-BE49-F238E27FC236}">
                  <a16:creationId xmlns:a16="http://schemas.microsoft.com/office/drawing/2014/main" id="{05C18D87-6368-A21D-0BB8-9C75229883BC}"/>
                </a:ext>
              </a:extLst>
            </p:cNvPr>
            <p:cNvPicPr>
              <a:picLocks noChangeAspect="1"/>
            </p:cNvPicPr>
            <p:nvPr/>
          </p:nvPicPr>
          <p:blipFill>
            <a:blip r:embed="rId3"/>
            <a:stretch>
              <a:fillRect/>
            </a:stretch>
          </p:blipFill>
          <p:spPr>
            <a:xfrm>
              <a:off x="7635822" y="1404838"/>
              <a:ext cx="1164437" cy="563484"/>
            </a:xfrm>
            <a:prstGeom prst="rect">
              <a:avLst/>
            </a:prstGeom>
          </p:spPr>
        </p:pic>
        <p:sp>
          <p:nvSpPr>
            <p:cNvPr id="16" name="四角形: 角を丸くする 15">
              <a:extLst>
                <a:ext uri="{FF2B5EF4-FFF2-40B4-BE49-F238E27FC236}">
                  <a16:creationId xmlns:a16="http://schemas.microsoft.com/office/drawing/2014/main" id="{C58DCC5C-8CD1-EE18-B143-D267BD38AF2B}"/>
                </a:ext>
              </a:extLst>
            </p:cNvPr>
            <p:cNvSpPr/>
            <p:nvPr/>
          </p:nvSpPr>
          <p:spPr>
            <a:xfrm>
              <a:off x="7577893" y="1280033"/>
              <a:ext cx="1280297" cy="923362"/>
            </a:xfrm>
            <a:prstGeom prst="roundRect">
              <a:avLst>
                <a:gd name="adj" fmla="val 26363"/>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r>
                <a:rPr kumimoji="1" lang="ja-JP" altLang="en-US" sz="1200" b="1" dirty="0">
                  <a:solidFill>
                    <a:schemeClr val="tx1"/>
                  </a:solidFill>
                </a:rPr>
                <a:t>学習履歴</a:t>
              </a:r>
            </a:p>
          </p:txBody>
        </p:sp>
      </p:grpSp>
      <p:sp>
        <p:nvSpPr>
          <p:cNvPr id="17" name="正方形/長方形 16">
            <a:extLst>
              <a:ext uri="{FF2B5EF4-FFF2-40B4-BE49-F238E27FC236}">
                <a16:creationId xmlns:a16="http://schemas.microsoft.com/office/drawing/2014/main" id="{DF980F7D-2A0B-2E35-4188-703D3DC6107F}"/>
              </a:ext>
            </a:extLst>
          </p:cNvPr>
          <p:cNvSpPr/>
          <p:nvPr/>
        </p:nvSpPr>
        <p:spPr>
          <a:xfrm>
            <a:off x="1619672" y="177586"/>
            <a:ext cx="351036" cy="37109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Picture 2" descr="先生の男の子のイラスト（将来の夢）">
            <a:extLst>
              <a:ext uri="{FF2B5EF4-FFF2-40B4-BE49-F238E27FC236}">
                <a16:creationId xmlns:a16="http://schemas.microsoft.com/office/drawing/2014/main" id="{2C00F05B-15A2-ACEE-DB28-B7EA513EFC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 y="2020419"/>
            <a:ext cx="459544" cy="4595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学ランを着た男子学生のイラスト（冬服・学生服）">
            <a:extLst>
              <a:ext uri="{FF2B5EF4-FFF2-40B4-BE49-F238E27FC236}">
                <a16:creationId xmlns:a16="http://schemas.microsoft.com/office/drawing/2014/main" id="{CD47976B-ABCF-97A6-AD6B-7B9A48C84DC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001163" y="3893249"/>
            <a:ext cx="597178" cy="45954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学ランを着た男子学生のイラスト（冬服・学生服）">
            <a:extLst>
              <a:ext uri="{FF2B5EF4-FFF2-40B4-BE49-F238E27FC236}">
                <a16:creationId xmlns:a16="http://schemas.microsoft.com/office/drawing/2014/main" id="{F8D5DF3B-3E1C-06F5-253A-0A9DFC97D51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571806" y="3213234"/>
            <a:ext cx="527713" cy="40608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先生の男の子のイラスト（将来の夢）">
            <a:extLst>
              <a:ext uri="{FF2B5EF4-FFF2-40B4-BE49-F238E27FC236}">
                <a16:creationId xmlns:a16="http://schemas.microsoft.com/office/drawing/2014/main" id="{9352EE4A-A95E-B872-4DC3-41713AEEBE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6831" y="3730260"/>
            <a:ext cx="459544" cy="4595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セーラー服を着た女子学生のイラスト（冬服・学生服）">
            <a:extLst>
              <a:ext uri="{FF2B5EF4-FFF2-40B4-BE49-F238E27FC236}">
                <a16:creationId xmlns:a16="http://schemas.microsoft.com/office/drawing/2014/main" id="{A15F867D-66C1-A3D9-DD77-2F24A2952FD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23358" y="5794059"/>
            <a:ext cx="344356" cy="405544"/>
          </a:xfrm>
          <a:prstGeom prst="rect">
            <a:avLst/>
          </a:prstGeom>
          <a:noFill/>
          <a:extLst>
            <a:ext uri="{909E8E84-426E-40DD-AFC4-6F175D3DCCD1}">
              <a14:hiddenFill xmlns:a14="http://schemas.microsoft.com/office/drawing/2010/main">
                <a:solidFill>
                  <a:srgbClr val="FFFFFF"/>
                </a:solidFill>
              </a14:hiddenFill>
            </a:ext>
          </a:extLst>
        </p:spPr>
      </p:pic>
      <p:sp>
        <p:nvSpPr>
          <p:cNvPr id="5" name="吹き出し: 角を丸めた四角形 4">
            <a:extLst>
              <a:ext uri="{FF2B5EF4-FFF2-40B4-BE49-F238E27FC236}">
                <a16:creationId xmlns:a16="http://schemas.microsoft.com/office/drawing/2014/main" id="{15E299C1-487C-1D77-228B-40EF12F46441}"/>
              </a:ext>
            </a:extLst>
          </p:cNvPr>
          <p:cNvSpPr/>
          <p:nvPr/>
        </p:nvSpPr>
        <p:spPr>
          <a:xfrm>
            <a:off x="883108" y="5297309"/>
            <a:ext cx="3534489" cy="991007"/>
          </a:xfrm>
          <a:prstGeom prst="wedgeRoundRectCallout">
            <a:avLst>
              <a:gd name="adj1" fmla="val -57537"/>
              <a:gd name="adj2" fmla="val 18907"/>
              <a:gd name="adj3" fmla="val 16667"/>
            </a:avLst>
          </a:prstGeom>
          <a:solidFill>
            <a:srgbClr val="66FF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そうだね。</a:t>
            </a:r>
            <a:endParaRPr lang="en-US" altLang="ja-JP" sz="1400" dirty="0">
              <a:latin typeface="メイリオ" panose="020B0604030504040204" pitchFamily="50" charset="-128"/>
              <a:ea typeface="メイリオ" panose="020B0604030504040204" pitchFamily="50" charset="-128"/>
            </a:endParaRPr>
          </a:p>
          <a:p>
            <a:pPr>
              <a:lnSpc>
                <a:spcPts val="1400"/>
              </a:lnSpc>
            </a:pPr>
            <a:r>
              <a:rPr lang="ja-JP" altLang="en-US" sz="1400" dirty="0">
                <a:latin typeface="メイリオ" panose="020B0604030504040204" pitchFamily="50" charset="-128"/>
                <a:ea typeface="メイリオ" panose="020B0604030504040204" pitchFamily="50" charset="-128"/>
              </a:rPr>
              <a:t>そういえば、６段落を読んでいたときに、❶の意味の「ほうふつとさせる」と似た語句があったような気がします。</a:t>
            </a:r>
            <a:endParaRPr lang="en-US" altLang="ja-JP" sz="1400" dirty="0">
              <a:latin typeface="メイリオ" panose="020B0604030504040204" pitchFamily="50" charset="-128"/>
              <a:ea typeface="メイリオ" panose="020B0604030504040204" pitchFamily="50" charset="-128"/>
            </a:endParaRPr>
          </a:p>
        </p:txBody>
      </p:sp>
      <p:sp>
        <p:nvSpPr>
          <p:cNvPr id="8" name="吹き出し: 角を丸めた四角形 7">
            <a:extLst>
              <a:ext uri="{FF2B5EF4-FFF2-40B4-BE49-F238E27FC236}">
                <a16:creationId xmlns:a16="http://schemas.microsoft.com/office/drawing/2014/main" id="{77EBF260-CE87-191A-3BED-8DB5B05F4C67}"/>
              </a:ext>
            </a:extLst>
          </p:cNvPr>
          <p:cNvSpPr/>
          <p:nvPr/>
        </p:nvSpPr>
        <p:spPr>
          <a:xfrm>
            <a:off x="5358853" y="3104334"/>
            <a:ext cx="3677643" cy="459545"/>
          </a:xfrm>
          <a:prstGeom prst="wedgeRoundRectCallout">
            <a:avLst>
              <a:gd name="adj1" fmla="val -59275"/>
              <a:gd name="adj2" fmla="val 9839"/>
              <a:gd name="adj3" fmla="val 16667"/>
            </a:avLst>
          </a:prstGeom>
          <a:solidFill>
            <a:srgbClr val="FFCC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６段落の</a:t>
            </a:r>
            <a:r>
              <a:rPr lang="en-US" altLang="ja-JP" sz="1400" dirty="0">
                <a:latin typeface="メイリオ" panose="020B0604030504040204" pitchFamily="50" charset="-128"/>
                <a:ea typeface="メイリオ" panose="020B0604030504040204" pitchFamily="50" charset="-128"/>
              </a:rPr>
              <a:t>3</a:t>
            </a:r>
            <a:r>
              <a:rPr lang="ja-JP" altLang="en-US" sz="1400" dirty="0">
                <a:latin typeface="メイリオ" panose="020B0604030504040204" pitchFamily="50" charset="-128"/>
                <a:ea typeface="メイリオ" panose="020B0604030504040204" pitchFamily="50" charset="-128"/>
              </a:rPr>
              <a:t>行目「心に思い描く」が「ほうふつ」と同じような表現だと思います。</a:t>
            </a:r>
          </a:p>
        </p:txBody>
      </p:sp>
      <p:pic>
        <p:nvPicPr>
          <p:cNvPr id="9" name="Picture 2" descr="先生の男の子のイラスト（将来の夢）">
            <a:extLst>
              <a:ext uri="{FF2B5EF4-FFF2-40B4-BE49-F238E27FC236}">
                <a16:creationId xmlns:a16="http://schemas.microsoft.com/office/drawing/2014/main" id="{3315E751-461D-C1FF-A7E8-1861C5431D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48960" y="2062252"/>
            <a:ext cx="459544" cy="459544"/>
          </a:xfrm>
          <a:prstGeom prst="rect">
            <a:avLst/>
          </a:prstGeom>
          <a:noFill/>
          <a:extLst>
            <a:ext uri="{909E8E84-426E-40DD-AFC4-6F175D3DCCD1}">
              <a14:hiddenFill xmlns:a14="http://schemas.microsoft.com/office/drawing/2010/main">
                <a:solidFill>
                  <a:srgbClr val="FFFFFF"/>
                </a:solidFill>
              </a14:hiddenFill>
            </a:ext>
          </a:extLst>
        </p:spPr>
      </p:pic>
      <p:sp>
        <p:nvSpPr>
          <p:cNvPr id="15" name="吹き出し: 角を丸めた四角形 14">
            <a:extLst>
              <a:ext uri="{FF2B5EF4-FFF2-40B4-BE49-F238E27FC236}">
                <a16:creationId xmlns:a16="http://schemas.microsoft.com/office/drawing/2014/main" id="{E07C4647-7AB9-7C88-B03F-C44564505555}"/>
              </a:ext>
            </a:extLst>
          </p:cNvPr>
          <p:cNvSpPr/>
          <p:nvPr/>
        </p:nvSpPr>
        <p:spPr>
          <a:xfrm>
            <a:off x="4738555" y="1987920"/>
            <a:ext cx="3704739" cy="961819"/>
          </a:xfrm>
          <a:prstGeom prst="wedgeRoundRectCallout">
            <a:avLst>
              <a:gd name="adj1" fmla="val 55689"/>
              <a:gd name="adj2" fmla="val -21204"/>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６段落は筆者の分析と考えについて書かれた段落でしたね。では６段落から「ほうふつとさせる」と同じような内容を表す表現を探してみましょう。</a:t>
            </a:r>
            <a:endParaRPr lang="en-US" altLang="ja-JP" sz="1400" dirty="0">
              <a:latin typeface="メイリオ" panose="020B0604030504040204" pitchFamily="50" charset="-128"/>
              <a:ea typeface="メイリオ" panose="020B0604030504040204" pitchFamily="50" charset="-128"/>
            </a:endParaRPr>
          </a:p>
        </p:txBody>
      </p:sp>
      <p:sp>
        <p:nvSpPr>
          <p:cNvPr id="21" name="吹き出し: 角を丸めた四角形 20">
            <a:extLst>
              <a:ext uri="{FF2B5EF4-FFF2-40B4-BE49-F238E27FC236}">
                <a16:creationId xmlns:a16="http://schemas.microsoft.com/office/drawing/2014/main" id="{3B959227-90C6-72DE-B3F7-C7C1D69D9669}"/>
              </a:ext>
            </a:extLst>
          </p:cNvPr>
          <p:cNvSpPr/>
          <p:nvPr/>
        </p:nvSpPr>
        <p:spPr>
          <a:xfrm>
            <a:off x="4770131" y="3742105"/>
            <a:ext cx="3644910" cy="511023"/>
          </a:xfrm>
          <a:prstGeom prst="wedgeRoundRectCallout">
            <a:avLst>
              <a:gd name="adj1" fmla="val 55110"/>
              <a:gd name="adj2" fmla="val -16786"/>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なぜそう考えたのですか？みなさんも</a:t>
            </a:r>
            <a:endParaRPr lang="en-US" altLang="ja-JP" sz="1400" dirty="0">
              <a:latin typeface="メイリオ" panose="020B0604030504040204" pitchFamily="50" charset="-128"/>
              <a:ea typeface="メイリオ" panose="020B0604030504040204" pitchFamily="50" charset="-128"/>
            </a:endParaRPr>
          </a:p>
          <a:p>
            <a:pPr>
              <a:lnSpc>
                <a:spcPts val="1400"/>
              </a:lnSpc>
            </a:pPr>
            <a:r>
              <a:rPr lang="ja-JP" altLang="en-US" sz="1400" dirty="0">
                <a:latin typeface="メイリオ" panose="020B0604030504040204" pitchFamily="50" charset="-128"/>
                <a:ea typeface="メイリオ" panose="020B0604030504040204" pitchFamily="50" charset="-128"/>
              </a:rPr>
              <a:t>一緒に考えてみましょう。</a:t>
            </a:r>
            <a:endParaRPr lang="en-US" altLang="ja-JP" sz="1400" dirty="0">
              <a:latin typeface="メイリオ" panose="020B0604030504040204" pitchFamily="50" charset="-128"/>
              <a:ea typeface="メイリオ" panose="020B0604030504040204" pitchFamily="50" charset="-128"/>
            </a:endParaRPr>
          </a:p>
        </p:txBody>
      </p:sp>
      <p:sp>
        <p:nvSpPr>
          <p:cNvPr id="22" name="吹き出し: 角を丸めた四角形 21">
            <a:extLst>
              <a:ext uri="{FF2B5EF4-FFF2-40B4-BE49-F238E27FC236}">
                <a16:creationId xmlns:a16="http://schemas.microsoft.com/office/drawing/2014/main" id="{4F82CCCB-C1A8-E707-4C12-29B955AE252B}"/>
              </a:ext>
            </a:extLst>
          </p:cNvPr>
          <p:cNvSpPr/>
          <p:nvPr/>
        </p:nvSpPr>
        <p:spPr>
          <a:xfrm>
            <a:off x="4729792" y="5058267"/>
            <a:ext cx="3857038" cy="1560266"/>
          </a:xfrm>
          <a:prstGeom prst="wedgeRoundRectCallout">
            <a:avLst>
              <a:gd name="adj1" fmla="val 54667"/>
              <a:gd name="adj2" fmla="val -8836"/>
              <a:gd name="adj3" fmla="val 16667"/>
            </a:avLst>
          </a:prstGeom>
          <a:solidFill>
            <a:srgbClr val="FFCC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200" dirty="0">
                <a:latin typeface="メイリオ" panose="020B0604030504040204" pitchFamily="50" charset="-128"/>
                <a:ea typeface="メイリオ" panose="020B0604030504040204" pitchFamily="50" charset="-128"/>
              </a:rPr>
              <a:t>筆者は、「ぽつり」という語を聞けば、声の大きさや調子、言い方、答えるまでの間の取り方などのイメージを「心に思い描く」と述べています。これは文の中にはっきりと書かれていないイメージが、擬態語によってはっきりと脳裏に思い浮かぶようになるということだから、文中での意味から言っても、「ほうふつとさせる」と「心に思い描く」は同じような内容を表す表現だと思います。</a:t>
            </a:r>
          </a:p>
        </p:txBody>
      </p:sp>
      <p:cxnSp>
        <p:nvCxnSpPr>
          <p:cNvPr id="26" name="直線コネクタ 25">
            <a:extLst>
              <a:ext uri="{FF2B5EF4-FFF2-40B4-BE49-F238E27FC236}">
                <a16:creationId xmlns:a16="http://schemas.microsoft.com/office/drawing/2014/main" id="{A7ACA873-BE3C-0BC8-F88F-8FB91E937E17}"/>
              </a:ext>
            </a:extLst>
          </p:cNvPr>
          <p:cNvCxnSpPr/>
          <p:nvPr/>
        </p:nvCxnSpPr>
        <p:spPr>
          <a:xfrm>
            <a:off x="4572000" y="2133704"/>
            <a:ext cx="0" cy="4693883"/>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9" name="Picture 6" descr="セーラー服を着た女子学生のイラスト（冬服・学生服）">
            <a:extLst>
              <a:ext uri="{FF2B5EF4-FFF2-40B4-BE49-F238E27FC236}">
                <a16:creationId xmlns:a16="http://schemas.microsoft.com/office/drawing/2014/main" id="{D1E7B5C1-C4AA-9E89-8754-6C1276EB719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8720329" y="5583574"/>
            <a:ext cx="344356" cy="40554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学ランを着た男子学生のイラスト（冬服・学生服）">
            <a:extLst>
              <a:ext uri="{FF2B5EF4-FFF2-40B4-BE49-F238E27FC236}">
                <a16:creationId xmlns:a16="http://schemas.microsoft.com/office/drawing/2014/main" id="{3AC76186-6809-89C5-B69F-EB355127093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586441" y="4378266"/>
            <a:ext cx="597178" cy="459544"/>
          </a:xfrm>
          <a:prstGeom prst="rect">
            <a:avLst/>
          </a:prstGeom>
          <a:noFill/>
          <a:extLst>
            <a:ext uri="{909E8E84-426E-40DD-AFC4-6F175D3DCCD1}">
              <a14:hiddenFill xmlns:a14="http://schemas.microsoft.com/office/drawing/2010/main">
                <a:solidFill>
                  <a:srgbClr val="FFFFFF"/>
                </a:solidFill>
              </a14:hiddenFill>
            </a:ext>
          </a:extLst>
        </p:spPr>
      </p:pic>
      <p:sp>
        <p:nvSpPr>
          <p:cNvPr id="35" name="吹き出し: 角を丸めた四角形 34">
            <a:extLst>
              <a:ext uri="{FF2B5EF4-FFF2-40B4-BE49-F238E27FC236}">
                <a16:creationId xmlns:a16="http://schemas.microsoft.com/office/drawing/2014/main" id="{62CC620E-B960-D1B5-F43E-4B28261178AC}"/>
              </a:ext>
            </a:extLst>
          </p:cNvPr>
          <p:cNvSpPr/>
          <p:nvPr/>
        </p:nvSpPr>
        <p:spPr>
          <a:xfrm>
            <a:off x="5340803" y="4352527"/>
            <a:ext cx="3677642" cy="580602"/>
          </a:xfrm>
          <a:prstGeom prst="wedgeRoundRectCallout">
            <a:avLst>
              <a:gd name="adj1" fmla="val -57095"/>
              <a:gd name="adj2" fmla="val -7293"/>
              <a:gd name="adj3" fmla="val 16667"/>
            </a:avLst>
          </a:prstGeom>
          <a:solidFill>
            <a:srgbClr val="FFCC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❶の意味の「脳裏に浮かぶ」と「心に思い描く」は似ていると思います。</a:t>
            </a:r>
            <a:endParaRPr lang="en-US" altLang="ja-JP"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875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6E1B5-55DB-2D6B-2EE2-830E6F4FB80D}"/>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77239EB7-67FA-BD70-F37F-C618ABBF45A2}"/>
              </a:ext>
            </a:extLst>
          </p:cNvPr>
          <p:cNvSpPr txBox="1">
            <a:spLocks/>
          </p:cNvSpPr>
          <p:nvPr/>
        </p:nvSpPr>
        <p:spPr>
          <a:xfrm>
            <a:off x="107504" y="106179"/>
            <a:ext cx="8928992" cy="499349"/>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４ 二　第１学年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（１）ウ　  授業展開例</a:t>
            </a:r>
          </a:p>
        </p:txBody>
      </p:sp>
      <p:sp>
        <p:nvSpPr>
          <p:cNvPr id="4" name="四角形: 角を丸くする 3">
            <a:extLst>
              <a:ext uri="{FF2B5EF4-FFF2-40B4-BE49-F238E27FC236}">
                <a16:creationId xmlns:a16="http://schemas.microsoft.com/office/drawing/2014/main" id="{8D8B74F8-F050-44CA-0CD5-099F1EDA8F97}"/>
              </a:ext>
            </a:extLst>
          </p:cNvPr>
          <p:cNvSpPr/>
          <p:nvPr/>
        </p:nvSpPr>
        <p:spPr>
          <a:xfrm>
            <a:off x="135693" y="1065187"/>
            <a:ext cx="8928992" cy="852443"/>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　</a:t>
            </a:r>
            <a:r>
              <a:rPr kumimoji="1" lang="ja-JP" altLang="en-US" sz="1600" b="1" dirty="0">
                <a:solidFill>
                  <a:srgbClr val="002060"/>
                </a:solidFill>
                <a:latin typeface="メイリオ" panose="020B0604030504040204" pitchFamily="50" charset="-128"/>
                <a:ea typeface="メイリオ" panose="020B0604030504040204" pitchFamily="50" charset="-128"/>
              </a:rPr>
              <a:t>語句の様々な辞書の意味を踏まえ、文脈における意味を具体的かつ個別的に</a:t>
            </a:r>
            <a:endParaRPr kumimoji="1" lang="en-US" altLang="ja-JP" sz="1600" b="1" dirty="0">
              <a:solidFill>
                <a:srgbClr val="002060"/>
              </a:solidFill>
              <a:latin typeface="メイリオ" panose="020B0604030504040204" pitchFamily="50" charset="-128"/>
              <a:ea typeface="メイリオ" panose="020B0604030504040204" pitchFamily="50" charset="-128"/>
            </a:endParaRPr>
          </a:p>
          <a:p>
            <a:r>
              <a:rPr kumimoji="1" lang="ja-JP" altLang="en-US" sz="1600" b="1" dirty="0">
                <a:solidFill>
                  <a:srgbClr val="002060"/>
                </a:solidFill>
                <a:latin typeface="メイリオ" panose="020B0604030504040204" pitchFamily="50" charset="-128"/>
                <a:ea typeface="メイリオ" panose="020B0604030504040204" pitchFamily="50" charset="-128"/>
              </a:rPr>
              <a:t>捉え、その語句が文章の中で果たしている役割について考える</a:t>
            </a:r>
            <a:r>
              <a:rPr lang="ja-JP" altLang="en-US" sz="1600" b="1" dirty="0">
                <a:solidFill>
                  <a:srgbClr val="002060"/>
                </a:solidFill>
                <a:latin typeface="メイリオ" panose="020B0604030504040204" pitchFamily="50" charset="-128"/>
                <a:ea typeface="メイリオ" panose="020B0604030504040204" pitchFamily="50" charset="-128"/>
              </a:rPr>
              <a:t>とともに、新し</a:t>
            </a:r>
            <a:endParaRPr lang="en-US" altLang="ja-JP" sz="1600" b="1" dirty="0">
              <a:solidFill>
                <a:srgbClr val="002060"/>
              </a:solidFill>
              <a:latin typeface="メイリオ" panose="020B0604030504040204" pitchFamily="50" charset="-128"/>
              <a:ea typeface="メイリオ" panose="020B0604030504040204" pitchFamily="50" charset="-128"/>
            </a:endParaRPr>
          </a:p>
          <a:p>
            <a:r>
              <a:rPr lang="ja-JP" altLang="en-US" sz="1600" b="1" dirty="0">
                <a:solidFill>
                  <a:srgbClr val="002060"/>
                </a:solidFill>
                <a:latin typeface="メイリオ" panose="020B0604030504040204" pitchFamily="50" charset="-128"/>
                <a:ea typeface="メイリオ" panose="020B0604030504040204" pitchFamily="50" charset="-128"/>
              </a:rPr>
              <a:t>く出合った語句を用いて短文を作らせる学習活動を行います。</a:t>
            </a:r>
            <a:endParaRPr kumimoji="1" lang="ja-JP" altLang="en-US" sz="1600" b="1" dirty="0"/>
          </a:p>
        </p:txBody>
      </p:sp>
      <p:sp>
        <p:nvSpPr>
          <p:cNvPr id="2" name="四角形: 角を丸くする 1">
            <a:extLst>
              <a:ext uri="{FF2B5EF4-FFF2-40B4-BE49-F238E27FC236}">
                <a16:creationId xmlns:a16="http://schemas.microsoft.com/office/drawing/2014/main" id="{503E547A-12F3-67C4-352E-531BE12871B5}"/>
              </a:ext>
            </a:extLst>
          </p:cNvPr>
          <p:cNvSpPr/>
          <p:nvPr/>
        </p:nvSpPr>
        <p:spPr>
          <a:xfrm>
            <a:off x="107504" y="658397"/>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grpSp>
        <p:nvGrpSpPr>
          <p:cNvPr id="50" name="グループ化 49">
            <a:extLst>
              <a:ext uri="{FF2B5EF4-FFF2-40B4-BE49-F238E27FC236}">
                <a16:creationId xmlns:a16="http://schemas.microsoft.com/office/drawing/2014/main" id="{074ADFFC-7AAF-97BA-0FAC-883D5544470C}"/>
              </a:ext>
            </a:extLst>
          </p:cNvPr>
          <p:cNvGrpSpPr/>
          <p:nvPr/>
        </p:nvGrpSpPr>
        <p:grpSpPr>
          <a:xfrm>
            <a:off x="7612183" y="1104108"/>
            <a:ext cx="1280297" cy="767243"/>
            <a:chOff x="7577893" y="1280033"/>
            <a:chExt cx="1280297" cy="923362"/>
          </a:xfrm>
        </p:grpSpPr>
        <p:pic>
          <p:nvPicPr>
            <p:cNvPr id="12" name="図 11">
              <a:extLst>
                <a:ext uri="{FF2B5EF4-FFF2-40B4-BE49-F238E27FC236}">
                  <a16:creationId xmlns:a16="http://schemas.microsoft.com/office/drawing/2014/main" id="{01F4503B-F6E7-0404-3708-2618819863BF}"/>
                </a:ext>
              </a:extLst>
            </p:cNvPr>
            <p:cNvPicPr>
              <a:picLocks noChangeAspect="1"/>
            </p:cNvPicPr>
            <p:nvPr/>
          </p:nvPicPr>
          <p:blipFill>
            <a:blip r:embed="rId3"/>
            <a:stretch>
              <a:fillRect/>
            </a:stretch>
          </p:blipFill>
          <p:spPr>
            <a:xfrm>
              <a:off x="7635822" y="1404838"/>
              <a:ext cx="1164437" cy="563484"/>
            </a:xfrm>
            <a:prstGeom prst="rect">
              <a:avLst/>
            </a:prstGeom>
          </p:spPr>
        </p:pic>
        <p:sp>
          <p:nvSpPr>
            <p:cNvPr id="16" name="四角形: 角を丸くする 15">
              <a:extLst>
                <a:ext uri="{FF2B5EF4-FFF2-40B4-BE49-F238E27FC236}">
                  <a16:creationId xmlns:a16="http://schemas.microsoft.com/office/drawing/2014/main" id="{F618924B-AE54-8BDF-90B2-3A861D7D92D7}"/>
                </a:ext>
              </a:extLst>
            </p:cNvPr>
            <p:cNvSpPr/>
            <p:nvPr/>
          </p:nvSpPr>
          <p:spPr>
            <a:xfrm>
              <a:off x="7577893" y="1280033"/>
              <a:ext cx="1280297" cy="923362"/>
            </a:xfrm>
            <a:prstGeom prst="roundRect">
              <a:avLst>
                <a:gd name="adj" fmla="val 26363"/>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r>
                <a:rPr kumimoji="1" lang="ja-JP" altLang="en-US" sz="1200" b="1" dirty="0">
                  <a:solidFill>
                    <a:schemeClr val="tx1"/>
                  </a:solidFill>
                </a:rPr>
                <a:t>学習履歴</a:t>
              </a:r>
            </a:p>
          </p:txBody>
        </p:sp>
      </p:grpSp>
      <p:sp>
        <p:nvSpPr>
          <p:cNvPr id="17" name="正方形/長方形 16">
            <a:extLst>
              <a:ext uri="{FF2B5EF4-FFF2-40B4-BE49-F238E27FC236}">
                <a16:creationId xmlns:a16="http://schemas.microsoft.com/office/drawing/2014/main" id="{47A9CCC8-E269-E714-6011-4069A367B45A}"/>
              </a:ext>
            </a:extLst>
          </p:cNvPr>
          <p:cNvSpPr/>
          <p:nvPr/>
        </p:nvSpPr>
        <p:spPr>
          <a:xfrm>
            <a:off x="1619672" y="177586"/>
            <a:ext cx="351036" cy="37109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吹き出し: 角を丸めた四角形 22">
            <a:extLst>
              <a:ext uri="{FF2B5EF4-FFF2-40B4-BE49-F238E27FC236}">
                <a16:creationId xmlns:a16="http://schemas.microsoft.com/office/drawing/2014/main" id="{65E5E1B5-0C44-8511-3BDB-4887AF43D304}"/>
              </a:ext>
            </a:extLst>
          </p:cNvPr>
          <p:cNvSpPr/>
          <p:nvPr/>
        </p:nvSpPr>
        <p:spPr>
          <a:xfrm>
            <a:off x="107504" y="4365104"/>
            <a:ext cx="3673677" cy="1041365"/>
          </a:xfrm>
          <a:prstGeom prst="wedgeRoundRectCallout">
            <a:avLst>
              <a:gd name="adj1" fmla="val 54293"/>
              <a:gd name="adj2" fmla="val 8592"/>
              <a:gd name="adj3" fmla="val 16667"/>
            </a:avLst>
          </a:prstGeom>
          <a:solidFill>
            <a:schemeClr val="accent3">
              <a:lumMod val="40000"/>
              <a:lumOff val="6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辞書の❶を読んでも「分かる」にあたる部分はないし、「ことが分かる」の部分はなくても良い気がするなぁ。</a:t>
            </a:r>
            <a:endParaRPr lang="en-US" altLang="ja-JP" sz="1400" dirty="0">
              <a:latin typeface="メイリオ" panose="020B0604030504040204" pitchFamily="50" charset="-128"/>
              <a:ea typeface="メイリオ" panose="020B0604030504040204" pitchFamily="50" charset="-128"/>
            </a:endParaRPr>
          </a:p>
        </p:txBody>
      </p:sp>
      <p:sp>
        <p:nvSpPr>
          <p:cNvPr id="31" name="吹き出し: 角を丸めた四角形 30">
            <a:extLst>
              <a:ext uri="{FF2B5EF4-FFF2-40B4-BE49-F238E27FC236}">
                <a16:creationId xmlns:a16="http://schemas.microsoft.com/office/drawing/2014/main" id="{80965A51-3EF3-5CCF-96E9-19E8C7C7FBDC}"/>
              </a:ext>
            </a:extLst>
          </p:cNvPr>
          <p:cNvSpPr/>
          <p:nvPr/>
        </p:nvSpPr>
        <p:spPr>
          <a:xfrm>
            <a:off x="115022" y="2093259"/>
            <a:ext cx="3682955" cy="987736"/>
          </a:xfrm>
          <a:prstGeom prst="wedgeRoundRectCallout">
            <a:avLst>
              <a:gd name="adj1" fmla="val 56694"/>
              <a:gd name="adj2" fmla="val 113"/>
              <a:gd name="adj3" fmla="val 16667"/>
            </a:avLst>
          </a:prstGeom>
          <a:solidFill>
            <a:schemeClr val="accent3">
              <a:lumMod val="40000"/>
              <a:lumOff val="6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200" dirty="0">
                <a:latin typeface="メイリオ" panose="020B0604030504040204" pitchFamily="50" charset="-128"/>
                <a:ea typeface="メイリオ" panose="020B0604030504040204" pitchFamily="50" charset="-128"/>
              </a:rPr>
              <a:t>６段落の１行目に、擬音語・擬態語の効果について筆者がまとめているけど、「ありありと映し出していることがわかる。」が「ほうふつとさせる」と同じ内容を表しているのではないかな。</a:t>
            </a:r>
          </a:p>
        </p:txBody>
      </p:sp>
      <p:pic>
        <p:nvPicPr>
          <p:cNvPr id="13" name="Picture 4" descr="学ランを着た男子学生のイラスト（冬服・学生服）">
            <a:extLst>
              <a:ext uri="{FF2B5EF4-FFF2-40B4-BE49-F238E27FC236}">
                <a16:creationId xmlns:a16="http://schemas.microsoft.com/office/drawing/2014/main" id="{9735DDA5-8675-98CB-8557-4ABAF6DEC72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960522" y="4685609"/>
            <a:ext cx="597178" cy="459544"/>
          </a:xfrm>
          <a:prstGeom prst="rect">
            <a:avLst/>
          </a:prstGeom>
          <a:noFill/>
          <a:extLst>
            <a:ext uri="{909E8E84-426E-40DD-AFC4-6F175D3DCCD1}">
              <a14:hiddenFill xmlns:a14="http://schemas.microsoft.com/office/drawing/2010/main">
                <a:solidFill>
                  <a:srgbClr val="FFFFFF"/>
                </a:solidFill>
              </a14:hiddenFill>
            </a:ext>
          </a:extLst>
        </p:spPr>
      </p:pic>
      <p:sp>
        <p:nvSpPr>
          <p:cNvPr id="34" name="吹き出し: 角を丸めた四角形 33">
            <a:extLst>
              <a:ext uri="{FF2B5EF4-FFF2-40B4-BE49-F238E27FC236}">
                <a16:creationId xmlns:a16="http://schemas.microsoft.com/office/drawing/2014/main" id="{352D57F7-260E-ED3C-5368-9A3AAC015986}"/>
              </a:ext>
            </a:extLst>
          </p:cNvPr>
          <p:cNvSpPr/>
          <p:nvPr/>
        </p:nvSpPr>
        <p:spPr>
          <a:xfrm>
            <a:off x="5377119" y="2021333"/>
            <a:ext cx="3645488" cy="1999247"/>
          </a:xfrm>
          <a:prstGeom prst="wedgeRoundRectCallout">
            <a:avLst>
              <a:gd name="adj1" fmla="val -60893"/>
              <a:gd name="adj2" fmla="val -28162"/>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kumimoji="1" lang="ja-JP" altLang="en-US" sz="1400" dirty="0">
                <a:latin typeface="メイリオ" panose="020B0604030504040204" pitchFamily="50" charset="-128"/>
                <a:ea typeface="メイリオ" panose="020B0604030504040204" pitchFamily="50" charset="-128"/>
              </a:rPr>
              <a:t>みなさん、今日は「ほうふつとさせる」について理解が深まりましたね。では</a:t>
            </a:r>
            <a:r>
              <a:rPr lang="ja-JP" altLang="en-US" sz="1400" dirty="0">
                <a:latin typeface="メイリオ" panose="020B0604030504040204" pitchFamily="50" charset="-128"/>
                <a:ea typeface="メイリオ" panose="020B0604030504040204" pitchFamily="50" charset="-128"/>
              </a:rPr>
              <a:t>タブレット</a:t>
            </a:r>
            <a:r>
              <a:rPr kumimoji="1" lang="ja-JP" altLang="en-US" sz="1400" dirty="0">
                <a:latin typeface="メイリオ" panose="020B0604030504040204" pitchFamily="50" charset="-128"/>
                <a:ea typeface="メイリオ" panose="020B0604030504040204" pitchFamily="50" charset="-128"/>
              </a:rPr>
              <a:t>を開いて、クラウド上の「言葉図鑑」に「</a:t>
            </a:r>
            <a:r>
              <a:rPr lang="ja-JP" altLang="en-US" sz="1400" dirty="0">
                <a:latin typeface="メイリオ" panose="020B0604030504040204" pitchFamily="50" charset="-128"/>
                <a:ea typeface="メイリオ" panose="020B0604030504040204" pitchFamily="50" charset="-128"/>
              </a:rPr>
              <a:t>ほうふつ」の辞書の意味と、類義語や対義語も載っていたらメモをしておきましょう。また、「ほうふつとさせる」を使って５文節以上の例文を作ってみましょう。</a:t>
            </a:r>
            <a:endParaRPr kumimoji="1" lang="en-US" altLang="ja-JP" sz="1400" dirty="0">
              <a:latin typeface="メイリオ" panose="020B0604030504040204" pitchFamily="50" charset="-128"/>
              <a:ea typeface="メイリオ" panose="020B0604030504040204" pitchFamily="50" charset="-128"/>
            </a:endParaRPr>
          </a:p>
        </p:txBody>
      </p:sp>
      <p:pic>
        <p:nvPicPr>
          <p:cNvPr id="14" name="Picture 2" descr="先生の男の子のイラスト（将来の夢）">
            <a:extLst>
              <a:ext uri="{FF2B5EF4-FFF2-40B4-BE49-F238E27FC236}">
                <a16:creationId xmlns:a16="http://schemas.microsoft.com/office/drawing/2014/main" id="{F7D79672-94F4-520D-CD3A-1AF9C120F06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01" y="5984953"/>
            <a:ext cx="459544" cy="4595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セーラー服を着た女子学生のイラスト（冬服・学生服）">
            <a:extLst>
              <a:ext uri="{FF2B5EF4-FFF2-40B4-BE49-F238E27FC236}">
                <a16:creationId xmlns:a16="http://schemas.microsoft.com/office/drawing/2014/main" id="{A4233F4F-4377-B139-6548-D3D34AEB2A6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104118" y="3328491"/>
            <a:ext cx="344356" cy="405544"/>
          </a:xfrm>
          <a:prstGeom prst="rect">
            <a:avLst/>
          </a:prstGeom>
          <a:noFill/>
          <a:extLst>
            <a:ext uri="{909E8E84-426E-40DD-AFC4-6F175D3DCCD1}">
              <a14:hiddenFill xmlns:a14="http://schemas.microsoft.com/office/drawing/2010/main">
                <a:solidFill>
                  <a:srgbClr val="FFFFFF"/>
                </a:solidFill>
              </a14:hiddenFill>
            </a:ext>
          </a:extLst>
        </p:spPr>
      </p:pic>
      <p:sp>
        <p:nvSpPr>
          <p:cNvPr id="3" name="吹き出し: 角を丸めた四角形 2">
            <a:extLst>
              <a:ext uri="{FF2B5EF4-FFF2-40B4-BE49-F238E27FC236}">
                <a16:creationId xmlns:a16="http://schemas.microsoft.com/office/drawing/2014/main" id="{0A0734B1-656C-C41D-A204-144BA9442AE7}"/>
              </a:ext>
            </a:extLst>
          </p:cNvPr>
          <p:cNvSpPr/>
          <p:nvPr/>
        </p:nvSpPr>
        <p:spPr>
          <a:xfrm>
            <a:off x="806551" y="5687262"/>
            <a:ext cx="3682955" cy="1122343"/>
          </a:xfrm>
          <a:prstGeom prst="wedgeRoundRectCallout">
            <a:avLst>
              <a:gd name="adj1" fmla="val -57286"/>
              <a:gd name="adj2" fmla="val -16261"/>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みなさん、よく気が付きましたね。たしかに「ほうふつとさせる」は「ほうふつ」に「と」「させる」がくっついた語句なので、「ことが分かる」までは含まれませんね。</a:t>
            </a:r>
            <a:endParaRPr lang="en-US" altLang="ja-JP" sz="1400" dirty="0">
              <a:latin typeface="メイリオ" panose="020B0604030504040204" pitchFamily="50" charset="-128"/>
              <a:ea typeface="メイリオ" panose="020B0604030504040204" pitchFamily="50" charset="-128"/>
            </a:endParaRPr>
          </a:p>
        </p:txBody>
      </p:sp>
      <p:sp>
        <p:nvSpPr>
          <p:cNvPr id="5" name="吹き出し: 角を丸めた四角形 4">
            <a:extLst>
              <a:ext uri="{FF2B5EF4-FFF2-40B4-BE49-F238E27FC236}">
                <a16:creationId xmlns:a16="http://schemas.microsoft.com/office/drawing/2014/main" id="{F54CA390-2D1D-DC77-C563-6A50B3FB4FDE}"/>
              </a:ext>
            </a:extLst>
          </p:cNvPr>
          <p:cNvSpPr/>
          <p:nvPr/>
        </p:nvSpPr>
        <p:spPr>
          <a:xfrm>
            <a:off x="107504" y="3279960"/>
            <a:ext cx="3673678" cy="852443"/>
          </a:xfrm>
          <a:prstGeom prst="wedgeRoundRectCallout">
            <a:avLst>
              <a:gd name="adj1" fmla="val 57838"/>
              <a:gd name="adj2" fmla="val 4803"/>
              <a:gd name="adj3" fmla="val 16667"/>
            </a:avLst>
          </a:prstGeom>
          <a:solidFill>
            <a:schemeClr val="accent3">
              <a:lumMod val="40000"/>
              <a:lumOff val="6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400"/>
              </a:lnSpc>
            </a:pPr>
            <a:r>
              <a:rPr lang="ja-JP" altLang="en-US" sz="1400" dirty="0">
                <a:latin typeface="メイリオ" panose="020B0604030504040204" pitchFamily="50" charset="-128"/>
                <a:ea typeface="メイリオ" panose="020B0604030504040204" pitchFamily="50" charset="-128"/>
              </a:rPr>
              <a:t>確かに。その表現も「ほうふつとさせる」と同じような内容だね。でも「ことが分かる」まで必要かな？</a:t>
            </a:r>
            <a:endParaRPr lang="en-US" altLang="ja-JP" sz="1400" dirty="0">
              <a:latin typeface="メイリオ" panose="020B0604030504040204" pitchFamily="50" charset="-128"/>
              <a:ea typeface="メイリオ" panose="020B0604030504040204" pitchFamily="50" charset="-128"/>
            </a:endParaRPr>
          </a:p>
        </p:txBody>
      </p:sp>
      <p:pic>
        <p:nvPicPr>
          <p:cNvPr id="7" name="Picture 2">
            <a:extLst>
              <a:ext uri="{FF2B5EF4-FFF2-40B4-BE49-F238E27FC236}">
                <a16:creationId xmlns:a16="http://schemas.microsoft.com/office/drawing/2014/main" id="{20F225F5-8EC3-84D0-DF16-7DAAC036488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4124441" y="2109697"/>
            <a:ext cx="295689" cy="4214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先生の男の子のイラスト（将来の夢）">
            <a:extLst>
              <a:ext uri="{FF2B5EF4-FFF2-40B4-BE49-F238E27FC236}">
                <a16:creationId xmlns:a16="http://schemas.microsoft.com/office/drawing/2014/main" id="{56E1D88F-581C-4999-B9FF-FEB6F8885E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4456" y="2147517"/>
            <a:ext cx="459544" cy="4595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学ランを着た男子学生のイラスト（冬服・学生服）">
            <a:extLst>
              <a:ext uri="{FF2B5EF4-FFF2-40B4-BE49-F238E27FC236}">
                <a16:creationId xmlns:a16="http://schemas.microsoft.com/office/drawing/2014/main" id="{352F8E94-00A5-9AED-66A9-D915996900D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664433" y="5265526"/>
            <a:ext cx="597178" cy="459544"/>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直線コネクタ 25">
            <a:extLst>
              <a:ext uri="{FF2B5EF4-FFF2-40B4-BE49-F238E27FC236}">
                <a16:creationId xmlns:a16="http://schemas.microsoft.com/office/drawing/2014/main" id="{6CEA5DC3-BB34-80C6-28AE-B49EBFF8CF45}"/>
              </a:ext>
            </a:extLst>
          </p:cNvPr>
          <p:cNvCxnSpPr/>
          <p:nvPr/>
        </p:nvCxnSpPr>
        <p:spPr>
          <a:xfrm>
            <a:off x="4572000" y="2133704"/>
            <a:ext cx="0" cy="4693883"/>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4" name="Picture 6" descr="セーラー服を着た女子学生のイラスト（冬服・学生服）">
            <a:extLst>
              <a:ext uri="{FF2B5EF4-FFF2-40B4-BE49-F238E27FC236}">
                <a16:creationId xmlns:a16="http://schemas.microsoft.com/office/drawing/2014/main" id="{BFD99B49-7C03-752F-67D7-AFE08836CC7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788081" y="4417995"/>
            <a:ext cx="344356" cy="40554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7399E04A-B457-1C36-774E-405E2E668863}"/>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4821132" y="6165304"/>
            <a:ext cx="295689" cy="4214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71172FEE-9299-11B1-73AE-293A5BCE80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61611" y="4501012"/>
            <a:ext cx="445678" cy="41437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72CB000A-28E6-34E9-9CAD-3ECBC04A532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5911" y="5395814"/>
            <a:ext cx="445678" cy="41437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a:extLst>
              <a:ext uri="{FF2B5EF4-FFF2-40B4-BE49-F238E27FC236}">
                <a16:creationId xmlns:a16="http://schemas.microsoft.com/office/drawing/2014/main" id="{82603AFC-8FE9-1413-6AD3-0D1BCBF9D36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0072" y="6237312"/>
            <a:ext cx="445678" cy="414370"/>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直線コネクタ 38">
            <a:extLst>
              <a:ext uri="{FF2B5EF4-FFF2-40B4-BE49-F238E27FC236}">
                <a16:creationId xmlns:a16="http://schemas.microsoft.com/office/drawing/2014/main" id="{37783208-BED2-BB7C-1FA6-39B29B96556F}"/>
              </a:ext>
            </a:extLst>
          </p:cNvPr>
          <p:cNvCxnSpPr/>
          <p:nvPr/>
        </p:nvCxnSpPr>
        <p:spPr>
          <a:xfrm>
            <a:off x="5868144" y="4708197"/>
            <a:ext cx="216024" cy="1423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81EAE931-5FC3-4BBF-DADC-88C2B476F88A}"/>
              </a:ext>
            </a:extLst>
          </p:cNvPr>
          <p:cNvCxnSpPr>
            <a:cxnSpLocks/>
          </p:cNvCxnSpPr>
          <p:nvPr/>
        </p:nvCxnSpPr>
        <p:spPr>
          <a:xfrm>
            <a:off x="5791944" y="5602999"/>
            <a:ext cx="368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C7C95B11-745C-74D1-C539-63028D328C77}"/>
              </a:ext>
            </a:extLst>
          </p:cNvPr>
          <p:cNvCxnSpPr>
            <a:cxnSpLocks/>
          </p:cNvCxnSpPr>
          <p:nvPr/>
        </p:nvCxnSpPr>
        <p:spPr>
          <a:xfrm flipV="1">
            <a:off x="5868144" y="6315300"/>
            <a:ext cx="216024" cy="117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2948CF2A-1529-207F-E4B2-07731C683161}"/>
              </a:ext>
            </a:extLst>
          </p:cNvPr>
          <p:cNvPicPr>
            <a:picLocks noChangeAspect="1"/>
          </p:cNvPicPr>
          <p:nvPr/>
        </p:nvPicPr>
        <p:blipFill>
          <a:blip r:embed="rId9"/>
          <a:stretch>
            <a:fillRect/>
          </a:stretch>
        </p:blipFill>
        <p:spPr>
          <a:xfrm>
            <a:off x="6215007" y="4111245"/>
            <a:ext cx="2520780" cy="2727502"/>
          </a:xfrm>
          <a:prstGeom prst="rect">
            <a:avLst/>
          </a:prstGeom>
        </p:spPr>
      </p:pic>
    </p:spTree>
    <p:extLst>
      <p:ext uri="{BB962C8B-B14F-4D97-AF65-F5344CB8AC3E}">
        <p14:creationId xmlns:p14="http://schemas.microsoft.com/office/powerpoint/2010/main" val="13240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1DC9D-0DCF-53EE-7ABF-07D06325E04E}"/>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3F0F7F18-2335-6D0B-AFD6-775CA63C8CCB}"/>
              </a:ext>
            </a:extLst>
          </p:cNvPr>
          <p:cNvSpPr txBox="1">
            <a:spLocks/>
          </p:cNvSpPr>
          <p:nvPr/>
        </p:nvSpPr>
        <p:spPr>
          <a:xfrm>
            <a:off x="107504" y="106180"/>
            <a:ext cx="8928992" cy="499349"/>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３ 四　第２学年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思考力、判断力、表現力等</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「書くこと」（１）オ</a:t>
            </a:r>
          </a:p>
        </p:txBody>
      </p:sp>
      <p:sp>
        <p:nvSpPr>
          <p:cNvPr id="5" name="テキスト ボックス 4">
            <a:extLst>
              <a:ext uri="{FF2B5EF4-FFF2-40B4-BE49-F238E27FC236}">
                <a16:creationId xmlns:a16="http://schemas.microsoft.com/office/drawing/2014/main" id="{86A0FC21-5563-3D61-D2AC-EF4780A49DCE}"/>
              </a:ext>
            </a:extLst>
          </p:cNvPr>
          <p:cNvSpPr txBox="1"/>
          <p:nvPr/>
        </p:nvSpPr>
        <p:spPr>
          <a:xfrm>
            <a:off x="-39219" y="690047"/>
            <a:ext cx="9077009" cy="707886"/>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表現の工夫とその効果について、読み手からの助言を踏まえ、よい点や改善点を見いだすことができるかどうかをみる。</a:t>
            </a:r>
          </a:p>
        </p:txBody>
      </p:sp>
      <p:sp>
        <p:nvSpPr>
          <p:cNvPr id="12" name="角丸四角形 7">
            <a:extLst>
              <a:ext uri="{FF2B5EF4-FFF2-40B4-BE49-F238E27FC236}">
                <a16:creationId xmlns:a16="http://schemas.microsoft.com/office/drawing/2014/main" id="{5213179A-62DE-0C71-E911-7937CBD92E92}"/>
              </a:ext>
            </a:extLst>
          </p:cNvPr>
          <p:cNvSpPr/>
          <p:nvPr/>
        </p:nvSpPr>
        <p:spPr>
          <a:xfrm>
            <a:off x="100467" y="5616766"/>
            <a:ext cx="1414079" cy="759002"/>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solidFill>
                  <a:srgbClr val="000000"/>
                </a:solidFill>
                <a:latin typeface="メイリオ" panose="020B0604030504040204" pitchFamily="50" charset="-128"/>
                <a:ea typeface="メイリオ" panose="020B0604030504040204" pitchFamily="50" charset="-128"/>
              </a:rPr>
              <a:t>広島県　</a:t>
            </a:r>
            <a:r>
              <a:rPr lang="en-US" altLang="ja-JP" sz="1200" dirty="0">
                <a:solidFill>
                  <a:srgbClr val="000000"/>
                </a:solidFill>
                <a:latin typeface="メイリオ" panose="020B0604030504040204" pitchFamily="50" charset="-128"/>
                <a:ea typeface="メイリオ" panose="020B0604030504040204" pitchFamily="50" charset="-128"/>
              </a:rPr>
              <a:t>45</a:t>
            </a:r>
            <a:r>
              <a:rPr lang="en-US" altLang="ja-JP" sz="1200" dirty="0">
                <a:solidFill>
                  <a:schemeClr val="tx1"/>
                </a:solidFill>
                <a:latin typeface="メイリオ" panose="020B0604030504040204" pitchFamily="50" charset="-128"/>
                <a:ea typeface="メイリオ" panose="020B0604030504040204" pitchFamily="50" charset="-128"/>
              </a:rPr>
              <a:t>.6</a:t>
            </a:r>
            <a:r>
              <a:rPr lang="ja-JP" altLang="en-US" sz="1200" dirty="0">
                <a:solidFill>
                  <a:schemeClr val="tx1"/>
                </a:solidFill>
                <a:latin typeface="メイリオ" panose="020B0604030504040204" pitchFamily="50" charset="-128"/>
                <a:ea typeface="メイリオ" panose="020B0604030504040204" pitchFamily="50" charset="-128"/>
              </a:rPr>
              <a:t>％</a:t>
            </a:r>
            <a:endParaRPr lang="en-US" altLang="ja-JP" sz="1200" dirty="0">
              <a:solidFill>
                <a:schemeClr val="tx1"/>
              </a:solidFill>
              <a:latin typeface="メイリオ" panose="020B0604030504040204" pitchFamily="50" charset="-128"/>
              <a:ea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rPr>
              <a:t>全　国　</a:t>
            </a:r>
            <a:r>
              <a:rPr lang="en-US" altLang="ja-JP" sz="1200" dirty="0">
                <a:solidFill>
                  <a:schemeClr val="tx1"/>
                </a:solidFill>
                <a:latin typeface="メイリオ" panose="020B0604030504040204" pitchFamily="50" charset="-128"/>
                <a:ea typeface="メイリオ" panose="020B0604030504040204" pitchFamily="50" charset="-128"/>
              </a:rPr>
              <a:t>45.0</a:t>
            </a:r>
            <a:r>
              <a:rPr lang="ja-JP" altLang="en-US" sz="1200" dirty="0">
                <a:solidFill>
                  <a:schemeClr val="tx1"/>
                </a:solidFill>
                <a:latin typeface="メイリオ" panose="020B0604030504040204" pitchFamily="50" charset="-128"/>
                <a:ea typeface="メイリオ" panose="020B0604030504040204" pitchFamily="50" charset="-128"/>
              </a:rPr>
              <a:t>％</a:t>
            </a:r>
            <a:endParaRPr lang="en-US" altLang="ja-JP" sz="1200" dirty="0">
              <a:solidFill>
                <a:schemeClr val="tx1"/>
              </a:solidFill>
              <a:latin typeface="メイリオ" panose="020B0604030504040204" pitchFamily="50" charset="-128"/>
              <a:ea typeface="メイリオ" panose="020B0604030504040204" pitchFamily="50" charset="-128"/>
            </a:endParaRPr>
          </a:p>
          <a:p>
            <a:r>
              <a:rPr lang="ja-JP" altLang="en-US" sz="1200" dirty="0">
                <a:solidFill>
                  <a:schemeClr val="tx1"/>
                </a:solidFill>
                <a:latin typeface="メイリオ" panose="020B0604030504040204" pitchFamily="50" charset="-128"/>
                <a:ea typeface="メイリオ" panose="020B0604030504040204" pitchFamily="50" charset="-128"/>
              </a:rPr>
              <a:t>　</a:t>
            </a:r>
            <a:r>
              <a:rPr lang="ja-JP" altLang="en-US" sz="1200" dirty="0">
                <a:solidFill>
                  <a:srgbClr val="FF0000"/>
                </a:solidFill>
                <a:latin typeface="メイリオ" panose="020B0604030504040204" pitchFamily="50" charset="-128"/>
                <a:ea typeface="メイリオ" panose="020B0604030504040204" pitchFamily="50" charset="-128"/>
              </a:rPr>
              <a:t>差　  ＋</a:t>
            </a:r>
            <a:r>
              <a:rPr lang="en-US" altLang="ja-JP" sz="1200" dirty="0">
                <a:solidFill>
                  <a:srgbClr val="FF0000"/>
                </a:solidFill>
                <a:latin typeface="メイリオ" panose="020B0604030504040204" pitchFamily="50" charset="-128"/>
                <a:ea typeface="メイリオ" panose="020B0604030504040204" pitchFamily="50" charset="-128"/>
              </a:rPr>
              <a:t>0.6</a:t>
            </a:r>
            <a:r>
              <a:rPr lang="ja-JP" altLang="en-US" sz="1200" dirty="0">
                <a:solidFill>
                  <a:srgbClr val="FF0000"/>
                </a:solidFill>
                <a:latin typeface="メイリオ" panose="020B0604030504040204" pitchFamily="50" charset="-128"/>
                <a:ea typeface="メイリオ" panose="020B0604030504040204" pitchFamily="50" charset="-128"/>
              </a:rPr>
              <a:t>㌽</a:t>
            </a:r>
            <a:endParaRPr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1E2169A7-1FFF-292B-87E9-4296CCE0A5DD}"/>
              </a:ext>
            </a:extLst>
          </p:cNvPr>
          <p:cNvSpPr/>
          <p:nvPr/>
        </p:nvSpPr>
        <p:spPr>
          <a:xfrm>
            <a:off x="899592" y="173543"/>
            <a:ext cx="351036" cy="37109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Picture 2">
            <a:extLst>
              <a:ext uri="{FF2B5EF4-FFF2-40B4-BE49-F238E27FC236}">
                <a16:creationId xmlns:a16="http://schemas.microsoft.com/office/drawing/2014/main" id="{E275DC9A-A7F9-2E95-8703-8DF92005836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251520" y="5020743"/>
            <a:ext cx="708894" cy="473022"/>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B8D0DF3D-F88F-783E-2B53-D8E8620C80EE}"/>
              </a:ext>
            </a:extLst>
          </p:cNvPr>
          <p:cNvPicPr>
            <a:picLocks noChangeAspect="1"/>
          </p:cNvPicPr>
          <p:nvPr/>
        </p:nvPicPr>
        <p:blipFill>
          <a:blip r:embed="rId4"/>
          <a:srcRect l="1275" t="1318" r="-1"/>
          <a:stretch>
            <a:fillRect/>
          </a:stretch>
        </p:blipFill>
        <p:spPr>
          <a:xfrm>
            <a:off x="5292080" y="1340769"/>
            <a:ext cx="3818815" cy="5439308"/>
          </a:xfrm>
          <a:prstGeom prst="rect">
            <a:avLst/>
          </a:prstGeom>
        </p:spPr>
      </p:pic>
      <p:pic>
        <p:nvPicPr>
          <p:cNvPr id="9" name="図 8">
            <a:extLst>
              <a:ext uri="{FF2B5EF4-FFF2-40B4-BE49-F238E27FC236}">
                <a16:creationId xmlns:a16="http://schemas.microsoft.com/office/drawing/2014/main" id="{2B8F2837-0311-BF89-348B-36580B53E316}"/>
              </a:ext>
            </a:extLst>
          </p:cNvPr>
          <p:cNvPicPr>
            <a:picLocks noChangeAspect="1"/>
          </p:cNvPicPr>
          <p:nvPr/>
        </p:nvPicPr>
        <p:blipFill>
          <a:blip r:embed="rId5"/>
          <a:srcRect t="-1067" b="1"/>
          <a:stretch>
            <a:fillRect/>
          </a:stretch>
        </p:blipFill>
        <p:spPr>
          <a:xfrm>
            <a:off x="1548551" y="1268760"/>
            <a:ext cx="3639140" cy="5417075"/>
          </a:xfrm>
          <a:prstGeom prst="rect">
            <a:avLst/>
          </a:prstGeom>
        </p:spPr>
      </p:pic>
      <p:sp>
        <p:nvSpPr>
          <p:cNvPr id="4" name="吹き出し: 角を丸めた四角形 3">
            <a:extLst>
              <a:ext uri="{FF2B5EF4-FFF2-40B4-BE49-F238E27FC236}">
                <a16:creationId xmlns:a16="http://schemas.microsoft.com/office/drawing/2014/main" id="{E23DDFC5-85E5-17B1-7A69-91E3706410D4}"/>
              </a:ext>
            </a:extLst>
          </p:cNvPr>
          <p:cNvSpPr/>
          <p:nvPr/>
        </p:nvSpPr>
        <p:spPr>
          <a:xfrm>
            <a:off x="107504" y="1397933"/>
            <a:ext cx="1363506" cy="3499809"/>
          </a:xfrm>
          <a:prstGeom prst="wedgeRoundRectCallout">
            <a:avLst>
              <a:gd name="adj1" fmla="val -23911"/>
              <a:gd name="adj2" fmla="val 55805"/>
              <a:gd name="adj3" fmla="val 16667"/>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r>
              <a:rPr lang="ja-JP" altLang="en-US" sz="1400" b="1" dirty="0">
                <a:solidFill>
                  <a:schemeClr val="tx1"/>
                </a:solidFill>
                <a:latin typeface="メイリオ" panose="020B0604030504040204" pitchFamily="50" charset="-128"/>
                <a:ea typeface="メイリオ" panose="020B0604030504040204" pitchFamily="50" charset="-128"/>
              </a:rPr>
              <a:t>書いた文章を生徒同士が読み合う際の視点を明確に示しているでしょうか。また、全ての学年で「共有」を通して自分の文章の良い点や改善点を見いださせることや次の書く活動につなげることが大切です。</a:t>
            </a:r>
            <a:endParaRPr kumimoji="1"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33246444-A497-FFFE-FE31-38C442CE4CF9}"/>
              </a:ext>
            </a:extLst>
          </p:cNvPr>
          <p:cNvSpPr txBox="1"/>
          <p:nvPr/>
        </p:nvSpPr>
        <p:spPr>
          <a:xfrm>
            <a:off x="-39219" y="6470282"/>
            <a:ext cx="1728192" cy="338554"/>
          </a:xfrm>
          <a:prstGeom prst="rect">
            <a:avLst/>
          </a:prstGeom>
          <a:noFill/>
        </p:spPr>
        <p:txBody>
          <a:bodyPr wrap="square">
            <a:spAutoFit/>
          </a:bodyPr>
          <a:lstStyle/>
          <a:p>
            <a:r>
              <a:rPr kumimoji="1" lang="ja-JP" altLang="en-US" sz="1600" dirty="0">
                <a:solidFill>
                  <a:schemeClr val="tx1"/>
                </a:solidFill>
                <a:latin typeface="メイリオ" panose="020B0604030504040204" pitchFamily="50" charset="-128"/>
                <a:ea typeface="メイリオ" panose="020B0604030504040204" pitchFamily="50" charset="-128"/>
              </a:rPr>
              <a:t>無解答　</a:t>
            </a:r>
            <a:r>
              <a:rPr kumimoji="1" lang="en-US" altLang="ja-JP" sz="1600" dirty="0">
                <a:solidFill>
                  <a:srgbClr val="FF0000"/>
                </a:solidFill>
                <a:latin typeface="メイリオ" panose="020B0604030504040204" pitchFamily="50" charset="-128"/>
                <a:ea typeface="メイリオ" panose="020B0604030504040204" pitchFamily="50" charset="-128"/>
              </a:rPr>
              <a:t>8.6</a:t>
            </a:r>
            <a:r>
              <a:rPr lang="en-US" altLang="ja-JP" sz="1600" b="1" dirty="0">
                <a:solidFill>
                  <a:srgbClr val="FF0000"/>
                </a:solidFill>
                <a:latin typeface="メイリオ" panose="020B0604030504040204" pitchFamily="50" charset="-128"/>
                <a:ea typeface="メイリオ" panose="020B0604030504040204" pitchFamily="50" charset="-128"/>
              </a:rPr>
              <a:t>%</a:t>
            </a:r>
            <a:endParaRPr kumimoji="1" lang="ja-JP" altLang="en-US" sz="1600" b="1" dirty="0">
              <a:solidFill>
                <a:srgbClr val="FF0000"/>
              </a:solidFill>
            </a:endParaRPr>
          </a:p>
        </p:txBody>
      </p:sp>
    </p:spTree>
    <p:extLst>
      <p:ext uri="{BB962C8B-B14F-4D97-AF65-F5344CB8AC3E}">
        <p14:creationId xmlns:p14="http://schemas.microsoft.com/office/powerpoint/2010/main" val="236818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B7D72-868D-636D-62BC-3BA33041561B}"/>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22311727-F802-0415-95A8-371887D8FC6E}"/>
              </a:ext>
            </a:extLst>
          </p:cNvPr>
          <p:cNvSpPr txBox="1">
            <a:spLocks/>
          </p:cNvSpPr>
          <p:nvPr/>
        </p:nvSpPr>
        <p:spPr>
          <a:xfrm>
            <a:off x="147984" y="-33607"/>
            <a:ext cx="8928992" cy="807126"/>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３ 四　第２学年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思考力、判断力、表現力等</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「書くこと」（１）オ</a:t>
            </a:r>
          </a:p>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解答類型分析シート</a:t>
            </a:r>
            <a:endParaRPr lang="ja-JP" altLang="en-US" sz="20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7" name="表 6">
            <a:extLst>
              <a:ext uri="{FF2B5EF4-FFF2-40B4-BE49-F238E27FC236}">
                <a16:creationId xmlns:a16="http://schemas.microsoft.com/office/drawing/2014/main" id="{AFBD0596-9106-DCFF-7CED-2153BE4740FB}"/>
              </a:ext>
            </a:extLst>
          </p:cNvPr>
          <p:cNvGraphicFramePr>
            <a:graphicFrameLocks noGrp="1"/>
          </p:cNvGraphicFramePr>
          <p:nvPr>
            <p:extLst>
              <p:ext uri="{D42A27DB-BD31-4B8C-83A1-F6EECF244321}">
                <p14:modId xmlns:p14="http://schemas.microsoft.com/office/powerpoint/2010/main" val="1276060502"/>
              </p:ext>
            </p:extLst>
          </p:nvPr>
        </p:nvGraphicFramePr>
        <p:xfrm>
          <a:off x="125506" y="841985"/>
          <a:ext cx="8892988" cy="2392680"/>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6624736">
                  <a:extLst>
                    <a:ext uri="{9D8B030D-6E8A-4147-A177-3AD203B41FA5}">
                      <a16:colId xmlns:a16="http://schemas.microsoft.com/office/drawing/2014/main" val="3061564528"/>
                    </a:ext>
                  </a:extLst>
                </a:gridCol>
                <a:gridCol w="216024">
                  <a:extLst>
                    <a:ext uri="{9D8B030D-6E8A-4147-A177-3AD203B41FA5}">
                      <a16:colId xmlns:a16="http://schemas.microsoft.com/office/drawing/2014/main" val="3024050227"/>
                    </a:ext>
                  </a:extLst>
                </a:gridCol>
                <a:gridCol w="414046">
                  <a:extLst>
                    <a:ext uri="{9D8B030D-6E8A-4147-A177-3AD203B41FA5}">
                      <a16:colId xmlns:a16="http://schemas.microsoft.com/office/drawing/2014/main" val="3508318739"/>
                    </a:ext>
                  </a:extLst>
                </a:gridCol>
                <a:gridCol w="414046">
                  <a:extLst>
                    <a:ext uri="{9D8B030D-6E8A-4147-A177-3AD203B41FA5}">
                      <a16:colId xmlns:a16="http://schemas.microsoft.com/office/drawing/2014/main" val="2557356096"/>
                    </a:ext>
                  </a:extLst>
                </a:gridCol>
                <a:gridCol w="414046">
                  <a:extLst>
                    <a:ext uri="{9D8B030D-6E8A-4147-A177-3AD203B41FA5}">
                      <a16:colId xmlns:a16="http://schemas.microsoft.com/office/drawing/2014/main" val="193483412"/>
                    </a:ext>
                  </a:extLst>
                </a:gridCol>
                <a:gridCol w="414046">
                  <a:extLst>
                    <a:ext uri="{9D8B030D-6E8A-4147-A177-3AD203B41FA5}">
                      <a16:colId xmlns:a16="http://schemas.microsoft.com/office/drawing/2014/main" val="345310821"/>
                    </a:ext>
                  </a:extLst>
                </a:gridCol>
              </a:tblGrid>
              <a:tr h="779603">
                <a:tc gridSpan="2">
                  <a:txBody>
                    <a:bodyPr/>
                    <a:lstStyle/>
                    <a:p>
                      <a:r>
                        <a:rPr kumimoji="1" lang="ja-JP" altLang="en-US" sz="1100" dirty="0"/>
                        <a:t>（正答の条件）</a:t>
                      </a:r>
                    </a:p>
                    <a:p>
                      <a:r>
                        <a:rPr kumimoji="1" lang="ja-JP" altLang="en-US" sz="1100" dirty="0"/>
                        <a:t> 次の条件を満たして解答している。</a:t>
                      </a:r>
                    </a:p>
                    <a:p>
                      <a:r>
                        <a:rPr kumimoji="1" lang="ja-JP" altLang="en-US" sz="1100" dirty="0"/>
                        <a:t> ①　</a:t>
                      </a:r>
                      <a:r>
                        <a:rPr kumimoji="1" lang="en-US" altLang="ja-JP" sz="1100" dirty="0"/>
                        <a:t>〈</a:t>
                      </a:r>
                      <a:r>
                        <a:rPr kumimoji="1" lang="ja-JP" altLang="en-US" sz="1100" dirty="0"/>
                        <a:t>よい点や改善点</a:t>
                      </a:r>
                      <a:r>
                        <a:rPr kumimoji="1" lang="en-US" altLang="ja-JP" sz="1100" dirty="0"/>
                        <a:t>〉</a:t>
                      </a:r>
                      <a:r>
                        <a:rPr kumimoji="1" lang="ja-JP" altLang="en-US" sz="1100" dirty="0"/>
                        <a:t>の欄に、「相棒」と表現したことについてのよい点や改善点について、</a:t>
                      </a:r>
                      <a:r>
                        <a:rPr kumimoji="1" lang="en-US" altLang="ja-JP" sz="1100" dirty="0"/>
                        <a:t>【</a:t>
                      </a:r>
                      <a:r>
                        <a:rPr kumimoji="1" lang="ja-JP" altLang="en-US" sz="1100" dirty="0"/>
                        <a:t>１段落についての交流</a:t>
                      </a:r>
                      <a:endParaRPr kumimoji="1" lang="en-US" altLang="ja-JP" sz="1100" dirty="0"/>
                    </a:p>
                    <a:p>
                      <a:r>
                        <a:rPr kumimoji="1" lang="ja-JP" altLang="en-US" sz="1100" dirty="0"/>
                        <a:t>　　 場面②</a:t>
                      </a:r>
                      <a:r>
                        <a:rPr kumimoji="1" lang="en-US" altLang="ja-JP" sz="1100" dirty="0"/>
                        <a:t>】</a:t>
                      </a:r>
                      <a:r>
                        <a:rPr kumimoji="1" lang="ja-JP" altLang="en-US" sz="1100" dirty="0"/>
                        <a:t>の内容を基にして書いている。 </a:t>
                      </a:r>
                    </a:p>
                    <a:p>
                      <a:r>
                        <a:rPr kumimoji="1" lang="ja-JP" altLang="en-US" sz="1100" dirty="0"/>
                        <a:t> ②　</a:t>
                      </a:r>
                      <a:r>
                        <a:rPr kumimoji="1" lang="en-US" altLang="ja-JP" sz="1100" dirty="0"/>
                        <a:t>〈</a:t>
                      </a:r>
                      <a:r>
                        <a:rPr kumimoji="1" lang="ja-JP" altLang="en-US" sz="1100" dirty="0"/>
                        <a:t>生かしたいこと</a:t>
                      </a:r>
                      <a:r>
                        <a:rPr kumimoji="1" lang="en-US" altLang="ja-JP" sz="1100" dirty="0"/>
                        <a:t>〉</a:t>
                      </a:r>
                      <a:r>
                        <a:rPr kumimoji="1" lang="ja-JP" altLang="en-US" sz="1100" dirty="0"/>
                        <a:t>の欄に、</a:t>
                      </a:r>
                      <a:r>
                        <a:rPr kumimoji="1" lang="en-US" altLang="ja-JP" sz="1100" dirty="0"/>
                        <a:t>〈</a:t>
                      </a:r>
                      <a:r>
                        <a:rPr kumimoji="1" lang="ja-JP" altLang="en-US" sz="1100" dirty="0"/>
                        <a:t>よい点や改善点</a:t>
                      </a:r>
                      <a:r>
                        <a:rPr kumimoji="1" lang="en-US" altLang="ja-JP" sz="1100" dirty="0"/>
                        <a:t>〉</a:t>
                      </a:r>
                      <a:r>
                        <a:rPr kumimoji="1" lang="ja-JP" altLang="en-US" sz="1100" dirty="0"/>
                        <a:t>の欄に書いたことを踏まえて、比喩の用い方などについて、今後随  </a:t>
                      </a:r>
                      <a:endParaRPr kumimoji="1" lang="en-US" altLang="ja-JP" sz="1100" dirty="0"/>
                    </a:p>
                    <a:p>
                      <a:r>
                        <a:rPr kumimoji="1" lang="en-US" altLang="ja-JP" sz="1100" dirty="0"/>
                        <a:t>       </a:t>
                      </a:r>
                      <a:r>
                        <a:rPr kumimoji="1" lang="ja-JP" altLang="en-US" sz="1100" dirty="0"/>
                        <a:t>筆を書くときに生かしたいことを書いている。</a:t>
                      </a:r>
                    </a:p>
                  </a:txBody>
                  <a:tcPr/>
                </a:tc>
                <a:tc hMerge="1">
                  <a:txBody>
                    <a:bodyPr/>
                    <a:lstStyle/>
                    <a:p>
                      <a:endParaRPr kumimoji="1" lang="ja-JP" altLang="en-US"/>
                    </a:p>
                  </a:txBody>
                  <a:tcPr/>
                </a:tc>
                <a:tc>
                  <a:txBody>
                    <a:bodyPr/>
                    <a:lstStyle/>
                    <a:p>
                      <a:pPr algn="ctr"/>
                      <a:r>
                        <a:rPr kumimoji="1" lang="ja-JP" altLang="en-US" sz="1000" dirty="0"/>
                        <a:t>正　答</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全国（％）</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県 </a:t>
                      </a:r>
                      <a:r>
                        <a:rPr kumimoji="1" lang="en-US" altLang="ja-JP" sz="1000" dirty="0">
                          <a:latin typeface="ＭＳ ゴシック" panose="020B0609070205080204" pitchFamily="49" charset="-128"/>
                          <a:ea typeface="ＭＳ ゴシック" panose="020B0609070205080204" pitchFamily="49" charset="-128"/>
                        </a:rPr>
                        <a:t>(</a:t>
                      </a:r>
                      <a:r>
                        <a:rPr kumimoji="1" lang="ja-JP" altLang="en-US" sz="1000" dirty="0">
                          <a:latin typeface="ＭＳ ゴシック" panose="020B0609070205080204" pitchFamily="49" charset="-128"/>
                          <a:ea typeface="ＭＳ ゴシック" panose="020B0609070205080204" pitchFamily="49" charset="-128"/>
                        </a:rPr>
                        <a:t>％）</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自校（％）</a:t>
                      </a:r>
                    </a:p>
                  </a:txBody>
                  <a:tcPr vert="eaVert" anchor="ctr"/>
                </a:tc>
                <a:tc>
                  <a:txBody>
                    <a:bodyPr/>
                    <a:lstStyle/>
                    <a:p>
                      <a:pPr algn="ctr"/>
                      <a:r>
                        <a:rPr kumimoji="1" lang="ja-JP" altLang="en-US" sz="1000" dirty="0">
                          <a:latin typeface="ＭＳ ゴシック" panose="020B0609070205080204" pitchFamily="49" charset="-128"/>
                          <a:ea typeface="ＭＳ ゴシック" panose="020B0609070205080204" pitchFamily="49" charset="-128"/>
                        </a:rPr>
                        <a:t>自校（人）</a:t>
                      </a:r>
                    </a:p>
                  </a:txBody>
                  <a:tcPr vert="eaVert" anchor="ctr"/>
                </a:tc>
                <a:extLst>
                  <a:ext uri="{0D108BD9-81ED-4DB2-BD59-A6C34878D82A}">
                    <a16:rowId xmlns:a16="http://schemas.microsoft.com/office/drawing/2014/main" val="620879162"/>
                  </a:ext>
                </a:extLst>
              </a:tr>
              <a:tr h="211177">
                <a:tc>
                  <a:txBody>
                    <a:bodyPr/>
                    <a:lstStyle/>
                    <a:p>
                      <a:pPr algn="ctr"/>
                      <a:r>
                        <a:rPr kumimoji="1" lang="ja-JP" altLang="en-US" sz="1100" dirty="0"/>
                        <a:t>１</a:t>
                      </a:r>
                    </a:p>
                  </a:txBody>
                  <a:tcPr anchor="ctr">
                    <a:solidFill>
                      <a:srgbClr val="FFCCCC"/>
                    </a:solidFill>
                  </a:tcPr>
                </a:tc>
                <a:tc>
                  <a:txBody>
                    <a:bodyPr/>
                    <a:lstStyle/>
                    <a:p>
                      <a:pPr algn="just"/>
                      <a:r>
                        <a:rPr kumimoji="1" lang="ja-JP" altLang="en-US" sz="1100" dirty="0"/>
                        <a:t>条件①、②を満たして解答しているもの</a:t>
                      </a:r>
                    </a:p>
                  </a:txBody>
                  <a:tcPr>
                    <a:solidFill>
                      <a:srgbClr val="FFCCCC"/>
                    </a:solidFill>
                  </a:tcPr>
                </a:tc>
                <a:tc>
                  <a:txBody>
                    <a:bodyPr/>
                    <a:lstStyle/>
                    <a:p>
                      <a:pPr algn="ctr"/>
                      <a:r>
                        <a:rPr kumimoji="1" lang="ja-JP" altLang="en-US" sz="1000" dirty="0"/>
                        <a:t>◎</a:t>
                      </a:r>
                    </a:p>
                  </a:txBody>
                  <a:tcPr anchor="ctr">
                    <a:solidFill>
                      <a:srgbClr val="FFCCCC"/>
                    </a:solidFill>
                  </a:tcPr>
                </a:tc>
                <a:tc>
                  <a:txBody>
                    <a:bodyPr/>
                    <a:lstStyle/>
                    <a:p>
                      <a:pPr marL="0" indent="0" algn="r"/>
                      <a:r>
                        <a:rPr kumimoji="1" lang="en-US" altLang="ja-JP" sz="1000" b="1" dirty="0">
                          <a:solidFill>
                            <a:schemeClr val="tx1"/>
                          </a:solidFill>
                        </a:rPr>
                        <a:t>45.0</a:t>
                      </a:r>
                      <a:endParaRPr kumimoji="1" lang="ja-JP" altLang="en-US" sz="1000" b="1" dirty="0">
                        <a:solidFill>
                          <a:schemeClr val="tx1"/>
                        </a:solidFill>
                      </a:endParaRPr>
                    </a:p>
                  </a:txBody>
                  <a:tcPr anchor="ctr">
                    <a:solidFill>
                      <a:srgbClr val="FFCCCC"/>
                    </a:solidFill>
                  </a:tcPr>
                </a:tc>
                <a:tc>
                  <a:txBody>
                    <a:bodyPr/>
                    <a:lstStyle/>
                    <a:p>
                      <a:pPr marL="0" indent="0" algn="r"/>
                      <a:r>
                        <a:rPr kumimoji="1" lang="en-US" altLang="ja-JP" sz="1000" b="1" dirty="0">
                          <a:solidFill>
                            <a:schemeClr val="tx1"/>
                          </a:solidFill>
                        </a:rPr>
                        <a:t>45.6</a:t>
                      </a:r>
                      <a:endParaRPr kumimoji="1" lang="ja-JP" altLang="en-US" sz="1000" b="1" dirty="0">
                        <a:solidFill>
                          <a:schemeClr val="tx1"/>
                        </a:solidFill>
                      </a:endParaRPr>
                    </a:p>
                  </a:txBody>
                  <a:tcPr anchor="ctr">
                    <a:solidFill>
                      <a:srgbClr val="FFCCCC"/>
                    </a:solidFill>
                  </a:tcPr>
                </a:tc>
                <a:tc>
                  <a:txBody>
                    <a:bodyPr/>
                    <a:lstStyle/>
                    <a:p>
                      <a:pPr algn="ctr"/>
                      <a:endParaRPr kumimoji="1" lang="ja-JP" altLang="en-US" sz="1000" dirty="0"/>
                    </a:p>
                  </a:txBody>
                  <a:tcPr anchor="ctr">
                    <a:solidFill>
                      <a:srgbClr val="FFCCCC"/>
                    </a:solidFill>
                  </a:tcPr>
                </a:tc>
                <a:tc>
                  <a:txBody>
                    <a:bodyPr/>
                    <a:lstStyle/>
                    <a:p>
                      <a:pPr algn="ctr"/>
                      <a:endParaRPr kumimoji="1" lang="ja-JP" altLang="en-US" sz="1000" dirty="0"/>
                    </a:p>
                  </a:txBody>
                  <a:tcPr anchor="ctr">
                    <a:solidFill>
                      <a:srgbClr val="FFCCCC"/>
                    </a:solidFill>
                  </a:tcPr>
                </a:tc>
                <a:extLst>
                  <a:ext uri="{0D108BD9-81ED-4DB2-BD59-A6C34878D82A}">
                    <a16:rowId xmlns:a16="http://schemas.microsoft.com/office/drawing/2014/main" val="8223435"/>
                  </a:ext>
                </a:extLst>
              </a:tr>
              <a:tr h="211177">
                <a:tc>
                  <a:txBody>
                    <a:bodyPr/>
                    <a:lstStyle/>
                    <a:p>
                      <a:pPr marL="0" indent="0" algn="ctr"/>
                      <a:r>
                        <a:rPr kumimoji="1" lang="ja-JP" altLang="en-US" sz="1100" dirty="0"/>
                        <a:t>２</a:t>
                      </a:r>
                    </a:p>
                  </a:txBody>
                  <a:tcPr anchor="ctr">
                    <a:solidFill>
                      <a:schemeClr val="bg1"/>
                    </a:solidFill>
                  </a:tcPr>
                </a:tc>
                <a:tc>
                  <a:txBody>
                    <a:bodyPr/>
                    <a:lstStyle/>
                    <a:p>
                      <a:pPr algn="just"/>
                      <a:r>
                        <a:rPr kumimoji="1" lang="ja-JP" altLang="en-US" sz="1100" dirty="0"/>
                        <a:t>条件①を満たし、条件②を満たさないで解答しているもの</a:t>
                      </a: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dirty="0"/>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9.4</a:t>
                      </a:r>
                      <a:endParaRPr kumimoji="1" lang="ja-JP" altLang="en-US" sz="1000" b="1" dirty="0">
                        <a:solidFill>
                          <a:schemeClr val="tx1"/>
                        </a:solidFill>
                      </a:endParaRP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10.3</a:t>
                      </a:r>
                      <a:endParaRPr kumimoji="1" lang="ja-JP" altLang="en-US" sz="1000" b="1" dirty="0">
                        <a:solidFill>
                          <a:schemeClr val="tx1"/>
                        </a:solidFill>
                      </a:endParaRPr>
                    </a:p>
                  </a:txBody>
                  <a:tcPr anchor="ctr">
                    <a:solidFill>
                      <a:schemeClr val="bg1"/>
                    </a:solidFill>
                  </a:tcPr>
                </a:tc>
                <a:tc>
                  <a:txBody>
                    <a:bodyPr/>
                    <a:lstStyle/>
                    <a:p>
                      <a:pPr algn="ctr"/>
                      <a:endParaRPr kumimoji="1" lang="ja-JP" altLang="en-US" sz="1000" dirty="0"/>
                    </a:p>
                  </a:txBody>
                  <a:tcPr anchor="ctr">
                    <a:solidFill>
                      <a:schemeClr val="bg1"/>
                    </a:solidFill>
                  </a:tcPr>
                </a:tc>
                <a:tc>
                  <a:txBody>
                    <a:bodyPr/>
                    <a:lstStyle/>
                    <a:p>
                      <a:pPr algn="ctr"/>
                      <a:endParaRPr kumimoji="1" lang="ja-JP" altLang="en-US" sz="1000" dirty="0"/>
                    </a:p>
                  </a:txBody>
                  <a:tcPr anchor="ctr">
                    <a:solidFill>
                      <a:schemeClr val="bg1"/>
                    </a:solidFill>
                  </a:tcPr>
                </a:tc>
                <a:extLst>
                  <a:ext uri="{0D108BD9-81ED-4DB2-BD59-A6C34878D82A}">
                    <a16:rowId xmlns:a16="http://schemas.microsoft.com/office/drawing/2014/main" val="219737149"/>
                  </a:ext>
                </a:extLst>
              </a:tr>
              <a:tr h="230374">
                <a:tc>
                  <a:txBody>
                    <a:bodyPr/>
                    <a:lstStyle/>
                    <a:p>
                      <a:pPr algn="ctr"/>
                      <a:r>
                        <a:rPr kumimoji="1" lang="ja-JP" altLang="en-US" sz="1100" dirty="0"/>
                        <a:t>３</a:t>
                      </a:r>
                    </a:p>
                  </a:txBody>
                  <a:tcPr anchor="ctr">
                    <a:solidFill>
                      <a:schemeClr val="accent5">
                        <a:lumMod val="20000"/>
                        <a:lumOff val="80000"/>
                      </a:schemeClr>
                    </a:solidFill>
                  </a:tcPr>
                </a:tc>
                <a:tc>
                  <a:txBody>
                    <a:bodyPr/>
                    <a:lstStyle/>
                    <a:p>
                      <a:pPr algn="just"/>
                      <a:r>
                        <a:rPr kumimoji="1" lang="ja-JP" altLang="en-US" sz="1100" dirty="0"/>
                        <a:t>条件②を満たし、条件①を満たさないで解答しているもの</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dirty="0"/>
                    </a:p>
                  </a:txBody>
                  <a:tcPr anchor="ctr">
                    <a:solidFill>
                      <a:schemeClr val="accent5">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17.0</a:t>
                      </a:r>
                    </a:p>
                  </a:txBody>
                  <a:tcPr anchor="ctr">
                    <a:solidFill>
                      <a:schemeClr val="accent5">
                        <a:lumMod val="20000"/>
                        <a:lumOff val="8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16.4</a:t>
                      </a:r>
                    </a:p>
                  </a:txBody>
                  <a:tcPr anchor="ctr">
                    <a:solidFill>
                      <a:schemeClr val="accent5">
                        <a:lumMod val="20000"/>
                        <a:lumOff val="80000"/>
                      </a:schemeClr>
                    </a:solidFill>
                  </a:tcPr>
                </a:tc>
                <a:tc>
                  <a:txBody>
                    <a:bodyPr/>
                    <a:lstStyle/>
                    <a:p>
                      <a:pPr algn="ctr"/>
                      <a:endParaRPr kumimoji="1" lang="ja-JP" altLang="en-US" sz="1000" dirty="0"/>
                    </a:p>
                  </a:txBody>
                  <a:tcPr anchor="ctr">
                    <a:solidFill>
                      <a:schemeClr val="accent5">
                        <a:lumMod val="20000"/>
                        <a:lumOff val="80000"/>
                      </a:schemeClr>
                    </a:solidFill>
                  </a:tcPr>
                </a:tc>
                <a:tc>
                  <a:txBody>
                    <a:bodyPr/>
                    <a:lstStyle/>
                    <a:p>
                      <a:pPr algn="ctr"/>
                      <a:endParaRPr kumimoji="1" lang="ja-JP" altLang="en-US" sz="1000" dirty="0"/>
                    </a:p>
                  </a:txBody>
                  <a:tcPr anchor="ctr">
                    <a:solidFill>
                      <a:schemeClr val="accent5">
                        <a:lumMod val="20000"/>
                        <a:lumOff val="80000"/>
                      </a:schemeClr>
                    </a:solidFill>
                  </a:tcPr>
                </a:tc>
                <a:extLst>
                  <a:ext uri="{0D108BD9-81ED-4DB2-BD59-A6C34878D82A}">
                    <a16:rowId xmlns:a16="http://schemas.microsoft.com/office/drawing/2014/main" val="1580398011"/>
                  </a:ext>
                </a:extLst>
              </a:tr>
              <a:tr h="211177">
                <a:tc>
                  <a:txBody>
                    <a:bodyPr/>
                    <a:lstStyle/>
                    <a:p>
                      <a:pPr algn="ctr"/>
                      <a:r>
                        <a:rPr kumimoji="1" lang="en-US" altLang="ja-JP" sz="1100" dirty="0"/>
                        <a:t>99</a:t>
                      </a:r>
                      <a:endParaRPr kumimoji="1" lang="ja-JP" altLang="en-US" sz="1100" dirty="0"/>
                    </a:p>
                  </a:txBody>
                  <a:tcPr anchor="ctr">
                    <a:solidFill>
                      <a:schemeClr val="bg1"/>
                    </a:solidFill>
                  </a:tcPr>
                </a:tc>
                <a:tc>
                  <a:txBody>
                    <a:bodyPr/>
                    <a:lstStyle/>
                    <a:p>
                      <a:pPr algn="just"/>
                      <a:r>
                        <a:rPr kumimoji="1" lang="ja-JP" altLang="en-US" sz="1100" dirty="0"/>
                        <a:t>上記以外の解答</a:t>
                      </a:r>
                    </a:p>
                  </a:txBody>
                  <a:tcPr>
                    <a:solidFill>
                      <a:schemeClr val="bg1"/>
                    </a:solidFill>
                  </a:tcPr>
                </a:tc>
                <a:tc>
                  <a:txBody>
                    <a:bodyPr/>
                    <a:lstStyle/>
                    <a:p>
                      <a:pPr algn="ctr"/>
                      <a:endParaRPr kumimoji="1" lang="ja-JP" altLang="en-US" sz="1000"/>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17.9</a:t>
                      </a:r>
                    </a:p>
                  </a:txBody>
                  <a:tcPr anchor="c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tx1"/>
                          </a:solidFill>
                        </a:rPr>
                        <a:t>19.1</a:t>
                      </a:r>
                    </a:p>
                  </a:txBody>
                  <a:tcPr anchor="ctr">
                    <a:solidFill>
                      <a:schemeClr val="bg1"/>
                    </a:solidFill>
                  </a:tcPr>
                </a:tc>
                <a:tc>
                  <a:txBody>
                    <a:bodyPr/>
                    <a:lstStyle/>
                    <a:p>
                      <a:pPr algn="ctr"/>
                      <a:endParaRPr kumimoji="1" lang="ja-JP" altLang="en-US" sz="1000" dirty="0"/>
                    </a:p>
                  </a:txBody>
                  <a:tcPr anchor="ctr">
                    <a:solidFill>
                      <a:schemeClr val="bg1"/>
                    </a:solidFill>
                  </a:tcPr>
                </a:tc>
                <a:tc>
                  <a:txBody>
                    <a:bodyPr/>
                    <a:lstStyle/>
                    <a:p>
                      <a:pPr algn="ctr"/>
                      <a:endParaRPr kumimoji="1" lang="ja-JP" altLang="en-US" sz="1000" dirty="0"/>
                    </a:p>
                  </a:txBody>
                  <a:tcPr anchor="ctr">
                    <a:solidFill>
                      <a:schemeClr val="bg1"/>
                    </a:solidFill>
                  </a:tcPr>
                </a:tc>
                <a:extLst>
                  <a:ext uri="{0D108BD9-81ED-4DB2-BD59-A6C34878D82A}">
                    <a16:rowId xmlns:a16="http://schemas.microsoft.com/office/drawing/2014/main" val="2540675280"/>
                  </a:ext>
                </a:extLst>
              </a:tr>
              <a:tr h="231531">
                <a:tc>
                  <a:txBody>
                    <a:bodyPr/>
                    <a:lstStyle/>
                    <a:p>
                      <a:pPr algn="ctr"/>
                      <a:r>
                        <a:rPr kumimoji="1" lang="ja-JP" altLang="en-US" sz="1100" dirty="0"/>
                        <a:t>０</a:t>
                      </a:r>
                    </a:p>
                  </a:txBody>
                  <a:tcPr anchor="ctr"/>
                </a:tc>
                <a:tc>
                  <a:txBody>
                    <a:bodyPr/>
                    <a:lstStyle/>
                    <a:p>
                      <a:pPr algn="just"/>
                      <a:r>
                        <a:rPr kumimoji="1" lang="ja-JP" altLang="en-US" sz="1100" dirty="0"/>
                        <a:t>無解答</a:t>
                      </a:r>
                    </a:p>
                  </a:txBody>
                  <a:tcPr/>
                </a:tc>
                <a:tc>
                  <a:txBody>
                    <a:bodyPr/>
                    <a:lstStyle/>
                    <a:p>
                      <a:pPr algn="ctr"/>
                      <a:endParaRPr kumimoji="1" lang="ja-JP" altLang="en-US" sz="1000" dirty="0"/>
                    </a:p>
                  </a:txBody>
                  <a:tcPr anchor="ctr"/>
                </a:tc>
                <a:tc>
                  <a:txBody>
                    <a:bodyPr/>
                    <a:lstStyle/>
                    <a:p>
                      <a:pPr algn="r"/>
                      <a:r>
                        <a:rPr kumimoji="1" lang="en-US" altLang="ja-JP" sz="1000" b="1" dirty="0">
                          <a:solidFill>
                            <a:schemeClr val="tx1"/>
                          </a:solidFill>
                        </a:rPr>
                        <a:t>10.7</a:t>
                      </a:r>
                      <a:endParaRPr kumimoji="1" lang="ja-JP" altLang="en-US" sz="1000" b="1" dirty="0">
                        <a:solidFill>
                          <a:schemeClr val="tx1"/>
                        </a:solidFill>
                      </a:endParaRPr>
                    </a:p>
                  </a:txBody>
                  <a:tcPr anchor="ctr"/>
                </a:tc>
                <a:tc>
                  <a:txBody>
                    <a:bodyPr/>
                    <a:lstStyle/>
                    <a:p>
                      <a:pPr algn="r"/>
                      <a:r>
                        <a:rPr kumimoji="1" lang="en-US" altLang="ja-JP" sz="1000" b="1" dirty="0">
                          <a:solidFill>
                            <a:schemeClr val="tx1"/>
                          </a:solidFill>
                        </a:rPr>
                        <a:t>8.6</a:t>
                      </a:r>
                      <a:endParaRPr kumimoji="1" lang="ja-JP" altLang="en-US" sz="1000" b="1" dirty="0">
                        <a:solidFill>
                          <a:schemeClr val="tx1"/>
                        </a:solidFill>
                      </a:endParaRPr>
                    </a:p>
                  </a:txBody>
                  <a:tcPr anchor="ctr"/>
                </a:tc>
                <a:tc>
                  <a:txBody>
                    <a:bodyPr/>
                    <a:lstStyle/>
                    <a:p>
                      <a:pPr algn="ctr"/>
                      <a:endParaRPr kumimoji="1" lang="ja-JP" altLang="en-US" sz="1000" dirty="0"/>
                    </a:p>
                  </a:txBody>
                  <a:tcPr anchor="ctr"/>
                </a:tc>
                <a:tc>
                  <a:txBody>
                    <a:bodyPr/>
                    <a:lstStyle/>
                    <a:p>
                      <a:pPr algn="ctr"/>
                      <a:endParaRPr kumimoji="1" lang="ja-JP" altLang="en-US" sz="1000" dirty="0"/>
                    </a:p>
                  </a:txBody>
                  <a:tcPr anchor="ctr"/>
                </a:tc>
                <a:extLst>
                  <a:ext uri="{0D108BD9-81ED-4DB2-BD59-A6C34878D82A}">
                    <a16:rowId xmlns:a16="http://schemas.microsoft.com/office/drawing/2014/main" val="333400974"/>
                  </a:ext>
                </a:extLst>
              </a:tr>
            </a:tbl>
          </a:graphicData>
        </a:graphic>
      </p:graphicFrame>
      <p:sp>
        <p:nvSpPr>
          <p:cNvPr id="2" name="四角形: 角を丸くする 1">
            <a:extLst>
              <a:ext uri="{FF2B5EF4-FFF2-40B4-BE49-F238E27FC236}">
                <a16:creationId xmlns:a16="http://schemas.microsoft.com/office/drawing/2014/main" id="{CC0DD1B3-AF25-02C4-A600-DBAD762FC56B}"/>
              </a:ext>
            </a:extLst>
          </p:cNvPr>
          <p:cNvSpPr/>
          <p:nvPr/>
        </p:nvSpPr>
        <p:spPr>
          <a:xfrm>
            <a:off x="314568" y="3575777"/>
            <a:ext cx="1332147" cy="1160735"/>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pPr algn="ctr">
              <a:lnSpc>
                <a:spcPts val="2500"/>
              </a:lnSpc>
            </a:pPr>
            <a:r>
              <a:rPr lang="en-US" altLang="ja-JP" sz="3200" b="1" dirty="0">
                <a:solidFill>
                  <a:schemeClr val="tx2"/>
                </a:solidFill>
                <a:latin typeface="メイリオ" panose="020B0604030504040204" pitchFamily="50" charset="-128"/>
                <a:ea typeface="メイリオ" panose="020B0604030504040204" pitchFamily="50" charset="-128"/>
              </a:rPr>
              <a:t>3</a:t>
            </a:r>
          </a:p>
          <a:p>
            <a:pPr algn="ctr">
              <a:lnSpc>
                <a:spcPts val="2500"/>
              </a:lnSpc>
            </a:pPr>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F27535B8-E449-24E9-32FF-96017CB08EA9}"/>
              </a:ext>
            </a:extLst>
          </p:cNvPr>
          <p:cNvSpPr/>
          <p:nvPr/>
        </p:nvSpPr>
        <p:spPr>
          <a:xfrm>
            <a:off x="314568" y="3447788"/>
            <a:ext cx="1332147" cy="432048"/>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49596E11-AFF9-C88E-2999-6E2900205586}"/>
              </a:ext>
            </a:extLst>
          </p:cNvPr>
          <p:cNvSpPr/>
          <p:nvPr/>
        </p:nvSpPr>
        <p:spPr>
          <a:xfrm>
            <a:off x="2339752" y="3645416"/>
            <a:ext cx="6737224" cy="1416715"/>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just">
              <a:lnSpc>
                <a:spcPct val="150000"/>
              </a:lnSpc>
            </a:pPr>
            <a:r>
              <a:rPr lang="en-US" altLang="ja-JP" sz="1200" b="1" dirty="0">
                <a:solidFill>
                  <a:schemeClr val="tx2"/>
                </a:solidFill>
                <a:latin typeface="メイリオ" panose="020B0604030504040204" pitchFamily="50" charset="-128"/>
                <a:ea typeface="メイリオ" panose="020B0604030504040204" pitchFamily="50" charset="-128"/>
              </a:rPr>
              <a:t>〈</a:t>
            </a:r>
            <a:r>
              <a:rPr lang="ja-JP" altLang="en-US" sz="1200" b="1" dirty="0">
                <a:solidFill>
                  <a:schemeClr val="tx2"/>
                </a:solidFill>
                <a:latin typeface="メイリオ" panose="020B0604030504040204" pitchFamily="50" charset="-128"/>
                <a:ea typeface="メイリオ" panose="020B0604030504040204" pitchFamily="50" charset="-128"/>
              </a:rPr>
              <a:t>よい点や改善点</a:t>
            </a:r>
            <a:r>
              <a:rPr lang="en-US" altLang="ja-JP" sz="1200" b="1" dirty="0">
                <a:solidFill>
                  <a:schemeClr val="tx2"/>
                </a:solidFill>
                <a:latin typeface="メイリオ" panose="020B0604030504040204" pitchFamily="50" charset="-128"/>
                <a:ea typeface="メイリオ" panose="020B0604030504040204" pitchFamily="50" charset="-128"/>
              </a:rPr>
              <a:t>〉</a:t>
            </a:r>
            <a:r>
              <a:rPr lang="ja-JP" altLang="en-US" sz="1200" b="1" dirty="0">
                <a:solidFill>
                  <a:schemeClr val="tx2"/>
                </a:solidFill>
                <a:latin typeface="メイリオ" panose="020B0604030504040204" pitchFamily="50" charset="-128"/>
                <a:ea typeface="メイリオ" panose="020B0604030504040204" pitchFamily="50" charset="-128"/>
              </a:rPr>
              <a:t>の欄に、「相棒」と表現したことについてのよい点や改善点を書くことができていません。「書くこと」の「共有」の指導事項で、自分の文章の良い点や改善点を見いだすことは中学校の全学年で求められています。第２学年では特に、表現の工夫と効果などの観点からよい点や改善点を見いだすことが求められています。</a:t>
            </a:r>
            <a:endParaRPr kumimoji="1" lang="ja-JP" altLang="en-US" sz="1400" b="1" dirty="0">
              <a:solidFill>
                <a:schemeClr val="tx2"/>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28BB392D-7760-D395-F20B-1B4E9BDD9962}"/>
              </a:ext>
            </a:extLst>
          </p:cNvPr>
          <p:cNvSpPr/>
          <p:nvPr/>
        </p:nvSpPr>
        <p:spPr>
          <a:xfrm>
            <a:off x="2317920" y="3322789"/>
            <a:ext cx="6737224"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
        <p:nvSpPr>
          <p:cNvPr id="8" name="矢印: 右 7">
            <a:extLst>
              <a:ext uri="{FF2B5EF4-FFF2-40B4-BE49-F238E27FC236}">
                <a16:creationId xmlns:a16="http://schemas.microsoft.com/office/drawing/2014/main" id="{F3999991-5FFE-F270-D8D0-7979DF36E0DE}"/>
              </a:ext>
            </a:extLst>
          </p:cNvPr>
          <p:cNvSpPr/>
          <p:nvPr/>
        </p:nvSpPr>
        <p:spPr>
          <a:xfrm>
            <a:off x="1684370" y="3958195"/>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B7844FA-AD59-F928-8629-0E59F96401D6}"/>
              </a:ext>
            </a:extLst>
          </p:cNvPr>
          <p:cNvSpPr txBox="1"/>
          <p:nvPr/>
        </p:nvSpPr>
        <p:spPr>
          <a:xfrm>
            <a:off x="244270" y="3976561"/>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10" name="正方形/長方形 9">
            <a:extLst>
              <a:ext uri="{FF2B5EF4-FFF2-40B4-BE49-F238E27FC236}">
                <a16:creationId xmlns:a16="http://schemas.microsoft.com/office/drawing/2014/main" id="{0B193662-09A4-37F9-8162-0D1C5431ACF8}"/>
              </a:ext>
            </a:extLst>
          </p:cNvPr>
          <p:cNvSpPr/>
          <p:nvPr/>
        </p:nvSpPr>
        <p:spPr>
          <a:xfrm>
            <a:off x="923457" y="23936"/>
            <a:ext cx="336175" cy="36004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3" name="吹き出し: 角を丸めた四角形 12">
            <a:extLst>
              <a:ext uri="{FF2B5EF4-FFF2-40B4-BE49-F238E27FC236}">
                <a16:creationId xmlns:a16="http://schemas.microsoft.com/office/drawing/2014/main" id="{7E23C697-B860-69FF-746B-4653528782F9}"/>
              </a:ext>
            </a:extLst>
          </p:cNvPr>
          <p:cNvSpPr/>
          <p:nvPr/>
        </p:nvSpPr>
        <p:spPr>
          <a:xfrm>
            <a:off x="2317920" y="5257273"/>
            <a:ext cx="6737224" cy="1160735"/>
          </a:xfrm>
          <a:prstGeom prst="wedgeRoundRectCallout">
            <a:avLst>
              <a:gd name="adj1" fmla="val -55266"/>
              <a:gd name="adj2" fmla="val 26175"/>
              <a:gd name="adj3" fmla="val 16667"/>
            </a:avLst>
          </a:prstGeom>
          <a:solidFill>
            <a:srgbClr val="FFFFCC"/>
          </a:solidFill>
          <a:ln>
            <a:solidFill>
              <a:srgbClr val="FF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latin typeface="メイリオ" panose="020B0604030504040204" pitchFamily="50" charset="-128"/>
                <a:ea typeface="メイリオ" panose="020B0604030504040204" pitchFamily="50" charset="-128"/>
              </a:rPr>
              <a:t>「書くこと」の領域を扱う際には「構成の検討」、「考えの形成、記述」、「推敲」、「共有」の指導事項で、それぞれの学年で重点としている内容を中心に焦点をしぼって指導することが大切ですね。 </a:t>
            </a:r>
          </a:p>
        </p:txBody>
      </p:sp>
      <p:pic>
        <p:nvPicPr>
          <p:cNvPr id="14" name="Picture 2">
            <a:extLst>
              <a:ext uri="{FF2B5EF4-FFF2-40B4-BE49-F238E27FC236}">
                <a16:creationId xmlns:a16="http://schemas.microsoft.com/office/drawing/2014/main" id="{76DFE56E-C041-ECD0-CB35-506D679E34B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855857" y="5592693"/>
            <a:ext cx="1143723" cy="763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29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0E76E-1323-E898-F2D4-90E07FDD88F8}"/>
            </a:ext>
          </a:extLst>
        </p:cNvPr>
        <p:cNvGrpSpPr/>
        <p:nvPr/>
      </p:nvGrpSpPr>
      <p:grpSpPr>
        <a:xfrm>
          <a:off x="0" y="0"/>
          <a:ext cx="0" cy="0"/>
          <a:chOff x="0" y="0"/>
          <a:chExt cx="0" cy="0"/>
        </a:xfrm>
      </p:grpSpPr>
      <p:sp>
        <p:nvSpPr>
          <p:cNvPr id="33" name="テキスト ボックス 32">
            <a:extLst>
              <a:ext uri="{FF2B5EF4-FFF2-40B4-BE49-F238E27FC236}">
                <a16:creationId xmlns:a16="http://schemas.microsoft.com/office/drawing/2014/main" id="{E3932D92-115D-5BEC-FB3E-2C170FF8E178}"/>
              </a:ext>
            </a:extLst>
          </p:cNvPr>
          <p:cNvSpPr txBox="1"/>
          <p:nvPr/>
        </p:nvSpPr>
        <p:spPr>
          <a:xfrm>
            <a:off x="677672" y="2564904"/>
            <a:ext cx="8255182" cy="502702"/>
          </a:xfrm>
          <a:prstGeom prst="rect">
            <a:avLst/>
          </a:prstGeom>
          <a:solidFill>
            <a:srgbClr val="FFCCCC"/>
          </a:solidFill>
          <a:ln w="9525">
            <a:solidFill>
              <a:schemeClr val="bg1"/>
            </a:solidFill>
          </a:ln>
        </p:spPr>
        <p:style>
          <a:lnRef idx="2">
            <a:schemeClr val="accent1"/>
          </a:lnRef>
          <a:fillRef idx="1">
            <a:schemeClr val="lt1"/>
          </a:fillRef>
          <a:effectRef idx="0">
            <a:schemeClr val="accent1"/>
          </a:effectRef>
          <a:fontRef idx="minor">
            <a:schemeClr val="dk1"/>
          </a:fontRef>
        </p:style>
        <p:txBody>
          <a:bodyPr rtlCol="0" anchor="t" anchorCtr="0"/>
          <a:lstStyle>
            <a:defPPr>
              <a:defRPr lang="ja-JP"/>
            </a:defPPr>
            <a:lvl1pPr>
              <a:lnSpc>
                <a:spcPts val="1600"/>
              </a:lnSpc>
              <a:defRPr sz="1400">
                <a:solidFill>
                  <a:schemeClr val="dk1"/>
                </a:solidFill>
                <a:latin typeface="HGS創英角ﾎﾟｯﾌﾟ体" panose="040B0A00000000000000" pitchFamily="50" charset="-128"/>
                <a:ea typeface="HGS創英角ﾎﾟｯﾌﾟ体" panose="040B0A00000000000000" pitchFamily="50" charset="-128"/>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ja-JP" altLang="en-US" b="1" dirty="0">
                <a:latin typeface="メイリオ" panose="020B0604030504040204" pitchFamily="50" charset="-128"/>
                <a:ea typeface="メイリオ" panose="020B0604030504040204" pitchFamily="50" charset="-128"/>
              </a:rPr>
              <a:t>◆一言助言の視点：書き手の目的と意図に応じた表現の工夫とその効果となっているか。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◆振り返りの視点：感想をもとに自分の文章の表現の工夫と効果についてよかった点や改善点を書く。</a:t>
            </a:r>
          </a:p>
        </p:txBody>
      </p:sp>
      <p:pic>
        <p:nvPicPr>
          <p:cNvPr id="21" name="Picture 2" descr="先生の男の子のイラスト（将来の夢）">
            <a:extLst>
              <a:ext uri="{FF2B5EF4-FFF2-40B4-BE49-F238E27FC236}">
                <a16:creationId xmlns:a16="http://schemas.microsoft.com/office/drawing/2014/main" id="{FA0FFA3A-DD12-E411-1017-AA683D0003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28" y="1916832"/>
            <a:ext cx="539037" cy="539037"/>
          </a:xfrm>
          <a:prstGeom prst="rect">
            <a:avLst/>
          </a:prstGeom>
          <a:noFill/>
          <a:extLst>
            <a:ext uri="{909E8E84-426E-40DD-AFC4-6F175D3DCCD1}">
              <a14:hiddenFill xmlns:a14="http://schemas.microsoft.com/office/drawing/2010/main">
                <a:solidFill>
                  <a:srgbClr val="FFFFFF"/>
                </a:solidFill>
              </a14:hiddenFill>
            </a:ext>
          </a:extLst>
        </p:spPr>
      </p:pic>
      <p:sp>
        <p:nvSpPr>
          <p:cNvPr id="34" name="吹き出し: 角を丸めた四角形 33">
            <a:extLst>
              <a:ext uri="{FF2B5EF4-FFF2-40B4-BE49-F238E27FC236}">
                <a16:creationId xmlns:a16="http://schemas.microsoft.com/office/drawing/2014/main" id="{68E565FB-C43D-5249-7AA1-8592B882AF79}"/>
              </a:ext>
            </a:extLst>
          </p:cNvPr>
          <p:cNvSpPr/>
          <p:nvPr/>
        </p:nvSpPr>
        <p:spPr>
          <a:xfrm>
            <a:off x="709306" y="1916832"/>
            <a:ext cx="8223548" cy="606570"/>
          </a:xfrm>
          <a:prstGeom prst="wedgeRoundRectCallout">
            <a:avLst>
              <a:gd name="adj1" fmla="val -51795"/>
              <a:gd name="adj2" fmla="val -15462"/>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r>
              <a:rPr lang="ja-JP" altLang="en-US" sz="1100" dirty="0">
                <a:latin typeface="メイリオ" panose="020B0604030504040204" pitchFamily="50" charset="-128"/>
                <a:ea typeface="メイリオ" panose="020B0604030504040204" pitchFamily="50" charset="-128"/>
              </a:rPr>
              <a:t>クラウドのシートで、気になる「一言</a:t>
            </a:r>
            <a:r>
              <a:rPr lang="en-US" altLang="ja-JP" sz="1100" dirty="0">
                <a:latin typeface="メイリオ" panose="020B0604030504040204" pitchFamily="50" charset="-128"/>
                <a:ea typeface="メイリオ" panose="020B0604030504040204" pitchFamily="50" charset="-128"/>
              </a:rPr>
              <a:t>PR</a:t>
            </a:r>
            <a:r>
              <a:rPr lang="ja-JP" altLang="en-US" sz="1100" dirty="0">
                <a:latin typeface="メイリオ" panose="020B0604030504040204" pitchFamily="50" charset="-128"/>
                <a:ea typeface="メイリオ" panose="020B0604030504040204" pitchFamily="50" charset="-128"/>
              </a:rPr>
              <a:t>」があれば、その人の作品を読んでみましょう。読んだら、良かった表現の工夫の箇所にコメント機能を使って感想を書きましょう。感想をもらった人は振り返りと次に文章を書くときに生かしたいことを書きましょう。それぞれの視点を電子黒板に提示しておくので、必ず確認してください。</a:t>
            </a:r>
            <a:endParaRPr kumimoji="1" lang="en-US" altLang="ja-JP" sz="1100" dirty="0">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A8CC65D8-D3F0-B91C-8728-6F3D63696213}"/>
              </a:ext>
            </a:extLst>
          </p:cNvPr>
          <p:cNvSpPr/>
          <p:nvPr/>
        </p:nvSpPr>
        <p:spPr>
          <a:xfrm>
            <a:off x="136411" y="858176"/>
            <a:ext cx="8648719" cy="984271"/>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just">
              <a:lnSpc>
                <a:spcPts val="300"/>
              </a:lnSpc>
            </a:pPr>
            <a:endParaRPr lang="en-US" altLang="ja-JP" sz="1200" b="1" u="sng" dirty="0">
              <a:solidFill>
                <a:srgbClr val="002060"/>
              </a:solidFill>
              <a:latin typeface="メイリオ" panose="020B0604030504040204" pitchFamily="50" charset="-128"/>
              <a:ea typeface="メイリオ" panose="020B0604030504040204" pitchFamily="50" charset="-128"/>
            </a:endParaRPr>
          </a:p>
          <a:p>
            <a:pPr algn="just"/>
            <a:r>
              <a:rPr kumimoji="1" lang="ja-JP" altLang="en-US" sz="1200" b="1" dirty="0">
                <a:solidFill>
                  <a:srgbClr val="002060"/>
                </a:solidFill>
                <a:latin typeface="メイリオ" panose="020B0604030504040204" pitchFamily="50" charset="-128"/>
                <a:ea typeface="メイリオ" panose="020B0604030504040204" pitchFamily="50" charset="-128"/>
              </a:rPr>
              <a:t>「書くこと」の学習における「共有」では、読み手からの助言などを踏まえて、自分が書いた文章の</a:t>
            </a:r>
            <a:endParaRPr kumimoji="1" lang="en-US" altLang="ja-JP" sz="1200" b="1" dirty="0">
              <a:solidFill>
                <a:srgbClr val="002060"/>
              </a:solidFill>
              <a:latin typeface="メイリオ" panose="020B0604030504040204" pitchFamily="50" charset="-128"/>
              <a:ea typeface="メイリオ" panose="020B0604030504040204" pitchFamily="50" charset="-128"/>
            </a:endParaRPr>
          </a:p>
          <a:p>
            <a:pPr algn="just"/>
            <a:r>
              <a:rPr kumimoji="1" lang="ja-JP" altLang="en-US" sz="1200" b="1" dirty="0">
                <a:solidFill>
                  <a:srgbClr val="002060"/>
                </a:solidFill>
                <a:latin typeface="メイリオ" panose="020B0604030504040204" pitchFamily="50" charset="-128"/>
                <a:ea typeface="メイリオ" panose="020B0604030504040204" pitchFamily="50" charset="-128"/>
              </a:rPr>
              <a:t>よい点や改善点を書き手自身が見いだすことが求められます。授業で明確に示すことが</a:t>
            </a:r>
            <a:r>
              <a:rPr lang="ja-JP" altLang="en-US" sz="1200" b="1" dirty="0">
                <a:solidFill>
                  <a:srgbClr val="002060"/>
                </a:solidFill>
                <a:latin typeface="メイリオ" panose="020B0604030504040204" pitchFamily="50" charset="-128"/>
                <a:ea typeface="メイリオ" panose="020B0604030504040204" pitchFamily="50" charset="-128"/>
              </a:rPr>
              <a:t>大切です。</a:t>
            </a:r>
            <a:endParaRPr lang="en-US" altLang="ja-JP" sz="1200" b="1" dirty="0">
              <a:solidFill>
                <a:srgbClr val="002060"/>
              </a:solidFill>
              <a:latin typeface="メイリオ" panose="020B0604030504040204" pitchFamily="50" charset="-128"/>
              <a:ea typeface="メイリオ" panose="020B0604030504040204" pitchFamily="50" charset="-128"/>
            </a:endParaRPr>
          </a:p>
          <a:p>
            <a:pPr algn="just"/>
            <a:r>
              <a:rPr lang="ja-JP" altLang="en-US" sz="1200" b="1" dirty="0">
                <a:solidFill>
                  <a:srgbClr val="002060"/>
                </a:solidFill>
                <a:latin typeface="メイリオ" panose="020B0604030504040204" pitchFamily="50" charset="-128"/>
                <a:ea typeface="メイリオ" panose="020B0604030504040204" pitchFamily="50" charset="-128"/>
              </a:rPr>
              <a:t>ここでは端末を用いて個別最適な学びと協働的な学びの一体的な充実に向けた授業改善を図ります。</a:t>
            </a:r>
            <a:endParaRPr kumimoji="1" lang="en-US" altLang="ja-JP" sz="1200" b="1" dirty="0">
              <a:solidFill>
                <a:srgbClr val="002060"/>
              </a:solidFill>
              <a:latin typeface="メイリオ" panose="020B0604030504040204" pitchFamily="50" charset="-128"/>
              <a:ea typeface="メイリオ" panose="020B0604030504040204" pitchFamily="50" charset="-128"/>
            </a:endParaRPr>
          </a:p>
        </p:txBody>
      </p:sp>
      <p:grpSp>
        <p:nvGrpSpPr>
          <p:cNvPr id="50" name="グループ化 49">
            <a:extLst>
              <a:ext uri="{FF2B5EF4-FFF2-40B4-BE49-F238E27FC236}">
                <a16:creationId xmlns:a16="http://schemas.microsoft.com/office/drawing/2014/main" id="{F1620F1D-C814-099D-B91D-D3B5E2EF196C}"/>
              </a:ext>
            </a:extLst>
          </p:cNvPr>
          <p:cNvGrpSpPr/>
          <p:nvPr/>
        </p:nvGrpSpPr>
        <p:grpSpPr>
          <a:xfrm>
            <a:off x="7453593" y="990972"/>
            <a:ext cx="1152306" cy="743049"/>
            <a:chOff x="7497881" y="1280033"/>
            <a:chExt cx="1280297" cy="923362"/>
          </a:xfrm>
        </p:grpSpPr>
        <p:pic>
          <p:nvPicPr>
            <p:cNvPr id="12" name="図 11">
              <a:extLst>
                <a:ext uri="{FF2B5EF4-FFF2-40B4-BE49-F238E27FC236}">
                  <a16:creationId xmlns:a16="http://schemas.microsoft.com/office/drawing/2014/main" id="{41DC5FD2-BB0B-9652-2EBC-0C773BBF1E31}"/>
                </a:ext>
              </a:extLst>
            </p:cNvPr>
            <p:cNvPicPr>
              <a:picLocks noChangeAspect="1"/>
            </p:cNvPicPr>
            <p:nvPr/>
          </p:nvPicPr>
          <p:blipFill>
            <a:blip r:embed="rId4"/>
            <a:stretch>
              <a:fillRect/>
            </a:stretch>
          </p:blipFill>
          <p:spPr>
            <a:xfrm>
              <a:off x="7498079" y="1362156"/>
              <a:ext cx="1164437" cy="563485"/>
            </a:xfrm>
            <a:prstGeom prst="rect">
              <a:avLst/>
            </a:prstGeom>
          </p:spPr>
        </p:pic>
        <p:sp>
          <p:nvSpPr>
            <p:cNvPr id="16" name="四角形: 角を丸くする 15">
              <a:extLst>
                <a:ext uri="{FF2B5EF4-FFF2-40B4-BE49-F238E27FC236}">
                  <a16:creationId xmlns:a16="http://schemas.microsoft.com/office/drawing/2014/main" id="{468E613E-C152-7884-30E7-C1DA39AA5258}"/>
                </a:ext>
              </a:extLst>
            </p:cNvPr>
            <p:cNvSpPr/>
            <p:nvPr/>
          </p:nvSpPr>
          <p:spPr>
            <a:xfrm>
              <a:off x="7497881" y="1280033"/>
              <a:ext cx="1280297" cy="923362"/>
            </a:xfrm>
            <a:prstGeom prst="roundRect">
              <a:avLst>
                <a:gd name="adj" fmla="val 26363"/>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p>
              <a:pPr algn="ctr"/>
              <a:r>
                <a:rPr lang="ja-JP" altLang="en-US" sz="1200" b="1" dirty="0">
                  <a:solidFill>
                    <a:schemeClr val="tx1"/>
                  </a:solidFill>
                </a:rPr>
                <a:t>個別</a:t>
              </a:r>
              <a:r>
                <a:rPr lang="en-US" altLang="ja-JP" sz="1200" b="1" dirty="0">
                  <a:solidFill>
                    <a:schemeClr val="tx1"/>
                  </a:solidFill>
                </a:rPr>
                <a:t>×</a:t>
              </a:r>
              <a:r>
                <a:rPr lang="ja-JP" altLang="en-US" sz="1200" b="1" dirty="0">
                  <a:solidFill>
                    <a:schemeClr val="tx1"/>
                  </a:solidFill>
                </a:rPr>
                <a:t>協働</a:t>
              </a:r>
              <a:endParaRPr kumimoji="1" lang="ja-JP" altLang="en-US" sz="1200" b="1" dirty="0">
                <a:solidFill>
                  <a:schemeClr val="tx1"/>
                </a:solidFill>
              </a:endParaRPr>
            </a:p>
          </p:txBody>
        </p:sp>
      </p:grpSp>
      <p:sp>
        <p:nvSpPr>
          <p:cNvPr id="2" name="四角形: 角を丸くする 1">
            <a:extLst>
              <a:ext uri="{FF2B5EF4-FFF2-40B4-BE49-F238E27FC236}">
                <a16:creationId xmlns:a16="http://schemas.microsoft.com/office/drawing/2014/main" id="{851EB3E5-5B0E-DC78-514B-C5BB938553CF}"/>
              </a:ext>
            </a:extLst>
          </p:cNvPr>
          <p:cNvSpPr/>
          <p:nvPr/>
        </p:nvSpPr>
        <p:spPr>
          <a:xfrm>
            <a:off x="135604" y="822607"/>
            <a:ext cx="3384376" cy="284398"/>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b="1" dirty="0">
                <a:solidFill>
                  <a:schemeClr val="bg1"/>
                </a:solidFill>
                <a:latin typeface="メイリオ" panose="020B0604030504040204" pitchFamily="50" charset="-128"/>
                <a:ea typeface="メイリオ" panose="020B0604030504040204" pitchFamily="50" charset="-128"/>
              </a:rPr>
              <a:t>こんな授業を！授業改善のヒント</a:t>
            </a:r>
          </a:p>
        </p:txBody>
      </p:sp>
      <p:pic>
        <p:nvPicPr>
          <p:cNvPr id="35" name="Picture 2">
            <a:extLst>
              <a:ext uri="{FF2B5EF4-FFF2-40B4-BE49-F238E27FC236}">
                <a16:creationId xmlns:a16="http://schemas.microsoft.com/office/drawing/2014/main" id="{F267291C-CF66-2110-E401-36BBF96DC06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66" y="2486757"/>
            <a:ext cx="684040" cy="480726"/>
          </a:xfrm>
          <a:prstGeom prst="rect">
            <a:avLst/>
          </a:prstGeom>
          <a:noFill/>
          <a:extLst>
            <a:ext uri="{909E8E84-426E-40DD-AFC4-6F175D3DCCD1}">
              <a14:hiddenFill xmlns:a14="http://schemas.microsoft.com/office/drawing/2010/main">
                <a:solidFill>
                  <a:srgbClr val="FFFFFF"/>
                </a:solidFill>
              </a14:hiddenFill>
            </a:ext>
          </a:extLst>
        </p:spPr>
      </p:pic>
      <p:sp>
        <p:nvSpPr>
          <p:cNvPr id="4" name="吹き出し: 角を丸めた四角形 3">
            <a:extLst>
              <a:ext uri="{FF2B5EF4-FFF2-40B4-BE49-F238E27FC236}">
                <a16:creationId xmlns:a16="http://schemas.microsoft.com/office/drawing/2014/main" id="{3614EC05-43B5-8FDA-68DB-3DD0D34B7110}"/>
              </a:ext>
            </a:extLst>
          </p:cNvPr>
          <p:cNvSpPr/>
          <p:nvPr/>
        </p:nvSpPr>
        <p:spPr>
          <a:xfrm>
            <a:off x="36948" y="5655440"/>
            <a:ext cx="6279655" cy="1157936"/>
          </a:xfrm>
          <a:prstGeom prst="wedgeRoundRectCallout">
            <a:avLst>
              <a:gd name="adj1" fmla="val 50098"/>
              <a:gd name="adj2" fmla="val 21098"/>
              <a:gd name="adj3" fmla="val 16667"/>
            </a:avLst>
          </a:prstGeom>
          <a:solidFill>
            <a:schemeClr val="bg1">
              <a:lumMod val="85000"/>
            </a:schemeClr>
          </a:solidFill>
          <a:ln w="9525">
            <a:solidFill>
              <a:schemeClr val="bg1"/>
            </a:solidFill>
          </a:ln>
        </p:spPr>
        <p:style>
          <a:lnRef idx="2">
            <a:schemeClr val="accent1"/>
          </a:lnRef>
          <a:fillRef idx="1">
            <a:schemeClr val="lt1"/>
          </a:fillRef>
          <a:effectRef idx="0">
            <a:schemeClr val="accent1"/>
          </a:effectRef>
          <a:fontRef idx="minor">
            <a:schemeClr val="dk1"/>
          </a:fontRef>
        </p:style>
        <p:txBody>
          <a:bodyPr rtlCol="0" anchor="t" anchorCtr="0"/>
          <a:lstStyle/>
          <a:p>
            <a:pPr>
              <a:lnSpc>
                <a:spcPts val="1600"/>
              </a:lnSpc>
            </a:pPr>
            <a:r>
              <a:rPr kumimoji="1" lang="ja-JP" altLang="en-US" sz="1400" dirty="0">
                <a:latin typeface="HGS創英角ﾎﾟｯﾌﾟ体" panose="040B0A00000000000000" pitchFamily="50" charset="-128"/>
                <a:ea typeface="HGS創英角ﾎﾟｯﾌﾟ体" panose="040B0A00000000000000" pitchFamily="50" charset="-128"/>
              </a:rPr>
              <a:t>授業展開のイメージ</a:t>
            </a:r>
            <a:endParaRPr kumimoji="1" lang="en-US" altLang="ja-JP" sz="1400" dirty="0">
              <a:latin typeface="HGS創英角ﾎﾟｯﾌﾟ体" panose="040B0A00000000000000" pitchFamily="50" charset="-128"/>
              <a:ea typeface="HGS創英角ﾎﾟｯﾌﾟ体" panose="040B0A00000000000000"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・生徒が文書作成ソフトで作品を作成する。</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・「表現の工夫一言ＰＲ」で気になった生徒の作品を読み、コメント機能で「一言助言</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　</a:t>
            </a:r>
            <a:r>
              <a:rPr kumimoji="1" lang="ja-JP" altLang="en-US" sz="1200" dirty="0">
                <a:latin typeface="メイリオ" panose="020B0604030504040204" pitchFamily="50" charset="-128"/>
                <a:ea typeface="メイリオ" panose="020B0604030504040204" pitchFamily="50" charset="-128"/>
              </a:rPr>
              <a:t>の視点」をもとに感想を書く。</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・他者の感想から、「振り返りの視点」をもとに振り返りを書く。</a:t>
            </a:r>
            <a:endParaRPr kumimoji="1" lang="en-US" altLang="ja-JP" sz="1100" dirty="0">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729928A1-9D43-5311-DCE0-9C165A634F80}"/>
              </a:ext>
            </a:extLst>
          </p:cNvPr>
          <p:cNvSpPr txBox="1"/>
          <p:nvPr/>
        </p:nvSpPr>
        <p:spPr>
          <a:xfrm>
            <a:off x="6587554" y="5643825"/>
            <a:ext cx="2494755" cy="1169551"/>
          </a:xfrm>
          <a:prstGeom prst="rect">
            <a:avLst/>
          </a:prstGeom>
          <a:solidFill>
            <a:schemeClr val="bg1">
              <a:lumMod val="85000"/>
            </a:schemeClr>
          </a:solid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クラウド上に共同編集のできるシートを配付して「いつでも」「誰とでも」「すぐに」作品を共有できる仕組みを構築</a:t>
            </a:r>
          </a:p>
        </p:txBody>
      </p:sp>
      <p:sp>
        <p:nvSpPr>
          <p:cNvPr id="18" name="フローチャート: 抜出し 17">
            <a:extLst>
              <a:ext uri="{FF2B5EF4-FFF2-40B4-BE49-F238E27FC236}">
                <a16:creationId xmlns:a16="http://schemas.microsoft.com/office/drawing/2014/main" id="{04C1DEE5-277D-D117-67DD-119C88C654AB}"/>
              </a:ext>
            </a:extLst>
          </p:cNvPr>
          <p:cNvSpPr/>
          <p:nvPr/>
        </p:nvSpPr>
        <p:spPr>
          <a:xfrm rot="5400000">
            <a:off x="5935678" y="6127173"/>
            <a:ext cx="1043231" cy="185159"/>
          </a:xfrm>
          <a:prstGeom prst="flowChartExtract">
            <a:avLst/>
          </a:prstGeom>
          <a:solidFill>
            <a:schemeClr val="tx2">
              <a:lumMod val="60000"/>
              <a:lumOff val="4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タイトル 1">
            <a:extLst>
              <a:ext uri="{FF2B5EF4-FFF2-40B4-BE49-F238E27FC236}">
                <a16:creationId xmlns:a16="http://schemas.microsoft.com/office/drawing/2014/main" id="{FFCD59C4-E1F5-F9A4-0AB9-471F9A493CD5}"/>
              </a:ext>
            </a:extLst>
          </p:cNvPr>
          <p:cNvSpPr txBox="1">
            <a:spLocks/>
          </p:cNvSpPr>
          <p:nvPr/>
        </p:nvSpPr>
        <p:spPr>
          <a:xfrm>
            <a:off x="135604" y="-66328"/>
            <a:ext cx="8928992" cy="807126"/>
          </a:xfrm>
          <a:prstGeom prst="rect">
            <a:avLst/>
          </a:prstGeom>
          <a:solidFill>
            <a:srgbClr val="0080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３ 四　第２学年</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思考力、判断力、表現力等</a:t>
            </a:r>
            <a:r>
              <a:rPr lang="en-US" altLang="ja-JP"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「書くこと」（１）オ授業展開例</a:t>
            </a:r>
          </a:p>
        </p:txBody>
      </p:sp>
      <p:sp>
        <p:nvSpPr>
          <p:cNvPr id="17" name="正方形/長方形 16">
            <a:extLst>
              <a:ext uri="{FF2B5EF4-FFF2-40B4-BE49-F238E27FC236}">
                <a16:creationId xmlns:a16="http://schemas.microsoft.com/office/drawing/2014/main" id="{185042B1-2EE8-2BA4-9E66-1DC7368C1945}"/>
              </a:ext>
            </a:extLst>
          </p:cNvPr>
          <p:cNvSpPr/>
          <p:nvPr/>
        </p:nvSpPr>
        <p:spPr>
          <a:xfrm>
            <a:off x="899592" y="28319"/>
            <a:ext cx="351036" cy="371094"/>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3C52C6FD-83F2-16D9-BFBB-054ED8B8FE21}"/>
              </a:ext>
            </a:extLst>
          </p:cNvPr>
          <p:cNvPicPr>
            <a:picLocks noChangeAspect="1"/>
          </p:cNvPicPr>
          <p:nvPr/>
        </p:nvPicPr>
        <p:blipFill>
          <a:blip r:embed="rId6"/>
          <a:stretch>
            <a:fillRect/>
          </a:stretch>
        </p:blipFill>
        <p:spPr>
          <a:xfrm>
            <a:off x="286052" y="3071824"/>
            <a:ext cx="8349435" cy="2483493"/>
          </a:xfrm>
          <a:prstGeom prst="rect">
            <a:avLst/>
          </a:prstGeom>
        </p:spPr>
      </p:pic>
    </p:spTree>
    <p:extLst>
      <p:ext uri="{BB962C8B-B14F-4D97-AF65-F5344CB8AC3E}">
        <p14:creationId xmlns:p14="http://schemas.microsoft.com/office/powerpoint/2010/main" val="16374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2212</Words>
  <Application>Microsoft Office PowerPoint</Application>
  <PresentationFormat>画面に合わせる (4:3)</PresentationFormat>
  <Paragraphs>172</Paragraphs>
  <Slides>9</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HGS創英角ﾎﾟｯﾌﾟ体</vt:lpstr>
      <vt:lpstr>ＭＳ 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2026-08-03T07:27:55Z</dcterms:created>
  <dcterms:modified xsi:type="dcterms:W3CDTF">2026-08-03T07:30:14Z</dcterms:modified>
</cp:coreProperties>
</file>